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97" autoAdjust="0"/>
    <p:restoredTop sz="90929"/>
  </p:normalViewPr>
  <p:slideViewPr>
    <p:cSldViewPr>
      <p:cViewPr>
        <p:scale>
          <a:sx n="64" d="100"/>
          <a:sy n="64" d="100"/>
        </p:scale>
        <p:origin x="-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C1755F-CB1D-4B43-BDD5-11805BFCBCC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27A8DC-13E2-4B4D-87C5-D3240CE0A8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E97B70-C616-41A0-A8C8-46A664F8299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BBAE07-2492-4F21-B517-2A7CD13BB7E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1C3EEB-67CD-42FF-AFC3-923DE013EEE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B14C57-6DB2-44D0-A162-8901285CCCF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5171D9-BBBB-48D3-82AA-76606730B40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358DD70-7EC7-4AB0-B2A2-371CE94609A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40BA1BB-E656-4E8A-A14F-26C333D8E2C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740FA1-233F-4958-B333-834A32FACC6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900AE5-0E55-49D8-93D5-9017C278E6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DAC61D3-3E89-4A87-878F-AB4B96B274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ctrTitle"/>
          </p:nvPr>
        </p:nvSpPr>
        <p:spPr>
          <a:xfrm>
            <a:off x="857250" y="3048000"/>
            <a:ext cx="8445500" cy="1219200"/>
          </a:xfrm>
        </p:spPr>
        <p:txBody>
          <a:bodyPr lIns="0" tIns="0" rIns="0" bIns="0" anchor="t"/>
          <a:lstStyle/>
          <a:p>
            <a:pPr>
              <a:lnSpc>
                <a:spcPct val="95000"/>
              </a:lnSpc>
            </a:pPr>
            <a:r>
              <a:rPr lang="en-US" sz="4800">
                <a:solidFill>
                  <a:srgbClr val="000000"/>
                </a:solidFill>
                <a:latin typeface="Arial" pitchFamily="34" charset="0"/>
              </a:rPr>
              <a:t>   </a:t>
            </a:r>
          </a:p>
        </p:txBody>
      </p:sp>
      <p:sp>
        <p:nvSpPr>
          <p:cNvPr id="2050" name="Rectangle 2"/>
          <p:cNvSpPr>
            <a:spLocks noGrp="1" noChangeArrowheads="1"/>
          </p:cNvSpPr>
          <p:nvPr>
            <p:ph type="subTitle" idx="1"/>
          </p:nvPr>
        </p:nvSpPr>
        <p:spPr>
          <a:xfrm>
            <a:off x="1770063" y="4565650"/>
            <a:ext cx="6619875" cy="922338"/>
          </a:xfrm>
        </p:spPr>
        <p:txBody>
          <a:bodyPr lIns="0" tIns="0" rIns="0" bIns="0"/>
          <a:lstStyle/>
          <a:p>
            <a:pPr>
              <a:lnSpc>
                <a:spcPct val="95000"/>
              </a:lnSpc>
              <a:spcBef>
                <a:spcPct val="0"/>
              </a:spcBef>
            </a:pPr>
            <a:r>
              <a:rPr lang="en-US">
                <a:solidFill>
                  <a:srgbClr val="000000"/>
                </a:solidFill>
                <a:latin typeface="Arial" pitchFamily="34" charset="0"/>
              </a:rPr>
              <a:t>   </a:t>
            </a:r>
          </a:p>
        </p:txBody>
      </p:sp>
      <p:pic>
        <p:nvPicPr>
          <p:cNvPr id="2052" name="Picture 4"/>
          <p:cNvPicPr>
            <a:picLocks noChangeAspect="1" noChangeArrowheads="1"/>
          </p:cNvPicPr>
          <p:nvPr/>
        </p:nvPicPr>
        <p:blipFill>
          <a:blip r:embed="rId3"/>
          <a:srcRect/>
          <a:stretch>
            <a:fillRect/>
          </a:stretch>
        </p:blipFill>
        <p:spPr bwMode="auto">
          <a:xfrm>
            <a:off x="0" y="0"/>
            <a:ext cx="10161588" cy="76469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ctrTitle"/>
          </p:nvPr>
        </p:nvSpPr>
        <p:spPr>
          <a:xfrm>
            <a:off x="119063" y="5994400"/>
            <a:ext cx="9583737" cy="1143000"/>
          </a:xfrm>
        </p:spPr>
        <p:txBody>
          <a:bodyPr lIns="0" tIns="0" rIns="0" bIns="0" anchor="t"/>
          <a:lstStyle/>
          <a:p>
            <a:pPr>
              <a:lnSpc>
                <a:spcPct val="95000"/>
              </a:lnSpc>
            </a:pPr>
            <a:r>
              <a:rPr lang="en-US" sz="3200">
                <a:solidFill>
                  <a:srgbClr val="000000"/>
                </a:solidFill>
                <a:latin typeface="Arial" pitchFamily="34" charset="0"/>
              </a:rPr>
              <a:t>The accelerating force is parallel to the surface that the object is on</a:t>
            </a:r>
          </a:p>
        </p:txBody>
      </p:sp>
      <p:pic>
        <p:nvPicPr>
          <p:cNvPr id="11268" name="Picture 4"/>
          <p:cNvPicPr>
            <a:picLocks noChangeAspect="1" noChangeArrowheads="1"/>
          </p:cNvPicPr>
          <p:nvPr/>
        </p:nvPicPr>
        <p:blipFill>
          <a:blip r:embed="rId3"/>
          <a:srcRect/>
          <a:stretch>
            <a:fillRect/>
          </a:stretch>
        </p:blipFill>
        <p:spPr bwMode="auto">
          <a:xfrm>
            <a:off x="2336800" y="1422400"/>
            <a:ext cx="4787900" cy="4470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47650" y="1096963"/>
            <a:ext cx="9639300" cy="658812"/>
          </a:xfrm>
        </p:spPr>
        <p:txBody>
          <a:bodyPr lIns="0" tIns="0" rIns="0" bIns="0" anchor="t"/>
          <a:lstStyle/>
          <a:p>
            <a:pPr>
              <a:lnSpc>
                <a:spcPct val="95000"/>
              </a:lnSpc>
            </a:pPr>
            <a:r>
              <a:rPr lang="en-US" sz="4300">
                <a:solidFill>
                  <a:srgbClr val="0B5394"/>
                </a:solidFill>
                <a:latin typeface="Arial" pitchFamily="34" charset="0"/>
              </a:rPr>
              <a:t>The Parallel and Perpendicular Force</a:t>
            </a:r>
          </a:p>
        </p:txBody>
      </p:sp>
      <p:sp>
        <p:nvSpPr>
          <p:cNvPr id="12290" name="Rectangle 2"/>
          <p:cNvSpPr>
            <a:spLocks noGrp="1" noChangeArrowheads="1"/>
          </p:cNvSpPr>
          <p:nvPr>
            <p:ph type="body" idx="1"/>
          </p:nvPr>
        </p:nvSpPr>
        <p:spPr>
          <a:xfrm>
            <a:off x="247650" y="2133600"/>
            <a:ext cx="9663113" cy="5484813"/>
          </a:xfrm>
        </p:spPr>
        <p:txBody>
          <a:bodyPr lIns="0" tIns="0" rIns="0" bIns="0"/>
          <a:lstStyle/>
          <a:p>
            <a:pPr marL="457200" lvl="1" indent="-342900">
              <a:lnSpc>
                <a:spcPct val="95000"/>
              </a:lnSpc>
              <a:spcBef>
                <a:spcPct val="0"/>
              </a:spcBef>
              <a:buClr>
                <a:srgbClr val="000000"/>
              </a:buClr>
              <a:buFontTx/>
              <a:buChar char="•"/>
            </a:pPr>
            <a:r>
              <a:rPr lang="en-US" sz="2700">
                <a:solidFill>
                  <a:srgbClr val="000000"/>
                </a:solidFill>
                <a:latin typeface="Arial" pitchFamily="34" charset="0"/>
              </a:rPr>
              <a:t>The parallel force is the accelerating force</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The formula used to calculate the parallel force is:</a:t>
            </a:r>
            <a:endParaRPr lang="en-US"/>
          </a:p>
          <a:p>
            <a:pPr marL="0" indent="0">
              <a:lnSpc>
                <a:spcPct val="95000"/>
              </a:lnSpc>
              <a:spcBef>
                <a:spcPct val="0"/>
              </a:spcBef>
              <a:buFontTx/>
              <a:buNone/>
            </a:pPr>
            <a:r>
              <a:rPr lang="en-US" sz="2700">
                <a:solidFill>
                  <a:srgbClr val="000000"/>
                </a:solidFill>
                <a:latin typeface="Arial" pitchFamily="34" charset="0"/>
              </a:rPr>
              <a:t> </a:t>
            </a:r>
            <a:endParaRPr lang="en-US"/>
          </a:p>
          <a:p>
            <a:pPr marL="0" indent="0" algn="ctr">
              <a:lnSpc>
                <a:spcPct val="95000"/>
              </a:lnSpc>
              <a:spcBef>
                <a:spcPct val="0"/>
              </a:spcBef>
              <a:buFontTx/>
              <a:buNone/>
            </a:pPr>
            <a:r>
              <a:rPr lang="en-US" sz="2700" b="1">
                <a:solidFill>
                  <a:srgbClr val="000000"/>
                </a:solidFill>
                <a:latin typeface="Arial" pitchFamily="34" charset="0"/>
              </a:rPr>
              <a:t>F</a:t>
            </a:r>
            <a:r>
              <a:rPr lang="en-US" sz="1300" b="1">
                <a:solidFill>
                  <a:srgbClr val="000000"/>
                </a:solidFill>
                <a:latin typeface="Arial" pitchFamily="34" charset="0"/>
              </a:rPr>
              <a:t>parallel</a:t>
            </a:r>
            <a:r>
              <a:rPr lang="en-US" sz="2700" b="1">
                <a:solidFill>
                  <a:srgbClr val="000000"/>
                </a:solidFill>
                <a:latin typeface="Arial" pitchFamily="34" charset="0"/>
              </a:rPr>
              <a:t>= mg(sinθ) </a:t>
            </a:r>
            <a:endParaRPr lang="en-US"/>
          </a:p>
          <a:p>
            <a:pPr marL="0" indent="0" algn="ctr">
              <a:lnSpc>
                <a:spcPct val="95000"/>
              </a:lnSpc>
              <a:spcBef>
                <a:spcPct val="0"/>
              </a:spcBef>
              <a:buFontTx/>
              <a:buNone/>
            </a:pPr>
            <a:r>
              <a:rPr lang="en-US" sz="2700" b="1">
                <a:solidFill>
                  <a:srgbClr val="000000"/>
                </a:solidFill>
                <a:latin typeface="Arial" pitchFamily="34" charset="0"/>
              </a:rPr>
              <a:t> </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The perpendicular force is the normal force</a:t>
            </a:r>
            <a:r>
              <a:rPr lang="en-US" sz="2700" b="1">
                <a:solidFill>
                  <a:srgbClr val="000000"/>
                </a:solidFill>
                <a:latin typeface="Arial" pitchFamily="34" charset="0"/>
              </a:rPr>
              <a:t> </a:t>
            </a:r>
            <a:endParaRPr lang="en-US"/>
          </a:p>
          <a:p>
            <a:pPr marL="457200" lvl="1" indent="-342900">
              <a:lnSpc>
                <a:spcPct val="95000"/>
              </a:lnSpc>
              <a:spcBef>
                <a:spcPct val="0"/>
              </a:spcBef>
              <a:buClr>
                <a:srgbClr val="000000"/>
              </a:buClr>
              <a:buFontTx/>
              <a:buChar char="•"/>
            </a:pPr>
            <a:r>
              <a:rPr lang="en-US" sz="2700" b="1">
                <a:solidFill>
                  <a:srgbClr val="000000"/>
                </a:solidFill>
                <a:latin typeface="Arial" pitchFamily="34" charset="0"/>
              </a:rPr>
              <a:t> </a:t>
            </a:r>
            <a:r>
              <a:rPr lang="en-US" sz="2700">
                <a:solidFill>
                  <a:srgbClr val="000000"/>
                </a:solidFill>
                <a:latin typeface="Arial" pitchFamily="34" charset="0"/>
              </a:rPr>
              <a:t>The formula used to calculate the perpendicular force is:</a:t>
            </a:r>
            <a:endParaRPr lang="en-US"/>
          </a:p>
          <a:p>
            <a:pPr marL="0" indent="0">
              <a:lnSpc>
                <a:spcPct val="95000"/>
              </a:lnSpc>
              <a:spcBef>
                <a:spcPct val="0"/>
              </a:spcBef>
              <a:buFontTx/>
              <a:buNone/>
            </a:pPr>
            <a:r>
              <a:rPr lang="en-US" sz="2700">
                <a:solidFill>
                  <a:srgbClr val="000000"/>
                </a:solidFill>
                <a:latin typeface="Arial" pitchFamily="34" charset="0"/>
              </a:rPr>
              <a:t> </a:t>
            </a:r>
            <a:endParaRPr lang="en-US"/>
          </a:p>
          <a:p>
            <a:pPr marL="0" indent="0" algn="ctr">
              <a:lnSpc>
                <a:spcPct val="95000"/>
              </a:lnSpc>
              <a:spcBef>
                <a:spcPct val="0"/>
              </a:spcBef>
              <a:buFontTx/>
              <a:buNone/>
            </a:pPr>
            <a:r>
              <a:rPr lang="en-US" sz="2700" b="1">
                <a:solidFill>
                  <a:srgbClr val="000000"/>
                </a:solidFill>
                <a:latin typeface="Arial" pitchFamily="34" charset="0"/>
              </a:rPr>
              <a:t>F</a:t>
            </a:r>
            <a:r>
              <a:rPr lang="en-US" sz="1300" b="1">
                <a:solidFill>
                  <a:srgbClr val="000000"/>
                </a:solidFill>
                <a:latin typeface="Arial" pitchFamily="34" charset="0"/>
              </a:rPr>
              <a:t>perpendicular</a:t>
            </a:r>
            <a:r>
              <a:rPr lang="en-US" sz="2700" b="1">
                <a:solidFill>
                  <a:srgbClr val="000000"/>
                </a:solidFill>
                <a:latin typeface="Arial" pitchFamily="34" charset="0"/>
              </a:rPr>
              <a:t> = mg(cosθ)</a:t>
            </a:r>
            <a:endParaRPr lang="en-US"/>
          </a:p>
          <a:p>
            <a:pPr marL="0" indent="0" algn="ctr">
              <a:lnSpc>
                <a:spcPct val="95000"/>
              </a:lnSpc>
              <a:spcBef>
                <a:spcPct val="0"/>
              </a:spcBef>
              <a:buFontTx/>
              <a:buNone/>
            </a:pPr>
            <a:r>
              <a:rPr lang="en-US" sz="2700" b="1">
                <a:solidFill>
                  <a:srgbClr val="000000"/>
                </a:solidFill>
                <a:latin typeface="Arial" pitchFamily="34" charset="0"/>
              </a:rPr>
              <a:t> </a:t>
            </a:r>
            <a:endParaRPr lang="en-US"/>
          </a:p>
          <a:p>
            <a:pPr marL="0" indent="0">
              <a:lnSpc>
                <a:spcPct val="95000"/>
              </a:lnSpc>
              <a:spcBef>
                <a:spcPct val="0"/>
              </a:spcBef>
              <a:buFontTx/>
              <a:buNone/>
            </a:pPr>
            <a:endParaRPr lang="en-US" sz="2700">
              <a:solidFill>
                <a:srgbClr val="000000"/>
              </a:solidFill>
              <a:latin typeface="'times new roman'" pitchFamily="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316" name="Picture 4"/>
          <p:cNvPicPr>
            <a:picLocks noChangeAspect="1" noChangeArrowheads="1"/>
          </p:cNvPicPr>
          <p:nvPr/>
        </p:nvPicPr>
        <p:blipFill>
          <a:blip r:embed="rId3"/>
          <a:srcRect/>
          <a:stretch>
            <a:fillRect/>
          </a:stretch>
        </p:blipFill>
        <p:spPr bwMode="auto">
          <a:xfrm>
            <a:off x="812800" y="1727200"/>
            <a:ext cx="3937000" cy="3086100"/>
          </a:xfrm>
          <a:prstGeom prst="rect">
            <a:avLst/>
          </a:prstGeom>
          <a:noFill/>
        </p:spPr>
      </p:pic>
      <p:pic>
        <p:nvPicPr>
          <p:cNvPr id="13317" name="Picture 5"/>
          <p:cNvPicPr>
            <a:picLocks noChangeAspect="1" noChangeArrowheads="1"/>
          </p:cNvPicPr>
          <p:nvPr/>
        </p:nvPicPr>
        <p:blipFill>
          <a:blip r:embed="rId4"/>
          <a:srcRect/>
          <a:stretch>
            <a:fillRect/>
          </a:stretch>
        </p:blipFill>
        <p:spPr bwMode="auto">
          <a:xfrm>
            <a:off x="5080000" y="1625600"/>
            <a:ext cx="4216400" cy="3276600"/>
          </a:xfrm>
          <a:prstGeom prst="rect">
            <a:avLst/>
          </a:prstGeom>
          <a:noFill/>
        </p:spPr>
      </p:pic>
      <p:sp>
        <p:nvSpPr>
          <p:cNvPr id="13318" name="Text Box 6"/>
          <p:cNvSpPr txBox="1">
            <a:spLocks noChangeArrowheads="1"/>
          </p:cNvSpPr>
          <p:nvPr/>
        </p:nvSpPr>
        <p:spPr bwMode="auto">
          <a:xfrm>
            <a:off x="2990850" y="5588000"/>
            <a:ext cx="5194300" cy="1905000"/>
          </a:xfrm>
          <a:prstGeom prst="rect">
            <a:avLst/>
          </a:prstGeom>
          <a:noFill/>
          <a:ln w="9525">
            <a:noFill/>
            <a:miter lim="800000"/>
            <a:headEnd/>
            <a:tailEnd/>
          </a:ln>
          <a:effectLst/>
        </p:spPr>
        <p:txBody>
          <a:bodyPr lIns="0" tIns="0" rIns="0" bIns="0">
            <a:spAutoFit/>
          </a:bodyPr>
          <a:lstStyle/>
          <a:p>
            <a:pPr>
              <a:lnSpc>
                <a:spcPct val="95000"/>
              </a:lnSpc>
            </a:pPr>
            <a:r>
              <a:rPr lang="en-US" sz="2700">
                <a:solidFill>
                  <a:srgbClr val="000000"/>
                </a:solidFill>
                <a:latin typeface="Arial" pitchFamily="34" charset="0"/>
              </a:rPr>
              <a:t>See the similarities?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937250" y="812800"/>
            <a:ext cx="9663113" cy="1223963"/>
          </a:xfrm>
        </p:spPr>
        <p:txBody>
          <a:bodyPr lIns="0" tIns="0" rIns="0" bIns="0" anchor="t"/>
          <a:lstStyle/>
          <a:p>
            <a:pPr algn="l">
              <a:lnSpc>
                <a:spcPct val="95000"/>
              </a:lnSpc>
            </a:pPr>
            <a:r>
              <a:rPr lang="en-US" sz="4300">
                <a:solidFill>
                  <a:srgbClr val="0B5394"/>
                </a:solidFill>
                <a:latin typeface="Arial" pitchFamily="34" charset="0"/>
              </a:rPr>
              <a:t>Friction</a:t>
            </a:r>
          </a:p>
        </p:txBody>
      </p:sp>
      <p:sp>
        <p:nvSpPr>
          <p:cNvPr id="14338" name="Rectangle 2"/>
          <p:cNvSpPr>
            <a:spLocks noGrp="1" noChangeArrowheads="1"/>
          </p:cNvSpPr>
          <p:nvPr>
            <p:ph type="body" idx="1"/>
          </p:nvPr>
        </p:nvSpPr>
        <p:spPr>
          <a:xfrm>
            <a:off x="247650" y="1727200"/>
            <a:ext cx="9669463" cy="21624925"/>
          </a:xfrm>
        </p:spPr>
        <p:txBody>
          <a:bodyPr lIns="0" tIns="0" rIns="0" bIns="0"/>
          <a:lstStyle/>
          <a:p>
            <a:pPr marL="457200" lvl="1" indent="-342900">
              <a:lnSpc>
                <a:spcPct val="95000"/>
              </a:lnSpc>
              <a:spcBef>
                <a:spcPct val="0"/>
              </a:spcBef>
              <a:buClr>
                <a:srgbClr val="000000"/>
              </a:buClr>
              <a:buFontTx/>
              <a:buChar char="•"/>
            </a:pPr>
            <a:r>
              <a:rPr lang="en-US" sz="2700">
                <a:solidFill>
                  <a:srgbClr val="000000"/>
                </a:solidFill>
                <a:latin typeface="Arial" pitchFamily="34" charset="0"/>
              </a:rPr>
              <a:t>Friction is the vector that is also parallel to the surface that the object is on; however, it goes in the opposite direction of the accelerating force</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When the object is in rest, the friction is equal to the accelerating force</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When the object is not in rest, friction can be calculated using:</a:t>
            </a:r>
            <a:endParaRPr lang="en-US"/>
          </a:p>
          <a:p>
            <a:pPr marL="0" indent="0" algn="ctr">
              <a:lnSpc>
                <a:spcPct val="95000"/>
              </a:lnSpc>
              <a:spcBef>
                <a:spcPct val="0"/>
              </a:spcBef>
              <a:buFontTx/>
              <a:buNone/>
            </a:pPr>
            <a:r>
              <a:rPr lang="en-US" sz="2700" b="1">
                <a:solidFill>
                  <a:srgbClr val="000000"/>
                </a:solidFill>
                <a:latin typeface="Arial" pitchFamily="34" charset="0"/>
              </a:rPr>
              <a:t>F</a:t>
            </a:r>
            <a:r>
              <a:rPr lang="en-US" sz="2700" b="1" baseline="-25000">
                <a:solidFill>
                  <a:srgbClr val="000000"/>
                </a:solidFill>
                <a:latin typeface="Arial" pitchFamily="34" charset="0"/>
              </a:rPr>
              <a:t>friction</a:t>
            </a:r>
            <a:r>
              <a:rPr lang="en-US" sz="2700" b="1">
                <a:solidFill>
                  <a:srgbClr val="000000"/>
                </a:solidFill>
                <a:latin typeface="Arial" pitchFamily="34" charset="0"/>
              </a:rPr>
              <a:t> = μF</a:t>
            </a:r>
            <a:r>
              <a:rPr lang="en-US" sz="2700" b="1" baseline="-25000">
                <a:solidFill>
                  <a:srgbClr val="000000"/>
                </a:solidFill>
                <a:latin typeface="Arial" pitchFamily="34" charset="0"/>
              </a:rPr>
              <a:t>normal</a:t>
            </a:r>
            <a:endParaRPr lang="en-US"/>
          </a:p>
          <a:p>
            <a:pPr marL="0" indent="0">
              <a:lnSpc>
                <a:spcPct val="95000"/>
              </a:lnSpc>
              <a:spcBef>
                <a:spcPct val="0"/>
              </a:spcBef>
              <a:buFontTx/>
              <a:buNone/>
            </a:pPr>
            <a:r>
              <a:rPr lang="en-US" sz="2700">
                <a:solidFill>
                  <a:srgbClr val="000000"/>
                </a:solidFill>
                <a:latin typeface="Arial" pitchFamily="34" charset="0"/>
              </a:rPr>
              <a:t> </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μ is the coefficient of friction, which changes depending on the material and condition of the object and incline</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The coefficient of friction is always constant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1" name="Rectangle 1"/>
          <p:cNvSpPr>
            <a:spLocks noGrp="1" noChangeArrowheads="1"/>
          </p:cNvSpPr>
          <p:nvPr>
            <p:ph type="ctrTitle"/>
          </p:nvPr>
        </p:nvSpPr>
        <p:spPr>
          <a:xfrm>
            <a:off x="146050" y="5994400"/>
            <a:ext cx="9669463" cy="935038"/>
          </a:xfrm>
        </p:spPr>
        <p:txBody>
          <a:bodyPr lIns="0" tIns="0" rIns="0" bIns="0" anchor="t"/>
          <a:lstStyle/>
          <a:p>
            <a:pPr>
              <a:lnSpc>
                <a:spcPct val="95000"/>
              </a:lnSpc>
            </a:pPr>
            <a:r>
              <a:rPr lang="en-US" sz="3200">
                <a:solidFill>
                  <a:srgbClr val="000000"/>
                </a:solidFill>
                <a:latin typeface="Arial" pitchFamily="34" charset="0"/>
              </a:rPr>
              <a:t>Friction is the force that goes in the opposite direction of the accelerating force</a:t>
            </a:r>
          </a:p>
        </p:txBody>
      </p:sp>
      <p:pic>
        <p:nvPicPr>
          <p:cNvPr id="15364" name="Picture 4"/>
          <p:cNvPicPr>
            <a:picLocks noChangeAspect="1" noChangeArrowheads="1"/>
          </p:cNvPicPr>
          <p:nvPr/>
        </p:nvPicPr>
        <p:blipFill>
          <a:blip r:embed="rId3"/>
          <a:srcRect/>
          <a:stretch>
            <a:fillRect/>
          </a:stretch>
        </p:blipFill>
        <p:spPr bwMode="auto">
          <a:xfrm>
            <a:off x="2438400" y="812800"/>
            <a:ext cx="5003800" cy="49911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937250" y="609600"/>
            <a:ext cx="9663113" cy="912813"/>
          </a:xfrm>
        </p:spPr>
        <p:txBody>
          <a:bodyPr lIns="0" tIns="0" rIns="0" bIns="0" anchor="t"/>
          <a:lstStyle/>
          <a:p>
            <a:pPr algn="l">
              <a:lnSpc>
                <a:spcPct val="95000"/>
              </a:lnSpc>
            </a:pPr>
            <a:r>
              <a:rPr lang="en-US" sz="4300">
                <a:solidFill>
                  <a:srgbClr val="0B5394"/>
                </a:solidFill>
                <a:latin typeface="Arial" pitchFamily="34" charset="0"/>
              </a:rPr>
              <a:t>Problems</a:t>
            </a:r>
          </a:p>
        </p:txBody>
      </p:sp>
      <p:sp>
        <p:nvSpPr>
          <p:cNvPr id="16386" name="Rectangle 2"/>
          <p:cNvSpPr>
            <a:spLocks noGrp="1" noChangeArrowheads="1"/>
          </p:cNvSpPr>
          <p:nvPr>
            <p:ph type="body" idx="1"/>
          </p:nvPr>
        </p:nvSpPr>
        <p:spPr>
          <a:xfrm>
            <a:off x="244475" y="1828800"/>
            <a:ext cx="9671050" cy="5483225"/>
          </a:xfrm>
        </p:spPr>
        <p:txBody>
          <a:bodyPr lIns="0" tIns="0" rIns="0" bIns="0"/>
          <a:lstStyle/>
          <a:p>
            <a:pPr marL="0" indent="0">
              <a:lnSpc>
                <a:spcPct val="95000"/>
              </a:lnSpc>
              <a:spcBef>
                <a:spcPct val="0"/>
              </a:spcBef>
              <a:buFontTx/>
              <a:buNone/>
            </a:pPr>
            <a:r>
              <a:rPr lang="en-US" sz="2100" b="1">
                <a:solidFill>
                  <a:srgbClr val="454545"/>
                </a:solidFill>
                <a:latin typeface="Arial" pitchFamily="34" charset="0"/>
              </a:rPr>
              <a:t>The diagram below shows a block sliding down a plane inclined at angle </a:t>
            </a:r>
            <a:r>
              <a:rPr lang="en-US" sz="2100" b="1">
                <a:solidFill>
                  <a:srgbClr val="000000"/>
                </a:solidFill>
                <a:latin typeface="Arial" pitchFamily="34" charset="0"/>
              </a:rPr>
              <a:t>θ</a:t>
            </a:r>
            <a:r>
              <a:rPr lang="en-US" sz="2100" b="1">
                <a:solidFill>
                  <a:srgbClr val="454545"/>
                </a:solidFill>
                <a:latin typeface="Arial" pitchFamily="34" charset="0"/>
              </a:rPr>
              <a:t> with the horizontal. </a:t>
            </a:r>
            <a:endParaRPr lang="en-US"/>
          </a:p>
          <a:p>
            <a:pPr marL="0" indent="0">
              <a:lnSpc>
                <a:spcPct val="95000"/>
              </a:lnSpc>
              <a:spcBef>
                <a:spcPct val="0"/>
              </a:spcBef>
              <a:buFontTx/>
              <a:buNone/>
            </a:pPr>
            <a:endParaRPr lang="en-US" sz="2100" b="1">
              <a:solidFill>
                <a:srgbClr val="454545"/>
              </a:solidFill>
              <a:latin typeface="Arial" pitchFamily="34" charset="0"/>
            </a:endParaRPr>
          </a:p>
          <a:p>
            <a:pPr marL="0" indent="0">
              <a:lnSpc>
                <a:spcPct val="95000"/>
              </a:lnSpc>
              <a:spcBef>
                <a:spcPct val="0"/>
              </a:spcBef>
              <a:buFontTx/>
              <a:buNone/>
            </a:pPr>
            <a:endParaRPr lang="en-US" sz="2100" b="1">
              <a:solidFill>
                <a:srgbClr val="454545"/>
              </a:solidFill>
              <a:latin typeface="Arial" pitchFamily="34" charset="0"/>
            </a:endParaRPr>
          </a:p>
          <a:p>
            <a:pPr marL="0" indent="0">
              <a:lnSpc>
                <a:spcPct val="95000"/>
              </a:lnSpc>
              <a:spcBef>
                <a:spcPct val="0"/>
              </a:spcBef>
              <a:buFontTx/>
              <a:buNone/>
            </a:pPr>
            <a:endParaRPr lang="en-US" sz="2100" b="1">
              <a:solidFill>
                <a:srgbClr val="454545"/>
              </a:solidFill>
              <a:latin typeface="Arial" pitchFamily="34" charset="0"/>
            </a:endParaRPr>
          </a:p>
          <a:p>
            <a:pPr marL="0" indent="0">
              <a:lnSpc>
                <a:spcPct val="95000"/>
              </a:lnSpc>
              <a:spcBef>
                <a:spcPct val="0"/>
              </a:spcBef>
              <a:buFontTx/>
              <a:buNone/>
            </a:pPr>
            <a:endParaRPr lang="en-US" sz="2100" b="1">
              <a:solidFill>
                <a:srgbClr val="454545"/>
              </a:solidFill>
              <a:latin typeface="Arial" pitchFamily="34" charset="0"/>
            </a:endParaRPr>
          </a:p>
          <a:p>
            <a:pPr marL="0" indent="0">
              <a:lnSpc>
                <a:spcPct val="95000"/>
              </a:lnSpc>
              <a:spcBef>
                <a:spcPct val="0"/>
              </a:spcBef>
              <a:buFontTx/>
              <a:buNone/>
            </a:pPr>
            <a:endParaRPr lang="en-US" sz="2100" b="1">
              <a:solidFill>
                <a:srgbClr val="454545"/>
              </a:solidFill>
              <a:latin typeface="Arial" pitchFamily="34" charset="0"/>
            </a:endParaRPr>
          </a:p>
          <a:p>
            <a:pPr marL="0" indent="0">
              <a:lnSpc>
                <a:spcPct val="95000"/>
              </a:lnSpc>
              <a:spcBef>
                <a:spcPct val="0"/>
              </a:spcBef>
              <a:buFontTx/>
              <a:buNone/>
            </a:pPr>
            <a:r>
              <a:rPr lang="en-US" sz="2100" b="1">
                <a:solidFill>
                  <a:srgbClr val="454545"/>
                </a:solidFill>
                <a:latin typeface="Arial" pitchFamily="34" charset="0"/>
              </a:rPr>
              <a:t>As angle </a:t>
            </a:r>
            <a:r>
              <a:rPr lang="en-US" sz="2100" b="1">
                <a:solidFill>
                  <a:srgbClr val="000000"/>
                </a:solidFill>
                <a:latin typeface="Arial" pitchFamily="34" charset="0"/>
              </a:rPr>
              <a:t>θ</a:t>
            </a:r>
            <a:r>
              <a:rPr lang="en-US" sz="2100" b="1">
                <a:solidFill>
                  <a:srgbClr val="454545"/>
                </a:solidFill>
                <a:latin typeface="Arial" pitchFamily="34" charset="0"/>
              </a:rPr>
              <a:t> is increased, the coefficient of kinetic friction between the bottom surface of the block and the surface of the incline will </a:t>
            </a:r>
            <a:endParaRPr lang="en-US"/>
          </a:p>
          <a:p>
            <a:pPr marL="0" indent="0">
              <a:lnSpc>
                <a:spcPct val="95000"/>
              </a:lnSpc>
              <a:spcBef>
                <a:spcPct val="0"/>
              </a:spcBef>
              <a:buFontTx/>
              <a:buNone/>
            </a:pPr>
            <a:r>
              <a:rPr lang="en-US" sz="2100" b="1">
                <a:solidFill>
                  <a:srgbClr val="454545"/>
                </a:solidFill>
                <a:latin typeface="Arial" pitchFamily="34" charset="0"/>
              </a:rPr>
              <a:t>(1) decrease</a:t>
            </a:r>
            <a:br>
              <a:rPr lang="en-US" sz="2100" b="1">
                <a:solidFill>
                  <a:srgbClr val="454545"/>
                </a:solidFill>
                <a:latin typeface="Arial" pitchFamily="34" charset="0"/>
              </a:rPr>
            </a:br>
            <a:r>
              <a:rPr lang="en-US" sz="2100" b="1">
                <a:solidFill>
                  <a:srgbClr val="454545"/>
                </a:solidFill>
                <a:latin typeface="Arial" pitchFamily="34" charset="0"/>
              </a:rPr>
              <a:t>(2) increase</a:t>
            </a:r>
            <a:br>
              <a:rPr lang="en-US" sz="2100" b="1">
                <a:solidFill>
                  <a:srgbClr val="454545"/>
                </a:solidFill>
                <a:latin typeface="Arial" pitchFamily="34" charset="0"/>
              </a:rPr>
            </a:br>
            <a:r>
              <a:rPr lang="en-US" sz="2100" b="1">
                <a:solidFill>
                  <a:srgbClr val="454545"/>
                </a:solidFill>
                <a:latin typeface="Arial" pitchFamily="34" charset="0"/>
              </a:rPr>
              <a:t>(3) remain the same</a:t>
            </a:r>
            <a:endParaRPr lang="en-US"/>
          </a:p>
          <a:p>
            <a:pPr marL="0" indent="0">
              <a:lnSpc>
                <a:spcPct val="95000"/>
              </a:lnSpc>
              <a:spcBef>
                <a:spcPct val="0"/>
              </a:spcBef>
              <a:buFontTx/>
              <a:buNone/>
            </a:pPr>
            <a:r>
              <a:rPr lang="en-US">
                <a:solidFill>
                  <a:srgbClr val="000000"/>
                </a:solidFill>
                <a:latin typeface="Arial" pitchFamily="34" charset="0"/>
              </a:rPr>
              <a:t>  </a:t>
            </a:r>
            <a:endParaRPr lang="en-US"/>
          </a:p>
          <a:p>
            <a:pPr marL="0" indent="0">
              <a:lnSpc>
                <a:spcPct val="95000"/>
              </a:lnSpc>
              <a:spcBef>
                <a:spcPct val="0"/>
              </a:spcBef>
              <a:buFontTx/>
              <a:buNone/>
            </a:pPr>
            <a:endParaRPr lang="en-US">
              <a:solidFill>
                <a:srgbClr val="000000"/>
              </a:solidFill>
              <a:latin typeface="Arial" pitchFamily="34" charset="0"/>
            </a:endParaRPr>
          </a:p>
        </p:txBody>
      </p:sp>
      <p:pic>
        <p:nvPicPr>
          <p:cNvPr id="16388" name="Picture 4"/>
          <p:cNvPicPr>
            <a:picLocks noChangeAspect="1" noChangeArrowheads="1"/>
          </p:cNvPicPr>
          <p:nvPr/>
        </p:nvPicPr>
        <p:blipFill>
          <a:blip r:embed="rId3"/>
          <a:srcRect/>
          <a:stretch>
            <a:fillRect/>
          </a:stretch>
        </p:blipFill>
        <p:spPr bwMode="auto">
          <a:xfrm>
            <a:off x="1625600" y="2743200"/>
            <a:ext cx="2362200" cy="12827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6445250" y="304800"/>
            <a:ext cx="114300" cy="1836738"/>
          </a:xfrm>
        </p:spPr>
        <p:txBody>
          <a:bodyPr lIns="0" tIns="0" rIns="0" bIns="0" anchor="t"/>
          <a:lstStyle/>
          <a:p>
            <a:pPr algn="l">
              <a:lnSpc>
                <a:spcPct val="95000"/>
              </a:lnSpc>
            </a:pPr>
            <a:r>
              <a:rPr lang="en-US" sz="4300">
                <a:solidFill>
                  <a:srgbClr val="0B5394"/>
                </a:solidFill>
                <a:latin typeface="Arial" pitchFamily="34" charset="0"/>
              </a:rPr>
              <a:t>Solution and Explanation</a:t>
            </a:r>
          </a:p>
        </p:txBody>
      </p:sp>
      <p:sp>
        <p:nvSpPr>
          <p:cNvPr id="17410" name="Rectangle 2"/>
          <p:cNvSpPr>
            <a:spLocks noGrp="1" noChangeArrowheads="1"/>
          </p:cNvSpPr>
          <p:nvPr>
            <p:ph type="body" idx="1"/>
          </p:nvPr>
        </p:nvSpPr>
        <p:spPr>
          <a:xfrm>
            <a:off x="247650" y="2438400"/>
            <a:ext cx="9655175" cy="3865563"/>
          </a:xfrm>
        </p:spPr>
        <p:txBody>
          <a:bodyPr lIns="0" tIns="0" rIns="0" bIns="0"/>
          <a:lstStyle/>
          <a:p>
            <a:pPr marL="0" indent="0">
              <a:lnSpc>
                <a:spcPct val="95000"/>
              </a:lnSpc>
              <a:spcBef>
                <a:spcPct val="0"/>
              </a:spcBef>
              <a:buFontTx/>
              <a:buNone/>
            </a:pPr>
            <a:r>
              <a:rPr lang="en-US" sz="2700">
                <a:solidFill>
                  <a:srgbClr val="000000"/>
                </a:solidFill>
                <a:latin typeface="Arial" pitchFamily="34" charset="0"/>
              </a:rPr>
              <a:t>Answer: (3) remain the same</a:t>
            </a:r>
            <a:endParaRPr lang="en-US"/>
          </a:p>
          <a:p>
            <a:pPr marL="0" indent="0">
              <a:lnSpc>
                <a:spcPct val="95000"/>
              </a:lnSpc>
              <a:spcBef>
                <a:spcPct val="0"/>
              </a:spcBef>
              <a:buFontTx/>
              <a:buNone/>
            </a:pPr>
            <a:endParaRPr lang="en-US" sz="2700">
              <a:solidFill>
                <a:srgbClr val="000000"/>
              </a:solidFill>
              <a:latin typeface="Arial" pitchFamily="34" charset="0"/>
            </a:endParaRPr>
          </a:p>
          <a:p>
            <a:pPr marL="0" indent="0">
              <a:lnSpc>
                <a:spcPct val="95000"/>
              </a:lnSpc>
              <a:spcBef>
                <a:spcPct val="0"/>
              </a:spcBef>
              <a:buFontTx/>
              <a:buNone/>
            </a:pPr>
            <a:r>
              <a:rPr lang="en-US" sz="2700">
                <a:solidFill>
                  <a:srgbClr val="000000"/>
                </a:solidFill>
                <a:latin typeface="Arial" pitchFamily="34" charset="0"/>
              </a:rPr>
              <a:t>Explanation: The coefficient of kinetic friction always remains constant as long as the material and condition of both the object and surface of the incline do not change.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429250" y="508000"/>
            <a:ext cx="9663113" cy="912813"/>
          </a:xfrm>
        </p:spPr>
        <p:txBody>
          <a:bodyPr lIns="0" tIns="0" rIns="0" bIns="0" anchor="t"/>
          <a:lstStyle/>
          <a:p>
            <a:pPr algn="l">
              <a:lnSpc>
                <a:spcPct val="95000"/>
              </a:lnSpc>
            </a:pPr>
            <a:r>
              <a:rPr lang="en-US" sz="4300">
                <a:solidFill>
                  <a:srgbClr val="0B5394"/>
                </a:solidFill>
                <a:latin typeface="Arial" pitchFamily="34" charset="0"/>
              </a:rPr>
              <a:t>Problems</a:t>
            </a:r>
          </a:p>
        </p:txBody>
      </p:sp>
      <p:sp>
        <p:nvSpPr>
          <p:cNvPr id="18434" name="Rectangle 2"/>
          <p:cNvSpPr>
            <a:spLocks noGrp="1" noChangeArrowheads="1"/>
          </p:cNvSpPr>
          <p:nvPr>
            <p:ph type="body" idx="1"/>
          </p:nvPr>
        </p:nvSpPr>
        <p:spPr>
          <a:xfrm>
            <a:off x="136525" y="1722438"/>
            <a:ext cx="4922838" cy="4468812"/>
          </a:xfrm>
        </p:spPr>
        <p:txBody>
          <a:bodyPr lIns="0" tIns="0" rIns="0" bIns="0"/>
          <a:lstStyle/>
          <a:p>
            <a:pPr marL="0" indent="0">
              <a:lnSpc>
                <a:spcPct val="95000"/>
              </a:lnSpc>
              <a:spcBef>
                <a:spcPct val="0"/>
              </a:spcBef>
              <a:buFontTx/>
              <a:buNone/>
            </a:pPr>
            <a:r>
              <a:rPr lang="en-US" sz="1900">
                <a:solidFill>
                  <a:srgbClr val="454545"/>
                </a:solidFill>
                <a:latin typeface="Arial" pitchFamily="34" charset="0"/>
              </a:rPr>
              <a:t>Amsco Page 33</a:t>
            </a:r>
            <a:endParaRPr lang="en-US"/>
          </a:p>
          <a:p>
            <a:pPr marL="0" indent="0">
              <a:lnSpc>
                <a:spcPct val="95000"/>
              </a:lnSpc>
              <a:spcBef>
                <a:spcPct val="0"/>
              </a:spcBef>
              <a:buFontTx/>
              <a:buNone/>
            </a:pPr>
            <a:r>
              <a:rPr lang="en-US" sz="1900">
                <a:solidFill>
                  <a:srgbClr val="454545"/>
                </a:solidFill>
                <a:latin typeface="Arial" pitchFamily="34" charset="0"/>
              </a:rPr>
              <a:t>142.  The diagram below represents a block at rest on an incline.</a:t>
            </a:r>
            <a:endParaRPr lang="en-US"/>
          </a:p>
          <a:p>
            <a:pPr marL="0" indent="0">
              <a:lnSpc>
                <a:spcPct val="95000"/>
              </a:lnSpc>
              <a:spcBef>
                <a:spcPct val="0"/>
              </a:spcBef>
              <a:buFontTx/>
              <a:buNone/>
            </a:pPr>
            <a:r>
              <a:rPr lang="en-US" sz="1700">
                <a:solidFill>
                  <a:srgbClr val="454545"/>
                </a:solidFill>
                <a:latin typeface="Arial" pitchFamily="34" charset="0"/>
              </a:rPr>
              <a:t> </a:t>
            </a:r>
            <a:endParaRPr lang="en-US"/>
          </a:p>
          <a:p>
            <a:pPr marL="0" indent="0">
              <a:lnSpc>
                <a:spcPct val="95000"/>
              </a:lnSpc>
              <a:spcBef>
                <a:spcPct val="0"/>
              </a:spcBef>
              <a:buFontTx/>
              <a:buNone/>
            </a:pPr>
            <a:r>
              <a:rPr lang="en-US" sz="1700">
                <a:solidFill>
                  <a:srgbClr val="454545"/>
                </a:solidFill>
                <a:latin typeface="Arial" pitchFamily="34" charset="0"/>
              </a:rPr>
              <a:t/>
            </a:r>
            <a:br>
              <a:rPr lang="en-US" sz="1700">
                <a:solidFill>
                  <a:srgbClr val="454545"/>
                </a:solidFill>
                <a:latin typeface="Arial" pitchFamily="34" charset="0"/>
              </a:rPr>
            </a:br>
            <a:r>
              <a:rPr lang="en-US" sz="1700">
                <a:solidFill>
                  <a:srgbClr val="454545"/>
                </a:solidFill>
                <a:latin typeface="Arial" pitchFamily="34" charset="0"/>
              </a:rPr>
              <a:t> </a:t>
            </a:r>
            <a:endParaRPr lang="en-US"/>
          </a:p>
          <a:p>
            <a:pPr marL="0" indent="0">
              <a:lnSpc>
                <a:spcPct val="95000"/>
              </a:lnSpc>
              <a:spcBef>
                <a:spcPct val="0"/>
              </a:spcBef>
              <a:buFontTx/>
              <a:buNone/>
            </a:pPr>
            <a:r>
              <a:rPr lang="en-US" sz="1700">
                <a:solidFill>
                  <a:srgbClr val="454545"/>
                </a:solidFill>
                <a:latin typeface="Arial" pitchFamily="34" charset="0"/>
              </a:rPr>
              <a:t>Which diagram best represents the forces acting on the block?</a:t>
            </a:r>
            <a:br>
              <a:rPr lang="en-US" sz="1700">
                <a:solidFill>
                  <a:srgbClr val="454545"/>
                </a:solidFill>
                <a:latin typeface="Arial" pitchFamily="34" charset="0"/>
              </a:rPr>
            </a:br>
            <a:r>
              <a:rPr lang="en-US" sz="1700">
                <a:solidFill>
                  <a:srgbClr val="454545"/>
                </a:solidFill>
                <a:latin typeface="Arial" pitchFamily="34" charset="0"/>
              </a:rPr>
              <a:t>(F</a:t>
            </a:r>
            <a:r>
              <a:rPr lang="en-US" sz="1700" baseline="-25000">
                <a:solidFill>
                  <a:srgbClr val="454545"/>
                </a:solidFill>
                <a:latin typeface="Arial" pitchFamily="34" charset="0"/>
              </a:rPr>
              <a:t>f</a:t>
            </a:r>
            <a:r>
              <a:rPr lang="en-US" sz="1700">
                <a:solidFill>
                  <a:srgbClr val="454545"/>
                </a:solidFill>
                <a:latin typeface="Arial" pitchFamily="34" charset="0"/>
              </a:rPr>
              <a:t> = frictional force, F</a:t>
            </a:r>
            <a:r>
              <a:rPr lang="en-US" sz="1700" baseline="-25000">
                <a:solidFill>
                  <a:srgbClr val="454545"/>
                </a:solidFill>
                <a:latin typeface="Arial" pitchFamily="34" charset="0"/>
              </a:rPr>
              <a:t>N</a:t>
            </a:r>
            <a:r>
              <a:rPr lang="en-US" sz="1700">
                <a:solidFill>
                  <a:srgbClr val="454545"/>
                </a:solidFill>
                <a:latin typeface="Arial" pitchFamily="34" charset="0"/>
              </a:rPr>
              <a:t> = normal force, and F</a:t>
            </a:r>
            <a:r>
              <a:rPr lang="en-US" sz="1700" baseline="-25000">
                <a:solidFill>
                  <a:srgbClr val="454545"/>
                </a:solidFill>
                <a:latin typeface="Arial" pitchFamily="34" charset="0"/>
              </a:rPr>
              <a:t>w</a:t>
            </a:r>
            <a:r>
              <a:rPr lang="en-US" sz="1700">
                <a:solidFill>
                  <a:srgbClr val="454545"/>
                </a:solidFill>
                <a:latin typeface="Arial" pitchFamily="34" charset="0"/>
              </a:rPr>
              <a:t> = weight.)</a:t>
            </a:r>
            <a:endParaRPr lang="en-US"/>
          </a:p>
          <a:p>
            <a:pPr marL="0" indent="0">
              <a:lnSpc>
                <a:spcPct val="95000"/>
              </a:lnSpc>
              <a:spcBef>
                <a:spcPct val="0"/>
              </a:spcBef>
              <a:buFontTx/>
              <a:buNone/>
            </a:pPr>
            <a:endParaRPr lang="en-US" sz="2600">
              <a:solidFill>
                <a:srgbClr val="000000"/>
              </a:solidFill>
              <a:latin typeface="Arial" pitchFamily="34" charset="0"/>
            </a:endParaRPr>
          </a:p>
        </p:txBody>
      </p:sp>
      <p:pic>
        <p:nvPicPr>
          <p:cNvPr id="18436" name="Picture 4"/>
          <p:cNvPicPr>
            <a:picLocks noChangeAspect="1" noChangeArrowheads="1"/>
          </p:cNvPicPr>
          <p:nvPr/>
        </p:nvPicPr>
        <p:blipFill>
          <a:blip r:embed="rId3"/>
          <a:srcRect/>
          <a:stretch>
            <a:fillRect/>
          </a:stretch>
        </p:blipFill>
        <p:spPr bwMode="auto">
          <a:xfrm>
            <a:off x="304800" y="2946400"/>
            <a:ext cx="1803400" cy="1130300"/>
          </a:xfrm>
          <a:prstGeom prst="rect">
            <a:avLst/>
          </a:prstGeom>
          <a:noFill/>
        </p:spPr>
      </p:pic>
      <p:pic>
        <p:nvPicPr>
          <p:cNvPr id="18437" name="Picture 5"/>
          <p:cNvPicPr>
            <a:picLocks noChangeAspect="1" noChangeArrowheads="1"/>
          </p:cNvPicPr>
          <p:nvPr/>
        </p:nvPicPr>
        <p:blipFill>
          <a:blip r:embed="rId4"/>
          <a:srcRect/>
          <a:stretch>
            <a:fillRect/>
          </a:stretch>
        </p:blipFill>
        <p:spPr bwMode="auto">
          <a:xfrm>
            <a:off x="5443538" y="914400"/>
            <a:ext cx="4046537" cy="5740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3498850" y="1117600"/>
            <a:ext cx="9663113" cy="912813"/>
          </a:xfrm>
        </p:spPr>
        <p:txBody>
          <a:bodyPr lIns="0" tIns="0" rIns="0" bIns="0" anchor="t"/>
          <a:lstStyle/>
          <a:p>
            <a:pPr algn="l">
              <a:lnSpc>
                <a:spcPct val="95000"/>
              </a:lnSpc>
            </a:pPr>
            <a:r>
              <a:rPr lang="en-US" sz="4300">
                <a:solidFill>
                  <a:srgbClr val="0B5394"/>
                </a:solidFill>
                <a:latin typeface="Arial" pitchFamily="34" charset="0"/>
              </a:rPr>
              <a:t>Solution and Explanation</a:t>
            </a:r>
          </a:p>
        </p:txBody>
      </p:sp>
      <p:sp>
        <p:nvSpPr>
          <p:cNvPr id="19460" name="Text Box 4"/>
          <p:cNvSpPr txBox="1">
            <a:spLocks noChangeArrowheads="1"/>
          </p:cNvSpPr>
          <p:nvPr/>
        </p:nvSpPr>
        <p:spPr bwMode="auto">
          <a:xfrm>
            <a:off x="146050" y="1828800"/>
            <a:ext cx="9618663" cy="5229225"/>
          </a:xfrm>
          <a:prstGeom prst="rect">
            <a:avLst/>
          </a:prstGeom>
          <a:noFill/>
          <a:ln w="9525">
            <a:noFill/>
            <a:miter lim="800000"/>
            <a:headEnd/>
            <a:tailEnd/>
          </a:ln>
          <a:effectLst/>
        </p:spPr>
        <p:txBody>
          <a:bodyPr lIns="0" tIns="0" rIns="0" bIns="0">
            <a:spAutoFit/>
          </a:bodyPr>
          <a:lstStyle/>
          <a:p>
            <a:pPr>
              <a:lnSpc>
                <a:spcPct val="95000"/>
              </a:lnSpc>
            </a:pPr>
            <a:r>
              <a:rPr lang="en-US" sz="2700">
                <a:solidFill>
                  <a:srgbClr val="000000"/>
                </a:solidFill>
                <a:latin typeface="Arial" pitchFamily="34" charset="0"/>
              </a:rPr>
              <a:t>Correct Answer: (4)</a:t>
            </a:r>
            <a:endParaRPr lang="en-US"/>
          </a:p>
          <a:p>
            <a:pPr>
              <a:lnSpc>
                <a:spcPct val="95000"/>
              </a:lnSpc>
            </a:pPr>
            <a:endParaRPr lang="en-US" sz="2700">
              <a:solidFill>
                <a:srgbClr val="000000"/>
              </a:solidFill>
              <a:latin typeface="Arial" pitchFamily="34" charset="0"/>
            </a:endParaRPr>
          </a:p>
        </p:txBody>
      </p:sp>
      <p:pic>
        <p:nvPicPr>
          <p:cNvPr id="19461" name="Picture 5"/>
          <p:cNvPicPr>
            <a:picLocks noChangeAspect="1" noChangeArrowheads="1"/>
          </p:cNvPicPr>
          <p:nvPr/>
        </p:nvPicPr>
        <p:blipFill>
          <a:blip r:embed="rId3"/>
          <a:srcRect/>
          <a:stretch>
            <a:fillRect/>
          </a:stretch>
        </p:blipFill>
        <p:spPr bwMode="auto">
          <a:xfrm>
            <a:off x="1016000" y="2336800"/>
            <a:ext cx="1943100" cy="2336800"/>
          </a:xfrm>
          <a:prstGeom prst="rect">
            <a:avLst/>
          </a:prstGeom>
          <a:noFill/>
        </p:spPr>
      </p:pic>
      <p:sp>
        <p:nvSpPr>
          <p:cNvPr id="19462" name="Text Box 6"/>
          <p:cNvSpPr txBox="1">
            <a:spLocks noChangeArrowheads="1"/>
          </p:cNvSpPr>
          <p:nvPr/>
        </p:nvSpPr>
        <p:spPr bwMode="auto">
          <a:xfrm>
            <a:off x="3181350" y="3352800"/>
            <a:ext cx="6408738" cy="2587625"/>
          </a:xfrm>
          <a:prstGeom prst="rect">
            <a:avLst/>
          </a:prstGeom>
          <a:noFill/>
          <a:ln w="9525">
            <a:noFill/>
            <a:miter lim="800000"/>
            <a:headEnd/>
            <a:tailEnd/>
          </a:ln>
          <a:effectLst/>
        </p:spPr>
        <p:txBody>
          <a:bodyPr lIns="0" tIns="0" rIns="0" bIns="0">
            <a:spAutoFit/>
          </a:bodyPr>
          <a:lstStyle/>
          <a:p>
            <a:pPr>
              <a:lnSpc>
                <a:spcPct val="95000"/>
              </a:lnSpc>
            </a:pPr>
            <a:r>
              <a:rPr lang="en-US" sz="2700">
                <a:solidFill>
                  <a:srgbClr val="000000"/>
                </a:solidFill>
                <a:latin typeface="Arial" pitchFamily="34" charset="0"/>
              </a:rPr>
              <a:t>Explanation: The normal force has to be perpendicular to the object, the force of friction is parallel to the surface, and the force of the weight is always vertical. This was the only diagram that fulfilled all the requirements.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6242050" y="812800"/>
            <a:ext cx="9663113" cy="912813"/>
          </a:xfrm>
        </p:spPr>
        <p:txBody>
          <a:bodyPr lIns="0" tIns="0" rIns="0" bIns="0" anchor="t"/>
          <a:lstStyle/>
          <a:p>
            <a:pPr algn="l">
              <a:lnSpc>
                <a:spcPct val="95000"/>
              </a:lnSpc>
            </a:pPr>
            <a:r>
              <a:rPr lang="en-US" sz="4300">
                <a:solidFill>
                  <a:srgbClr val="0B5394"/>
                </a:solidFill>
                <a:latin typeface="Arial" pitchFamily="34" charset="0"/>
              </a:rPr>
              <a:t>Homework</a:t>
            </a:r>
          </a:p>
        </p:txBody>
      </p:sp>
      <p:sp>
        <p:nvSpPr>
          <p:cNvPr id="20482" name="Rectangle 2"/>
          <p:cNvSpPr>
            <a:spLocks noGrp="1" noChangeArrowheads="1"/>
          </p:cNvSpPr>
          <p:nvPr>
            <p:ph type="body" idx="1"/>
          </p:nvPr>
        </p:nvSpPr>
        <p:spPr>
          <a:xfrm>
            <a:off x="450850" y="2235200"/>
            <a:ext cx="9663113" cy="5484813"/>
          </a:xfrm>
        </p:spPr>
        <p:txBody>
          <a:bodyPr lIns="0" tIns="0" rIns="0" bIns="0"/>
          <a:lstStyle/>
          <a:p>
            <a:pPr marL="0" indent="0">
              <a:lnSpc>
                <a:spcPct val="95000"/>
              </a:lnSpc>
              <a:spcBef>
                <a:spcPct val="0"/>
              </a:spcBef>
              <a:buFontTx/>
              <a:buNone/>
            </a:pPr>
            <a:r>
              <a:rPr lang="en-US" sz="2900">
                <a:solidFill>
                  <a:srgbClr val="000000"/>
                </a:solidFill>
                <a:latin typeface="Arial" pitchFamily="34" charset="0"/>
              </a:rPr>
              <a:t>AMSCO:</a:t>
            </a:r>
            <a:endParaRPr lang="en-US"/>
          </a:p>
          <a:p>
            <a:pPr marL="0" indent="0">
              <a:lnSpc>
                <a:spcPct val="95000"/>
              </a:lnSpc>
              <a:spcBef>
                <a:spcPct val="0"/>
              </a:spcBef>
              <a:buFontTx/>
              <a:buNone/>
            </a:pPr>
            <a:r>
              <a:rPr lang="en-US" sz="2900">
                <a:solidFill>
                  <a:srgbClr val="000000"/>
                </a:solidFill>
                <a:latin typeface="Arial" pitchFamily="34" charset="0"/>
              </a:rPr>
              <a:t>pg. 47 #19   </a:t>
            </a:r>
            <a:endParaRPr lang="en-US"/>
          </a:p>
          <a:p>
            <a:pPr marL="0" indent="0">
              <a:lnSpc>
                <a:spcPct val="95000"/>
              </a:lnSpc>
              <a:spcBef>
                <a:spcPct val="0"/>
              </a:spcBef>
              <a:buFontTx/>
              <a:buNone/>
            </a:pPr>
            <a:r>
              <a:rPr lang="en-US" sz="2900">
                <a:solidFill>
                  <a:srgbClr val="000000"/>
                </a:solidFill>
                <a:latin typeface="Arial" pitchFamily="34" charset="0"/>
              </a:rPr>
              <a:t>pg. 32 #128</a:t>
            </a:r>
            <a:endParaRPr lang="en-US"/>
          </a:p>
          <a:p>
            <a:pPr marL="0" indent="0">
              <a:lnSpc>
                <a:spcPct val="95000"/>
              </a:lnSpc>
              <a:spcBef>
                <a:spcPct val="0"/>
              </a:spcBef>
              <a:buFontTx/>
              <a:buNone/>
            </a:pPr>
            <a:r>
              <a:rPr lang="en-US" sz="2900">
                <a:solidFill>
                  <a:srgbClr val="000000"/>
                </a:solidFill>
                <a:latin typeface="Arial" pitchFamily="34" charset="0"/>
              </a:rPr>
              <a:t>pg. 48 #24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49250" y="1524000"/>
            <a:ext cx="9663113" cy="912813"/>
          </a:xfrm>
        </p:spPr>
        <p:txBody>
          <a:bodyPr lIns="0" tIns="0" rIns="0" bIns="0" anchor="t"/>
          <a:lstStyle/>
          <a:p>
            <a:pPr algn="l">
              <a:lnSpc>
                <a:spcPct val="95000"/>
              </a:lnSpc>
            </a:pPr>
            <a:r>
              <a:rPr lang="en-US" sz="4300">
                <a:solidFill>
                  <a:srgbClr val="0B5394"/>
                </a:solidFill>
                <a:latin typeface="Arial" pitchFamily="34" charset="0"/>
              </a:rPr>
              <a:t>Inclined Planes</a:t>
            </a:r>
          </a:p>
        </p:txBody>
      </p:sp>
      <p:sp>
        <p:nvSpPr>
          <p:cNvPr id="3074" name="Rectangle 2"/>
          <p:cNvSpPr>
            <a:spLocks noGrp="1" noChangeArrowheads="1"/>
          </p:cNvSpPr>
          <p:nvPr>
            <p:ph type="body" idx="1"/>
          </p:nvPr>
        </p:nvSpPr>
        <p:spPr>
          <a:xfrm>
            <a:off x="247650" y="2641600"/>
            <a:ext cx="9663113" cy="5484813"/>
          </a:xfrm>
        </p:spPr>
        <p:txBody>
          <a:bodyPr lIns="0" tIns="0" rIns="0" bIns="0"/>
          <a:lstStyle/>
          <a:p>
            <a:pPr marL="457200" lvl="1" indent="-342900">
              <a:lnSpc>
                <a:spcPct val="95000"/>
              </a:lnSpc>
              <a:spcBef>
                <a:spcPct val="0"/>
              </a:spcBef>
              <a:buClr>
                <a:srgbClr val="000000"/>
              </a:buClr>
              <a:buFontTx/>
              <a:buChar char="•"/>
            </a:pPr>
            <a:r>
              <a:rPr lang="en-US" sz="2700">
                <a:solidFill>
                  <a:srgbClr val="000000"/>
                </a:solidFill>
                <a:latin typeface="Arial" pitchFamily="34" charset="0"/>
              </a:rPr>
              <a:t>An inclined plane is a surface set at an angle against a horizontal surface. </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Some examples of an inclined plane are ramps and sloping roads</a:t>
            </a:r>
            <a:endParaRPr lang="en-US"/>
          </a:p>
          <a:p>
            <a:pPr marL="0" indent="0">
              <a:lnSpc>
                <a:spcPct val="95000"/>
              </a:lnSpc>
              <a:spcBef>
                <a:spcPct val="0"/>
              </a:spcBef>
              <a:buFontTx/>
              <a:buNone/>
            </a:pPr>
            <a:endParaRPr lang="en-US" sz="2700">
              <a:solidFill>
                <a:srgbClr val="000000"/>
              </a:solidFill>
              <a:latin typeface="Arial" pitchFamily="34" charset="0"/>
            </a:endParaRPr>
          </a:p>
          <a:p>
            <a:pPr marL="0" indent="0">
              <a:lnSpc>
                <a:spcPct val="95000"/>
              </a:lnSpc>
              <a:spcBef>
                <a:spcPct val="0"/>
              </a:spcBef>
              <a:buFontTx/>
              <a:buNone/>
            </a:pPr>
            <a:endParaRPr lang="en-US" sz="2700">
              <a:solidFill>
                <a:srgbClr val="000000"/>
              </a:solidFill>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124450" y="711200"/>
            <a:ext cx="9669463" cy="1223963"/>
          </a:xfrm>
        </p:spPr>
        <p:txBody>
          <a:bodyPr lIns="0" tIns="0" rIns="0" bIns="0" anchor="t"/>
          <a:lstStyle/>
          <a:p>
            <a:pPr algn="l">
              <a:lnSpc>
                <a:spcPct val="95000"/>
              </a:lnSpc>
            </a:pPr>
            <a:r>
              <a:rPr lang="en-US" sz="4300">
                <a:solidFill>
                  <a:srgbClr val="0B5394"/>
                </a:solidFill>
                <a:latin typeface="Arial" pitchFamily="34" charset="0"/>
              </a:rPr>
              <a:t>Weight of an object</a:t>
            </a:r>
          </a:p>
        </p:txBody>
      </p:sp>
      <p:sp>
        <p:nvSpPr>
          <p:cNvPr id="4098" name="Rectangle 2"/>
          <p:cNvSpPr>
            <a:spLocks noGrp="1" noChangeArrowheads="1"/>
          </p:cNvSpPr>
          <p:nvPr>
            <p:ph type="body" idx="1"/>
          </p:nvPr>
        </p:nvSpPr>
        <p:spPr>
          <a:xfrm>
            <a:off x="247650" y="1828800"/>
            <a:ext cx="9664700" cy="5486400"/>
          </a:xfrm>
        </p:spPr>
        <p:txBody>
          <a:bodyPr lIns="0" tIns="0" rIns="0" bIns="0"/>
          <a:lstStyle/>
          <a:p>
            <a:pPr marL="457200" lvl="1" indent="-342900">
              <a:lnSpc>
                <a:spcPct val="95000"/>
              </a:lnSpc>
              <a:spcBef>
                <a:spcPct val="0"/>
              </a:spcBef>
              <a:buClr>
                <a:srgbClr val="000000"/>
              </a:buClr>
              <a:buFontTx/>
              <a:buChar char="•"/>
            </a:pPr>
            <a:r>
              <a:rPr lang="en-US" sz="2700">
                <a:solidFill>
                  <a:srgbClr val="000000"/>
                </a:solidFill>
                <a:latin typeface="Arial" pitchFamily="34" charset="0"/>
              </a:rPr>
              <a:t>The weight of an object is always vertical and goes straight down</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 This is drawn with a vector going straight down from the center of the object</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The weight must be in newtons, and is found using the formula:</a:t>
            </a:r>
            <a:endParaRPr lang="en-US"/>
          </a:p>
          <a:p>
            <a:pPr marL="0" indent="0" algn="ctr">
              <a:lnSpc>
                <a:spcPct val="95000"/>
              </a:lnSpc>
              <a:spcBef>
                <a:spcPct val="0"/>
              </a:spcBef>
              <a:buFontTx/>
              <a:buNone/>
            </a:pPr>
            <a:r>
              <a:rPr lang="en-US" sz="2700" b="1">
                <a:solidFill>
                  <a:srgbClr val="000000"/>
                </a:solidFill>
                <a:latin typeface="Arial" pitchFamily="34" charset="0"/>
              </a:rPr>
              <a:t>w=mg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247650" y="5283200"/>
            <a:ext cx="9555163" cy="1249363"/>
          </a:xfrm>
        </p:spPr>
        <p:txBody>
          <a:bodyPr lIns="0" tIns="0" rIns="0" bIns="0"/>
          <a:lstStyle/>
          <a:p>
            <a:pPr marL="0" indent="0" algn="ctr">
              <a:lnSpc>
                <a:spcPct val="95000"/>
              </a:lnSpc>
              <a:spcBef>
                <a:spcPct val="0"/>
              </a:spcBef>
              <a:buFontTx/>
              <a:buNone/>
            </a:pPr>
            <a:r>
              <a:rPr lang="en-US" sz="2700">
                <a:solidFill>
                  <a:srgbClr val="000000"/>
                </a:solidFill>
                <a:latin typeface="Arial" pitchFamily="34" charset="0"/>
              </a:rPr>
              <a:t>The image above shows the weight of the object, which is always vertical regardless of the surface the object is on.</a:t>
            </a:r>
            <a:endParaRPr lang="en-US"/>
          </a:p>
          <a:p>
            <a:pPr marL="0" indent="0" algn="ctr">
              <a:lnSpc>
                <a:spcPct val="95000"/>
              </a:lnSpc>
              <a:spcBef>
                <a:spcPct val="0"/>
              </a:spcBef>
              <a:buFontTx/>
              <a:buNone/>
            </a:pPr>
            <a:endParaRPr lang="en-US" sz="2700">
              <a:solidFill>
                <a:srgbClr val="000000"/>
              </a:solidFill>
              <a:latin typeface="Arial" pitchFamily="34" charset="0"/>
            </a:endParaRPr>
          </a:p>
        </p:txBody>
      </p:sp>
      <p:pic>
        <p:nvPicPr>
          <p:cNvPr id="5124" name="Picture 4"/>
          <p:cNvPicPr>
            <a:picLocks noChangeAspect="1" noChangeArrowheads="1"/>
          </p:cNvPicPr>
          <p:nvPr/>
        </p:nvPicPr>
        <p:blipFill>
          <a:blip r:embed="rId3"/>
          <a:srcRect/>
          <a:stretch>
            <a:fillRect/>
          </a:stretch>
        </p:blipFill>
        <p:spPr bwMode="auto">
          <a:xfrm>
            <a:off x="2946400" y="1016000"/>
            <a:ext cx="4292600" cy="39751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47650" y="1625600"/>
            <a:ext cx="9663113" cy="912813"/>
          </a:xfrm>
        </p:spPr>
        <p:txBody>
          <a:bodyPr lIns="0" tIns="0" rIns="0" bIns="0" anchor="t"/>
          <a:lstStyle/>
          <a:p>
            <a:pPr algn="l">
              <a:lnSpc>
                <a:spcPct val="95000"/>
              </a:lnSpc>
            </a:pPr>
            <a:r>
              <a:rPr lang="en-US" sz="4300">
                <a:solidFill>
                  <a:srgbClr val="0B5394"/>
                </a:solidFill>
                <a:latin typeface="Arial" pitchFamily="34" charset="0"/>
              </a:rPr>
              <a:t>The Normal Force</a:t>
            </a:r>
          </a:p>
        </p:txBody>
      </p:sp>
      <p:sp>
        <p:nvSpPr>
          <p:cNvPr id="6146" name="Rectangle 2"/>
          <p:cNvSpPr>
            <a:spLocks noGrp="1" noChangeArrowheads="1"/>
          </p:cNvSpPr>
          <p:nvPr>
            <p:ph type="body" idx="1"/>
          </p:nvPr>
        </p:nvSpPr>
        <p:spPr>
          <a:xfrm>
            <a:off x="247650" y="2641600"/>
            <a:ext cx="9663113" cy="5484813"/>
          </a:xfrm>
        </p:spPr>
        <p:txBody>
          <a:bodyPr lIns="0" tIns="0" rIns="0" bIns="0"/>
          <a:lstStyle/>
          <a:p>
            <a:pPr marL="457200" lvl="1" indent="-342900">
              <a:lnSpc>
                <a:spcPct val="95000"/>
              </a:lnSpc>
              <a:spcBef>
                <a:spcPct val="0"/>
              </a:spcBef>
              <a:buClr>
                <a:srgbClr val="000000"/>
              </a:buClr>
              <a:buFontTx/>
              <a:buChar char="•"/>
            </a:pPr>
            <a:r>
              <a:rPr lang="en-US" sz="2700">
                <a:solidFill>
                  <a:srgbClr val="000000"/>
                </a:solidFill>
                <a:latin typeface="Arial" pitchFamily="34" charset="0"/>
              </a:rPr>
              <a:t>The normal force is not directly upward like on a horizontal surface</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Instead, the normal force will be at an angle because it has to be perpendicular to the surface that the object is on</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The normal force is equal to the perpendicular force </a:t>
            </a:r>
            <a:endParaRPr lang="en-US"/>
          </a:p>
          <a:p>
            <a:pPr marL="0" indent="0" algn="ctr">
              <a:lnSpc>
                <a:spcPct val="95000"/>
              </a:lnSpc>
              <a:spcBef>
                <a:spcPct val="0"/>
              </a:spcBef>
              <a:buFontTx/>
              <a:buNone/>
            </a:pPr>
            <a:endParaRPr lang="en-US" sz="2700">
              <a:solidFill>
                <a:srgbClr val="000000"/>
              </a:solidFill>
              <a:latin typeface="Arial" pitchFamily="34" charset="0"/>
            </a:endParaRPr>
          </a:p>
          <a:p>
            <a:pPr marL="0" indent="0">
              <a:lnSpc>
                <a:spcPct val="95000"/>
              </a:lnSpc>
              <a:spcBef>
                <a:spcPct val="0"/>
              </a:spcBef>
              <a:buFontTx/>
              <a:buNone/>
            </a:pPr>
            <a:endParaRPr lang="en-US" sz="2700">
              <a:solidFill>
                <a:srgbClr val="000000"/>
              </a:solidFill>
              <a:latin typeface="Arial" pitchFamily="34" charset="0"/>
            </a:endParaRPr>
          </a:p>
          <a:p>
            <a:pPr marL="0" indent="0">
              <a:lnSpc>
                <a:spcPct val="95000"/>
              </a:lnSpc>
              <a:spcBef>
                <a:spcPct val="0"/>
              </a:spcBef>
              <a:buFontTx/>
              <a:buNone/>
            </a:pPr>
            <a:endParaRPr lang="en-US" sz="2700">
              <a:solidFill>
                <a:srgbClr val="000000"/>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ctrTitle"/>
          </p:nvPr>
        </p:nvSpPr>
        <p:spPr>
          <a:xfrm>
            <a:off x="247650" y="5791200"/>
            <a:ext cx="9656763" cy="992188"/>
          </a:xfrm>
        </p:spPr>
        <p:txBody>
          <a:bodyPr lIns="0" tIns="0" rIns="0" bIns="0" anchor="t"/>
          <a:lstStyle/>
          <a:p>
            <a:pPr>
              <a:lnSpc>
                <a:spcPct val="95000"/>
              </a:lnSpc>
            </a:pPr>
            <a:r>
              <a:rPr lang="en-US" sz="3200">
                <a:solidFill>
                  <a:srgbClr val="000000"/>
                </a:solidFill>
                <a:latin typeface="Arial" pitchFamily="34" charset="0"/>
              </a:rPr>
              <a:t>This image shows the normal force, which is perpendicular to the surface</a:t>
            </a:r>
          </a:p>
        </p:txBody>
      </p:sp>
      <p:pic>
        <p:nvPicPr>
          <p:cNvPr id="7172" name="Picture 4"/>
          <p:cNvPicPr>
            <a:picLocks noChangeAspect="1" noChangeArrowheads="1"/>
          </p:cNvPicPr>
          <p:nvPr/>
        </p:nvPicPr>
        <p:blipFill>
          <a:blip r:embed="rId3"/>
          <a:srcRect/>
          <a:stretch>
            <a:fillRect/>
          </a:stretch>
        </p:blipFill>
        <p:spPr bwMode="auto">
          <a:xfrm>
            <a:off x="2814638" y="1219200"/>
            <a:ext cx="3587750" cy="407511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718050" y="812800"/>
            <a:ext cx="9663113" cy="912813"/>
          </a:xfrm>
        </p:spPr>
        <p:txBody>
          <a:bodyPr lIns="0" tIns="0" rIns="0" bIns="0" anchor="t"/>
          <a:lstStyle/>
          <a:p>
            <a:pPr algn="l">
              <a:lnSpc>
                <a:spcPct val="95000"/>
              </a:lnSpc>
            </a:pPr>
            <a:r>
              <a:rPr lang="en-US" sz="4300" dirty="0">
                <a:solidFill>
                  <a:srgbClr val="0B5394"/>
                </a:solidFill>
                <a:latin typeface="Arial" pitchFamily="34" charset="0"/>
              </a:rPr>
              <a:t>Practice Problems</a:t>
            </a:r>
          </a:p>
        </p:txBody>
      </p:sp>
      <p:sp>
        <p:nvSpPr>
          <p:cNvPr id="8194" name="Rectangle 2"/>
          <p:cNvSpPr>
            <a:spLocks noGrp="1" noChangeArrowheads="1"/>
          </p:cNvSpPr>
          <p:nvPr>
            <p:ph type="body" idx="1"/>
          </p:nvPr>
        </p:nvSpPr>
        <p:spPr>
          <a:xfrm>
            <a:off x="247650" y="1828800"/>
            <a:ext cx="9664700" cy="5486400"/>
          </a:xfrm>
        </p:spPr>
        <p:txBody>
          <a:bodyPr lIns="0" tIns="0" rIns="0" bIns="0"/>
          <a:lstStyle/>
          <a:p>
            <a:pPr marL="0" indent="0">
              <a:lnSpc>
                <a:spcPct val="95000"/>
              </a:lnSpc>
              <a:spcBef>
                <a:spcPct val="0"/>
              </a:spcBef>
              <a:buFontTx/>
              <a:buNone/>
            </a:pPr>
            <a:r>
              <a:rPr lang="en-US" sz="1700" b="1" dirty="0">
                <a:solidFill>
                  <a:srgbClr val="454545"/>
                </a:solidFill>
                <a:latin typeface="Arial" pitchFamily="34" charset="0"/>
              </a:rPr>
              <a:t>In the diagram below, a box is at rest on an inclined plane. </a:t>
            </a:r>
            <a:endParaRPr lang="en-US" dirty="0"/>
          </a:p>
          <a:p>
            <a:pPr marL="0" indent="0">
              <a:lnSpc>
                <a:spcPct val="95000"/>
              </a:lnSpc>
              <a:spcBef>
                <a:spcPct val="0"/>
              </a:spcBef>
              <a:buFontTx/>
              <a:buNone/>
            </a:pPr>
            <a:endParaRPr lang="en-US" sz="1700" b="1" dirty="0">
              <a:solidFill>
                <a:srgbClr val="454545"/>
              </a:solidFill>
              <a:latin typeface="Arial" pitchFamily="34" charset="0"/>
            </a:endParaRPr>
          </a:p>
          <a:p>
            <a:pPr marL="0" indent="0">
              <a:lnSpc>
                <a:spcPct val="95000"/>
              </a:lnSpc>
              <a:spcBef>
                <a:spcPct val="0"/>
              </a:spcBef>
              <a:buFontTx/>
              <a:buNone/>
            </a:pPr>
            <a:endParaRPr lang="en-US" sz="1700" b="1" dirty="0">
              <a:solidFill>
                <a:srgbClr val="454545"/>
              </a:solidFill>
              <a:latin typeface="Arial" pitchFamily="34" charset="0"/>
            </a:endParaRPr>
          </a:p>
          <a:p>
            <a:pPr marL="0" indent="0">
              <a:lnSpc>
                <a:spcPct val="95000"/>
              </a:lnSpc>
              <a:spcBef>
                <a:spcPct val="0"/>
              </a:spcBef>
              <a:buFontTx/>
              <a:buNone/>
            </a:pPr>
            <a:endParaRPr lang="en-US" sz="1700" b="1" dirty="0">
              <a:solidFill>
                <a:srgbClr val="454545"/>
              </a:solidFill>
              <a:latin typeface="Arial" pitchFamily="34" charset="0"/>
            </a:endParaRPr>
          </a:p>
          <a:p>
            <a:pPr marL="0" indent="0">
              <a:lnSpc>
                <a:spcPct val="95000"/>
              </a:lnSpc>
              <a:spcBef>
                <a:spcPct val="0"/>
              </a:spcBef>
              <a:buFontTx/>
              <a:buNone/>
            </a:pPr>
            <a:endParaRPr lang="en-US" sz="1700" b="1" dirty="0">
              <a:solidFill>
                <a:srgbClr val="454545"/>
              </a:solidFill>
              <a:latin typeface="Arial" pitchFamily="34" charset="0"/>
            </a:endParaRPr>
          </a:p>
          <a:p>
            <a:pPr marL="0" indent="0">
              <a:lnSpc>
                <a:spcPct val="95000"/>
              </a:lnSpc>
              <a:spcBef>
                <a:spcPct val="0"/>
              </a:spcBef>
              <a:buFontTx/>
              <a:buNone/>
            </a:pPr>
            <a:endParaRPr lang="en-US" sz="1700" b="1" dirty="0">
              <a:solidFill>
                <a:srgbClr val="454545"/>
              </a:solidFill>
              <a:latin typeface="Arial" pitchFamily="34" charset="0"/>
            </a:endParaRPr>
          </a:p>
          <a:p>
            <a:pPr marL="0" indent="0">
              <a:lnSpc>
                <a:spcPct val="95000"/>
              </a:lnSpc>
              <a:spcBef>
                <a:spcPct val="0"/>
              </a:spcBef>
              <a:buFontTx/>
              <a:buNone/>
            </a:pPr>
            <a:endParaRPr lang="en-US" sz="1700" b="1" dirty="0">
              <a:solidFill>
                <a:srgbClr val="454545"/>
              </a:solidFill>
              <a:latin typeface="Arial" pitchFamily="34" charset="0"/>
            </a:endParaRPr>
          </a:p>
          <a:p>
            <a:pPr marL="0" indent="0">
              <a:lnSpc>
                <a:spcPct val="95000"/>
              </a:lnSpc>
              <a:spcBef>
                <a:spcPct val="0"/>
              </a:spcBef>
              <a:buFontTx/>
              <a:buNone/>
            </a:pPr>
            <a:endParaRPr lang="en-US" sz="1700" b="1" dirty="0">
              <a:solidFill>
                <a:srgbClr val="454545"/>
              </a:solidFill>
              <a:latin typeface="Arial" pitchFamily="34" charset="0"/>
            </a:endParaRPr>
          </a:p>
          <a:p>
            <a:pPr marL="0" indent="0">
              <a:lnSpc>
                <a:spcPct val="95000"/>
              </a:lnSpc>
              <a:spcBef>
                <a:spcPct val="0"/>
              </a:spcBef>
              <a:buFontTx/>
              <a:buNone/>
            </a:pPr>
            <a:endParaRPr lang="en-US" sz="1700" b="1" dirty="0">
              <a:solidFill>
                <a:srgbClr val="454545"/>
              </a:solidFill>
              <a:latin typeface="Arial" pitchFamily="34" charset="0"/>
            </a:endParaRPr>
          </a:p>
          <a:p>
            <a:pPr marL="0" indent="0">
              <a:lnSpc>
                <a:spcPct val="95000"/>
              </a:lnSpc>
              <a:spcBef>
                <a:spcPct val="0"/>
              </a:spcBef>
              <a:buFontTx/>
              <a:buNone/>
            </a:pPr>
            <a:r>
              <a:rPr lang="en-US" sz="1700" b="1" dirty="0">
                <a:solidFill>
                  <a:srgbClr val="454545"/>
                </a:solidFill>
                <a:latin typeface="Arial" pitchFamily="34" charset="0"/>
              </a:rPr>
              <a:t>Which vector best represents the direction of the normal force acting on the box?</a:t>
            </a:r>
            <a:endParaRPr lang="en-US" dirty="0"/>
          </a:p>
          <a:p>
            <a:pPr marL="0" indent="0">
              <a:lnSpc>
                <a:spcPct val="95000"/>
              </a:lnSpc>
              <a:spcBef>
                <a:spcPct val="0"/>
              </a:spcBef>
              <a:buFontTx/>
              <a:buNone/>
            </a:pPr>
            <a:r>
              <a:rPr lang="en-US" sz="1700" b="1" dirty="0">
                <a:solidFill>
                  <a:srgbClr val="454545"/>
                </a:solidFill>
                <a:latin typeface="Arial" pitchFamily="34" charset="0"/>
              </a:rPr>
              <a:t>(1) A</a:t>
            </a:r>
            <a:br>
              <a:rPr lang="en-US" sz="1700" b="1" dirty="0">
                <a:solidFill>
                  <a:srgbClr val="454545"/>
                </a:solidFill>
                <a:latin typeface="Arial" pitchFamily="34" charset="0"/>
              </a:rPr>
            </a:br>
            <a:r>
              <a:rPr lang="en-US" sz="1700" b="1" dirty="0">
                <a:solidFill>
                  <a:srgbClr val="454545"/>
                </a:solidFill>
                <a:latin typeface="Arial" pitchFamily="34" charset="0"/>
              </a:rPr>
              <a:t>(2) B</a:t>
            </a:r>
            <a:br>
              <a:rPr lang="en-US" sz="1700" b="1" dirty="0">
                <a:solidFill>
                  <a:srgbClr val="454545"/>
                </a:solidFill>
                <a:latin typeface="Arial" pitchFamily="34" charset="0"/>
              </a:rPr>
            </a:br>
            <a:r>
              <a:rPr lang="en-US" sz="1700" b="1" dirty="0">
                <a:solidFill>
                  <a:srgbClr val="454545"/>
                </a:solidFill>
                <a:latin typeface="Arial" pitchFamily="34" charset="0"/>
              </a:rPr>
              <a:t>(3) C</a:t>
            </a:r>
            <a:br>
              <a:rPr lang="en-US" sz="1700" b="1" dirty="0">
                <a:solidFill>
                  <a:srgbClr val="454545"/>
                </a:solidFill>
                <a:latin typeface="Arial" pitchFamily="34" charset="0"/>
              </a:rPr>
            </a:br>
            <a:r>
              <a:rPr lang="en-US" sz="1700" b="1" dirty="0">
                <a:solidFill>
                  <a:srgbClr val="454545"/>
                </a:solidFill>
                <a:latin typeface="Arial" pitchFamily="34" charset="0"/>
              </a:rPr>
              <a:t>(4) D</a:t>
            </a:r>
          </a:p>
        </p:txBody>
      </p:sp>
      <p:pic>
        <p:nvPicPr>
          <p:cNvPr id="8196" name="Picture 4"/>
          <p:cNvPicPr>
            <a:picLocks noChangeAspect="1" noChangeArrowheads="1"/>
          </p:cNvPicPr>
          <p:nvPr/>
        </p:nvPicPr>
        <p:blipFill>
          <a:blip r:embed="rId3"/>
          <a:srcRect/>
          <a:stretch>
            <a:fillRect/>
          </a:stretch>
        </p:blipFill>
        <p:spPr bwMode="auto">
          <a:xfrm>
            <a:off x="2343150" y="2209800"/>
            <a:ext cx="3457575" cy="193198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006850" y="1219200"/>
            <a:ext cx="9663113" cy="912813"/>
          </a:xfrm>
        </p:spPr>
        <p:txBody>
          <a:bodyPr lIns="0" tIns="0" rIns="0" bIns="0" anchor="t"/>
          <a:lstStyle/>
          <a:p>
            <a:pPr algn="l">
              <a:lnSpc>
                <a:spcPct val="95000"/>
              </a:lnSpc>
            </a:pPr>
            <a:r>
              <a:rPr lang="en-US" sz="4300">
                <a:solidFill>
                  <a:srgbClr val="0B5394"/>
                </a:solidFill>
                <a:latin typeface="Arial" pitchFamily="34" charset="0"/>
              </a:rPr>
              <a:t>Solution and Explanation</a:t>
            </a:r>
          </a:p>
        </p:txBody>
      </p:sp>
      <p:sp>
        <p:nvSpPr>
          <p:cNvPr id="9218" name="Rectangle 2"/>
          <p:cNvSpPr>
            <a:spLocks noGrp="1" noChangeArrowheads="1"/>
          </p:cNvSpPr>
          <p:nvPr>
            <p:ph type="body" idx="1"/>
          </p:nvPr>
        </p:nvSpPr>
        <p:spPr>
          <a:xfrm>
            <a:off x="247650" y="2032000"/>
            <a:ext cx="9663113" cy="5484813"/>
          </a:xfrm>
        </p:spPr>
        <p:txBody>
          <a:bodyPr lIns="0" tIns="0" rIns="0" bIns="0"/>
          <a:lstStyle/>
          <a:p>
            <a:pPr marL="0" indent="0">
              <a:lnSpc>
                <a:spcPct val="95000"/>
              </a:lnSpc>
              <a:spcBef>
                <a:spcPct val="0"/>
              </a:spcBef>
              <a:buFontTx/>
              <a:buNone/>
            </a:pPr>
            <a:r>
              <a:rPr lang="en-US" sz="2700">
                <a:solidFill>
                  <a:srgbClr val="000000"/>
                </a:solidFill>
                <a:latin typeface="Arial" pitchFamily="34" charset="0"/>
              </a:rPr>
              <a:t>Correct Answer: (3) C</a:t>
            </a:r>
            <a:endParaRPr lang="en-US"/>
          </a:p>
          <a:p>
            <a:pPr marL="0" indent="0">
              <a:lnSpc>
                <a:spcPct val="95000"/>
              </a:lnSpc>
              <a:spcBef>
                <a:spcPct val="0"/>
              </a:spcBef>
              <a:buFontTx/>
              <a:buNone/>
            </a:pPr>
            <a:endParaRPr lang="en-US" sz="2700">
              <a:solidFill>
                <a:srgbClr val="000000"/>
              </a:solidFill>
              <a:latin typeface="Arial" pitchFamily="34" charset="0"/>
            </a:endParaRPr>
          </a:p>
          <a:p>
            <a:pPr marL="0" indent="0">
              <a:lnSpc>
                <a:spcPct val="95000"/>
              </a:lnSpc>
              <a:spcBef>
                <a:spcPct val="0"/>
              </a:spcBef>
              <a:buFontTx/>
              <a:buNone/>
            </a:pPr>
            <a:r>
              <a:rPr lang="en-US" sz="2700">
                <a:solidFill>
                  <a:srgbClr val="000000"/>
                </a:solidFill>
                <a:latin typeface="Arial" pitchFamily="34" charset="0"/>
              </a:rPr>
              <a:t>Explanation: The normal force has to always be perpendicular to the surface the object is on. Therefore C is the only logical answer.</a:t>
            </a:r>
          </a:p>
        </p:txBody>
      </p:sp>
      <p:pic>
        <p:nvPicPr>
          <p:cNvPr id="9220" name="Picture 4"/>
          <p:cNvPicPr>
            <a:picLocks noChangeAspect="1" noChangeArrowheads="1"/>
          </p:cNvPicPr>
          <p:nvPr/>
        </p:nvPicPr>
        <p:blipFill>
          <a:blip r:embed="rId3"/>
          <a:srcRect/>
          <a:stretch>
            <a:fillRect/>
          </a:stretch>
        </p:blipFill>
        <p:spPr bwMode="auto">
          <a:xfrm>
            <a:off x="5486400" y="3860800"/>
            <a:ext cx="3457575" cy="1930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108450" y="1016000"/>
            <a:ext cx="9663113" cy="1223963"/>
          </a:xfrm>
        </p:spPr>
        <p:txBody>
          <a:bodyPr lIns="0" tIns="0" rIns="0" bIns="0" anchor="t"/>
          <a:lstStyle/>
          <a:p>
            <a:pPr algn="l">
              <a:lnSpc>
                <a:spcPct val="95000"/>
              </a:lnSpc>
            </a:pPr>
            <a:r>
              <a:rPr lang="en-US" sz="4300">
                <a:solidFill>
                  <a:srgbClr val="0B5394"/>
                </a:solidFill>
                <a:latin typeface="Arial" pitchFamily="34" charset="0"/>
              </a:rPr>
              <a:t>The Accelerating Force</a:t>
            </a:r>
          </a:p>
        </p:txBody>
      </p:sp>
      <p:sp>
        <p:nvSpPr>
          <p:cNvPr id="10242" name="Rectangle 2"/>
          <p:cNvSpPr>
            <a:spLocks noGrp="1" noChangeArrowheads="1"/>
          </p:cNvSpPr>
          <p:nvPr>
            <p:ph type="body" idx="1"/>
          </p:nvPr>
        </p:nvSpPr>
        <p:spPr>
          <a:xfrm>
            <a:off x="247650" y="1828800"/>
            <a:ext cx="9664700" cy="5486400"/>
          </a:xfrm>
        </p:spPr>
        <p:txBody>
          <a:bodyPr lIns="0" tIns="0" rIns="0" bIns="0"/>
          <a:lstStyle/>
          <a:p>
            <a:pPr marL="457200" lvl="1" indent="-342900">
              <a:lnSpc>
                <a:spcPct val="95000"/>
              </a:lnSpc>
              <a:spcBef>
                <a:spcPct val="0"/>
              </a:spcBef>
              <a:buClr>
                <a:srgbClr val="000000"/>
              </a:buClr>
              <a:buFontTx/>
              <a:buChar char="•"/>
            </a:pPr>
            <a:r>
              <a:rPr lang="en-US" sz="2700">
                <a:solidFill>
                  <a:srgbClr val="000000"/>
                </a:solidFill>
                <a:latin typeface="Arial" pitchFamily="34" charset="0"/>
              </a:rPr>
              <a:t>On a horizontal plane, the accelerating force would be horizontal</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However, on an inclined plane, the accelerating force is parallel to the surface that the object is on</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The force points in the same direction as where the object is moving</a:t>
            </a:r>
            <a:endParaRPr lang="en-US"/>
          </a:p>
          <a:p>
            <a:pPr marL="457200" lvl="1" indent="-342900">
              <a:lnSpc>
                <a:spcPct val="95000"/>
              </a:lnSpc>
              <a:spcBef>
                <a:spcPct val="0"/>
              </a:spcBef>
              <a:buClr>
                <a:srgbClr val="000000"/>
              </a:buClr>
              <a:buFontTx/>
              <a:buChar char="•"/>
            </a:pPr>
            <a:r>
              <a:rPr lang="en-US" sz="2700">
                <a:solidFill>
                  <a:srgbClr val="000000"/>
                </a:solidFill>
                <a:latin typeface="Arial" pitchFamily="34" charset="0"/>
              </a:rPr>
              <a:t>The accelerating force is equal to the parallel force</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617</TotalTime>
  <Words>463</Words>
  <Application>Microsoft Office PowerPoint</Application>
  <PresentationFormat>Custom</PresentationFormat>
  <Paragraphs>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   </vt:lpstr>
      <vt:lpstr>Inclined Planes</vt:lpstr>
      <vt:lpstr>Weight of an object</vt:lpstr>
      <vt:lpstr>PowerPoint Presentation</vt:lpstr>
      <vt:lpstr>The Normal Force</vt:lpstr>
      <vt:lpstr>This image shows the normal force, which is perpendicular to the surface</vt:lpstr>
      <vt:lpstr>Practice Problems</vt:lpstr>
      <vt:lpstr>Solution and Explanation</vt:lpstr>
      <vt:lpstr>The Accelerating Force</vt:lpstr>
      <vt:lpstr>The accelerating force is parallel to the surface that the object is on</vt:lpstr>
      <vt:lpstr>The Parallel and Perpendicular Force</vt:lpstr>
      <vt:lpstr>PowerPoint Presentation</vt:lpstr>
      <vt:lpstr>Friction</vt:lpstr>
      <vt:lpstr>Friction is the force that goes in the opposite direction of the accelerating force</vt:lpstr>
      <vt:lpstr>Problems</vt:lpstr>
      <vt:lpstr>Solution and Explanation</vt:lpstr>
      <vt:lpstr>Problems</vt:lpstr>
      <vt:lpstr>Solution and Explanation</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Goddard, James</cp:lastModifiedBy>
  <cp:revision>2</cp:revision>
  <dcterms:created xsi:type="dcterms:W3CDTF">2004-05-06T09:28:21Z</dcterms:created>
  <dcterms:modified xsi:type="dcterms:W3CDTF">2016-10-11T12:27:10Z</dcterms:modified>
</cp:coreProperties>
</file>