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317F0-B657-40D2-952D-ED3389F9DE40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CECFC-CE69-4D84-A337-7FEED73E4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9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6BCC-E9C8-45DD-B301-2A98BEDE566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ECFC-CE69-4D84-A337-7FEED73E42A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4E02A6-A1C2-4A6F-A7E4-54FA7C1F740E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4EC228-3993-48F7-80F3-3B650096D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02A6-A1C2-4A6F-A7E4-54FA7C1F740E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C228-3993-48F7-80F3-3B650096D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02A6-A1C2-4A6F-A7E4-54FA7C1F740E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C228-3993-48F7-80F3-3B650096D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02A6-A1C2-4A6F-A7E4-54FA7C1F740E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C228-3993-48F7-80F3-3B650096D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02A6-A1C2-4A6F-A7E4-54FA7C1F740E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C228-3993-48F7-80F3-3B650096D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02A6-A1C2-4A6F-A7E4-54FA7C1F740E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C228-3993-48F7-80F3-3B650096D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02A6-A1C2-4A6F-A7E4-54FA7C1F740E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C228-3993-48F7-80F3-3B650096D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02A6-A1C2-4A6F-A7E4-54FA7C1F740E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C228-3993-48F7-80F3-3B650096D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02A6-A1C2-4A6F-A7E4-54FA7C1F740E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C228-3993-48F7-80F3-3B650096D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24E02A6-A1C2-4A6F-A7E4-54FA7C1F740E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C228-3993-48F7-80F3-3B650096D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4E02A6-A1C2-4A6F-A7E4-54FA7C1F740E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4EC228-3993-48F7-80F3-3B650096D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4E02A6-A1C2-4A6F-A7E4-54FA7C1F740E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4EC228-3993-48F7-80F3-3B650096D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widener.edu/svb/tutorial/sigfigures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Significant Figures &amp;</a:t>
            </a:r>
            <a:br>
              <a:rPr lang="en-US" dirty="0" smtClean="0"/>
            </a:br>
            <a:r>
              <a:rPr lang="en-US" dirty="0" smtClean="0"/>
              <a:t>Scientific Notation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319 x 4,206 = 1,341,714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and Division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319 x 4,206 = 1,341,714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and Division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1447800"/>
            <a:ext cx="838200" cy="457200"/>
          </a:xfrm>
          <a:prstGeom prst="ellipse">
            <a:avLst/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914400" y="2286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Sig Figs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319 x 4,206 = 1,341,714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and Division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1447800"/>
            <a:ext cx="838200" cy="457200"/>
          </a:xfrm>
          <a:prstGeom prst="ellipse">
            <a:avLst/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914400" y="2286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Sig Figs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1447800"/>
            <a:ext cx="1219200" cy="457200"/>
          </a:xfrm>
          <a:prstGeom prst="ellipse">
            <a:avLst/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2210594" y="22852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Sig Figs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319 x 4,206 = 1,341,714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and Division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1447800"/>
            <a:ext cx="838200" cy="457200"/>
          </a:xfrm>
          <a:prstGeom prst="ellipse">
            <a:avLst/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914400" y="2286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Sig Figs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1447800"/>
            <a:ext cx="1219200" cy="457200"/>
          </a:xfrm>
          <a:prstGeom prst="ellipse">
            <a:avLst/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2210594" y="22852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Sig Figs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276600" y="1447800"/>
            <a:ext cx="2133600" cy="457200"/>
          </a:xfrm>
          <a:prstGeom prst="ellipse">
            <a:avLst/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4039394" y="22852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29000" y="27432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 should have 3 Sig Figs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3276600" y="1447800"/>
            <a:ext cx="2133600" cy="457200"/>
          </a:xfrm>
          <a:prstGeom prst="ellipse">
            <a:avLst/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319 x 4,206 = 1,340,000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and Division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1447800"/>
            <a:ext cx="838200" cy="457200"/>
          </a:xfrm>
          <a:prstGeom prst="ellipse">
            <a:avLst/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914400" y="2286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Sig Figs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1447800"/>
            <a:ext cx="1219200" cy="457200"/>
          </a:xfrm>
          <a:prstGeom prst="ellipse">
            <a:avLst/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2210594" y="22852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Sig Figs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4039394" y="22852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29000" y="27432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 should have 3 Sig Figs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adding or subtracting your answer can only show as many decimal places as the measurement having the fewest number of decimal places.</a:t>
            </a:r>
          </a:p>
          <a:p>
            <a:endParaRPr lang="en-US" dirty="0" smtClean="0"/>
          </a:p>
          <a:p>
            <a:r>
              <a:rPr lang="en-US" dirty="0" smtClean="0"/>
              <a:t>In English please…….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and Subtraction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6.813 + 2.9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and Subtraction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6.813 + 2.9 = 9.713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and Subtraction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6.813 + 2.9 = 9.713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and Subtraction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3000" y="1524000"/>
            <a:ext cx="838200" cy="381000"/>
          </a:xfrm>
          <a:prstGeom prst="ellipse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257300" y="2171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2667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decimal places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6.813 + 2.9 = 9.713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and Subtraction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3000" y="1524000"/>
            <a:ext cx="838200" cy="381000"/>
          </a:xfrm>
          <a:prstGeom prst="ellipse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257300" y="2171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2667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decimal places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590800" y="1524000"/>
            <a:ext cx="457200" cy="381000"/>
          </a:xfrm>
          <a:prstGeom prst="ellipse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2172494" y="2628106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8800" y="3352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 decimal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figures are the figures that are known with a degree of certainty.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measurements have a certain number of significant figures.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6.813 + 2.9 = 9.713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and Subtraction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3000" y="1524000"/>
            <a:ext cx="838200" cy="381000"/>
          </a:xfrm>
          <a:prstGeom prst="ellipse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257300" y="2171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2667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decimal places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590800" y="1524000"/>
            <a:ext cx="457200" cy="381000"/>
          </a:xfrm>
          <a:prstGeom prst="ellipse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2172494" y="2628106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8800" y="3352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 decimal place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657600" y="1524000"/>
            <a:ext cx="838200" cy="381000"/>
          </a:xfrm>
          <a:prstGeom prst="ellipse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3086894" y="3009106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24200" y="41148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 should have 1 decimal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6.813 + 2.9 = 9.7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Addition and Subtraction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3000" y="1524000"/>
            <a:ext cx="838200" cy="381000"/>
          </a:xfrm>
          <a:prstGeom prst="ellipse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257300" y="2171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2667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decimal places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590800" y="1524000"/>
            <a:ext cx="457200" cy="381000"/>
          </a:xfrm>
          <a:prstGeom prst="ellipse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2172494" y="2628106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8800" y="3352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 decimal place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657600" y="1524000"/>
            <a:ext cx="381000" cy="381000"/>
          </a:xfrm>
          <a:prstGeom prst="ellipse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3086894" y="3009106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24200" y="41148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 should have 1 decimal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big is the universe?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964" y="1676400"/>
            <a:ext cx="8534400" cy="4325112"/>
          </a:xfrm>
        </p:spPr>
        <p:txBody>
          <a:bodyPr/>
          <a:lstStyle/>
          <a:p>
            <a:r>
              <a:rPr lang="en-US" dirty="0" smtClean="0"/>
              <a:t>700,000,000,000,000,000,000,000,000 meters</a:t>
            </a:r>
          </a:p>
          <a:p>
            <a:endParaRPr lang="en-US" dirty="0" smtClean="0"/>
          </a:p>
          <a:p>
            <a:r>
              <a:rPr lang="en-US" dirty="0" smtClean="0"/>
              <a:t>How big is this number?</a:t>
            </a:r>
          </a:p>
          <a:p>
            <a:endParaRPr lang="en-US" dirty="0" smtClean="0"/>
          </a:p>
          <a:p>
            <a:r>
              <a:rPr lang="en-US" dirty="0" smtClean="0"/>
              <a:t>Yeah, I don’t have a clue either.</a:t>
            </a:r>
          </a:p>
          <a:p>
            <a:endParaRPr lang="en-US" dirty="0" smtClean="0"/>
          </a:p>
          <a:p>
            <a:r>
              <a:rPr lang="en-US" dirty="0" smtClean="0"/>
              <a:t>Lets convert this number to scientific notation…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55336"/>
          </a:xfrm>
        </p:spPr>
        <p:txBody>
          <a:bodyPr/>
          <a:lstStyle/>
          <a:p>
            <a:r>
              <a:rPr lang="en-US" dirty="0" smtClean="0"/>
              <a:t>700,000,000,000,000,000,000,000,000 meters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1: Move the decimal point from here</a:t>
            </a:r>
          </a:p>
          <a:p>
            <a:pPr lvl="1"/>
            <a:r>
              <a:rPr lang="en-US" dirty="0" smtClean="0"/>
              <a:t>To the right of the first non-zero digit.</a:t>
            </a:r>
          </a:p>
          <a:p>
            <a:endParaRPr lang="en-US" dirty="0" smtClean="0"/>
          </a:p>
          <a:p>
            <a:r>
              <a:rPr lang="en-US" dirty="0" smtClean="0"/>
              <a:t>Step 2: Count the number of spaces you moved the decimal.</a:t>
            </a:r>
          </a:p>
          <a:p>
            <a:pPr lvl="1"/>
            <a:r>
              <a:rPr lang="en-US" dirty="0" smtClean="0"/>
              <a:t>26 spaces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391400" y="1295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295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6934200" y="2057400"/>
            <a:ext cx="838200" cy="2286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1143000" y="1676400"/>
            <a:ext cx="5943600" cy="914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90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allAtOnce"/>
      <p:bldP spid="7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r>
              <a:rPr lang="en-US" dirty="0" smtClean="0"/>
              <a:t>7.0</a:t>
            </a:r>
          </a:p>
          <a:p>
            <a:endParaRPr lang="en-US" dirty="0" smtClean="0"/>
          </a:p>
          <a:p>
            <a:r>
              <a:rPr lang="en-US" dirty="0" smtClean="0"/>
              <a:t>Now rewrite the number with one digit to the left of the decimal and a minimum of one digit to the right of the decimal</a:t>
            </a:r>
          </a:p>
          <a:p>
            <a:endParaRPr lang="en-US" dirty="0" smtClean="0"/>
          </a:p>
          <a:p>
            <a:r>
              <a:rPr lang="en-US" dirty="0" smtClean="0"/>
              <a:t>Then express the number of places the decimal is moved as an exponent of 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143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10</a:t>
            </a:r>
            <a:r>
              <a:rPr lang="en-US" sz="2800" baseline="30000" dirty="0" smtClean="0"/>
              <a:t>26</a:t>
            </a:r>
            <a:endParaRPr lang="en-US" sz="2800" baseline="30000" dirty="0"/>
          </a:p>
        </p:txBody>
      </p:sp>
      <p:sp>
        <p:nvSpPr>
          <p:cNvPr id="5" name="Oval 4"/>
          <p:cNvSpPr/>
          <p:nvPr/>
        </p:nvSpPr>
        <p:spPr>
          <a:xfrm>
            <a:off x="838200" y="1069421"/>
            <a:ext cx="609600" cy="609600"/>
          </a:xfrm>
          <a:prstGeom prst="ellipse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09800" y="1066800"/>
            <a:ext cx="381000" cy="386834"/>
          </a:xfrm>
          <a:prstGeom prst="ellipse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1371600" y="1676400"/>
            <a:ext cx="411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667000" y="1296988"/>
            <a:ext cx="3886200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10200" y="152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Coefficient</a:t>
            </a:r>
            <a:endParaRPr lang="en-US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1066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Exponent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97368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  <p:bldP spid="5" grpId="0" animBg="1"/>
      <p:bldP spid="6" grpId="0" animBg="1"/>
      <p:bldP spid="11" grpId="0" build="allAtOnce"/>
      <p:bldP spid="12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Scientific Notation works with very small numbers too!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1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0.00000002067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Step 1: Move the decimal point from here</a:t>
            </a:r>
          </a:p>
          <a:p>
            <a:pPr lvl="1"/>
            <a:r>
              <a:rPr lang="en-US" dirty="0" smtClean="0"/>
              <a:t>To the right of the first non-zero </a:t>
            </a:r>
            <a:r>
              <a:rPr lang="en-US" dirty="0" err="1" smtClean="0"/>
              <a:t>diget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Step 2: Count the number of spaces you moved the decimal.</a:t>
            </a:r>
          </a:p>
          <a:p>
            <a:pPr lvl="1"/>
            <a:r>
              <a:rPr lang="en-US" dirty="0" smtClean="0"/>
              <a:t>8 spaces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990600" y="996952"/>
            <a:ext cx="1524000" cy="908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514600" y="990600"/>
            <a:ext cx="1219200" cy="914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92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2.067 x 10</a:t>
            </a:r>
            <a:r>
              <a:rPr lang="en-US" baseline="30000" dirty="0" smtClean="0"/>
              <a:t>-8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decimal point was moved to the right, the exponent is </a:t>
            </a:r>
            <a:r>
              <a:rPr lang="en-US" sz="3200" b="1" i="1" dirty="0" smtClean="0"/>
              <a:t>negative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Large numbers</a:t>
            </a:r>
          </a:p>
          <a:p>
            <a:pPr lvl="1"/>
            <a:r>
              <a:rPr lang="en-US" dirty="0" smtClean="0"/>
              <a:t>Positive exponent</a:t>
            </a:r>
          </a:p>
          <a:p>
            <a:endParaRPr lang="en-US" dirty="0" smtClean="0"/>
          </a:p>
          <a:p>
            <a:r>
              <a:rPr lang="en-US" dirty="0" smtClean="0"/>
              <a:t>Small numbers</a:t>
            </a:r>
          </a:p>
          <a:p>
            <a:pPr lvl="1"/>
            <a:r>
              <a:rPr lang="en-US" dirty="0" smtClean="0"/>
              <a:t>Negative exponent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let’s practice.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2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Well….we have rules….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determines whether a digit is significant?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72,000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7.2 x </a:t>
            </a:r>
            <a:r>
              <a:rPr lang="en-US" dirty="0" smtClean="0"/>
              <a:t>10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70569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0.0003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3.0 x 10</a:t>
            </a:r>
            <a:r>
              <a:rPr lang="en-US" baseline="30000" dirty="0" smtClean="0"/>
              <a:t>-4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97457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5.2 x 10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50352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0.0000040001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4.0001 x 10</a:t>
            </a:r>
            <a:r>
              <a:rPr lang="en-US" baseline="30000" dirty="0" smtClean="0"/>
              <a:t>-6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47403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Multiplying numbers expressed in 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Multiply (2.4 x 10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) x (1.5 x 10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Multiply the coefficients</a:t>
            </a:r>
          </a:p>
          <a:p>
            <a:pPr lvl="1"/>
            <a:r>
              <a:rPr lang="en-US" dirty="0" smtClean="0"/>
              <a:t>2.4 x 1.5 = 3.6</a:t>
            </a:r>
          </a:p>
          <a:p>
            <a:endParaRPr lang="en-US" dirty="0" smtClean="0"/>
          </a:p>
          <a:p>
            <a:r>
              <a:rPr lang="en-US" dirty="0" smtClean="0"/>
              <a:t>Step 2: Add the exponents</a:t>
            </a:r>
          </a:p>
          <a:p>
            <a:pPr lvl="1"/>
            <a:r>
              <a:rPr lang="en-US" dirty="0" smtClean="0"/>
              <a:t>3 + 2 = 5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3.6 x 10</a:t>
            </a:r>
            <a:r>
              <a:rPr lang="en-US" baseline="30000" dirty="0" smtClean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413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(7.2 x 10</a:t>
            </a:r>
            <a:r>
              <a:rPr lang="en-US" baseline="30000" dirty="0" smtClean="0"/>
              <a:t>3</a:t>
            </a:r>
            <a:r>
              <a:rPr lang="en-US" dirty="0" smtClean="0"/>
              <a:t>) x (3.0 x 10</a:t>
            </a:r>
            <a:r>
              <a:rPr lang="en-US" baseline="30000" dirty="0" smtClean="0"/>
              <a:t>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21.6 x 10</a:t>
            </a:r>
            <a:r>
              <a:rPr lang="en-US" baseline="30000" dirty="0" smtClean="0"/>
              <a:t>8</a:t>
            </a:r>
          </a:p>
          <a:p>
            <a:endParaRPr lang="en-US" dirty="0" smtClean="0"/>
          </a:p>
          <a:p>
            <a:r>
              <a:rPr lang="en-US" dirty="0" smtClean="0"/>
              <a:t>Is this correct?</a:t>
            </a:r>
          </a:p>
          <a:p>
            <a:endParaRPr lang="en-US" dirty="0" smtClean="0"/>
          </a:p>
          <a:p>
            <a:r>
              <a:rPr lang="en-US" dirty="0" smtClean="0"/>
              <a:t>2.16 x 10</a:t>
            </a:r>
            <a:r>
              <a:rPr lang="en-US" baseline="30000" dirty="0" smtClean="0"/>
              <a:t>9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70179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1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(3.2 x 10</a:t>
            </a:r>
            <a:r>
              <a:rPr lang="en-US" baseline="30000" dirty="0" smtClean="0"/>
              <a:t>2</a:t>
            </a:r>
            <a:r>
              <a:rPr lang="en-US" dirty="0" smtClean="0"/>
              <a:t>) x (0.5 x 10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1.6 x 10</a:t>
            </a:r>
            <a:r>
              <a:rPr lang="en-US" baseline="30000" dirty="0" smtClean="0"/>
              <a:t>6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78075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OK – you’re having fun – one more!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2,000 Brownie Points to whoever gets it right!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3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Digits from 1-9 are always significant.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Example: </a:t>
            </a:r>
          </a:p>
          <a:p>
            <a:pPr lvl="2"/>
            <a:r>
              <a:rPr lang="en-US" dirty="0" smtClean="0"/>
              <a:t>739</a:t>
            </a:r>
          </a:p>
          <a:p>
            <a:pPr lvl="3"/>
            <a:r>
              <a:rPr lang="en-US" dirty="0" smtClean="0"/>
              <a:t>3 Sig figs</a:t>
            </a:r>
          </a:p>
          <a:p>
            <a:pPr lvl="2"/>
            <a:r>
              <a:rPr lang="en-US" dirty="0" smtClean="0"/>
              <a:t>83.61</a:t>
            </a:r>
          </a:p>
          <a:p>
            <a:pPr lvl="3"/>
            <a:r>
              <a:rPr lang="en-US" dirty="0" smtClean="0"/>
              <a:t>4 Sig Figs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(2.3 x 10</a:t>
            </a:r>
            <a:r>
              <a:rPr lang="en-US" baseline="30000" dirty="0" smtClean="0"/>
              <a:t>4</a:t>
            </a:r>
            <a:r>
              <a:rPr lang="en-US" dirty="0" smtClean="0"/>
              <a:t>) x (3.1 x 10</a:t>
            </a:r>
            <a:r>
              <a:rPr lang="en-US" baseline="30000" dirty="0" smtClean="0"/>
              <a:t>-2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7.13 x 10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07471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numbers expressed in scientific notation.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Exponents must be the same.</a:t>
            </a:r>
          </a:p>
        </p:txBody>
      </p:sp>
    </p:spTree>
    <p:extLst>
      <p:ext uri="{BB962C8B-B14F-4D97-AF65-F5344CB8AC3E}">
        <p14:creationId xmlns:p14="http://schemas.microsoft.com/office/powerpoint/2010/main" val="322957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(5.2 x 10</a:t>
            </a:r>
            <a:r>
              <a:rPr lang="en-US" baseline="30000" dirty="0" smtClean="0"/>
              <a:t>5</a:t>
            </a:r>
            <a:r>
              <a:rPr lang="en-US" dirty="0" smtClean="0"/>
              <a:t>) + (3.7 x 10</a:t>
            </a:r>
            <a:r>
              <a:rPr lang="en-US" baseline="30000" dirty="0" smtClean="0"/>
              <a:t>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Step 1: Add the coefficients</a:t>
            </a:r>
          </a:p>
          <a:p>
            <a:pPr lvl="1"/>
            <a:r>
              <a:rPr lang="en-US" dirty="0" smtClean="0"/>
              <a:t>5.2 + 3.7 = 8.9</a:t>
            </a:r>
          </a:p>
          <a:p>
            <a:endParaRPr lang="en-US" dirty="0" smtClean="0"/>
          </a:p>
          <a:p>
            <a:r>
              <a:rPr lang="en-US" dirty="0" smtClean="0"/>
              <a:t>Step 2: Keep the exponent</a:t>
            </a:r>
          </a:p>
          <a:p>
            <a:pPr lvl="1"/>
            <a:r>
              <a:rPr lang="en-US" dirty="0" smtClean="0"/>
              <a:t>5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8.9 x 10</a:t>
            </a:r>
            <a:r>
              <a:rPr lang="en-US" baseline="30000" dirty="0" smtClean="0"/>
              <a:t>5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81438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(4.027 x 10</a:t>
            </a:r>
            <a:r>
              <a:rPr lang="en-US" baseline="30000" dirty="0" smtClean="0"/>
              <a:t>-4</a:t>
            </a:r>
            <a:r>
              <a:rPr lang="en-US" dirty="0" smtClean="0"/>
              <a:t>) + (4.872 x 10</a:t>
            </a:r>
            <a:r>
              <a:rPr lang="en-US" baseline="30000" dirty="0" smtClean="0"/>
              <a:t>-4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8.899 x 10</a:t>
            </a:r>
            <a:r>
              <a:rPr lang="en-US" baseline="30000" dirty="0" smtClean="0"/>
              <a:t>-4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33436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(6.3 x 10</a:t>
            </a:r>
            <a:r>
              <a:rPr lang="en-US" baseline="30000" dirty="0" smtClean="0"/>
              <a:t>5</a:t>
            </a:r>
            <a:r>
              <a:rPr lang="en-US" dirty="0" smtClean="0"/>
              <a:t>) + (3.25 x 10</a:t>
            </a:r>
            <a:r>
              <a:rPr lang="en-US" baseline="30000" dirty="0" smtClean="0"/>
              <a:t>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(0.63 x 10</a:t>
            </a:r>
            <a:r>
              <a:rPr lang="en-US" baseline="30000" dirty="0" smtClean="0"/>
              <a:t>6</a:t>
            </a:r>
            <a:r>
              <a:rPr lang="en-US" dirty="0" smtClean="0"/>
              <a:t>) + (3.25 x 10</a:t>
            </a:r>
            <a:r>
              <a:rPr lang="en-US" baseline="30000" dirty="0" smtClean="0"/>
              <a:t>6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3.88 x 10</a:t>
            </a:r>
            <a:r>
              <a:rPr lang="en-US" baseline="30000" dirty="0" smtClean="0"/>
              <a:t>6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70440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Zeros between nonzero digits are significant.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2,304</a:t>
            </a:r>
          </a:p>
          <a:p>
            <a:pPr lvl="3"/>
            <a:r>
              <a:rPr lang="en-US" dirty="0" smtClean="0"/>
              <a:t>4 Sig Figs</a:t>
            </a:r>
          </a:p>
          <a:p>
            <a:pPr lvl="2"/>
            <a:r>
              <a:rPr lang="en-US" dirty="0" smtClean="0"/>
              <a:t>3.009</a:t>
            </a:r>
          </a:p>
          <a:p>
            <a:pPr lvl="3"/>
            <a:r>
              <a:rPr lang="en-US" dirty="0" smtClean="0"/>
              <a:t>4 Sig Figs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Zeros to the right of the decimal and a significant figure are significant.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2.300</a:t>
            </a:r>
          </a:p>
          <a:p>
            <a:pPr lvl="3"/>
            <a:r>
              <a:rPr lang="en-US" dirty="0" smtClean="0"/>
              <a:t>4 Sig Figs</a:t>
            </a:r>
          </a:p>
          <a:p>
            <a:pPr lvl="2"/>
            <a:r>
              <a:rPr lang="en-US" dirty="0" smtClean="0"/>
              <a:t>0.470</a:t>
            </a:r>
          </a:p>
          <a:p>
            <a:pPr lvl="3"/>
            <a:r>
              <a:rPr lang="en-US" dirty="0" smtClean="0"/>
              <a:t>3 Sig figs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Zeros used for placing the decimal point are not significant.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0.0082</a:t>
            </a:r>
          </a:p>
          <a:p>
            <a:pPr lvl="3"/>
            <a:r>
              <a:rPr lang="en-US" dirty="0" smtClean="0"/>
              <a:t>2 Sig Figs</a:t>
            </a:r>
          </a:p>
          <a:p>
            <a:pPr lvl="2"/>
            <a:r>
              <a:rPr lang="en-US" dirty="0" smtClean="0"/>
              <a:t>5400</a:t>
            </a:r>
          </a:p>
          <a:p>
            <a:pPr lvl="3"/>
            <a:r>
              <a:rPr lang="en-US" dirty="0" smtClean="0"/>
              <a:t>2 Sig Figs</a:t>
            </a:r>
          </a:p>
          <a:p>
            <a:pPr lvl="2"/>
            <a:r>
              <a:rPr lang="en-US" dirty="0" smtClean="0"/>
              <a:t>5.400x10</a:t>
            </a:r>
            <a:r>
              <a:rPr lang="en-US" baseline="30000" dirty="0" smtClean="0"/>
              <a:t>3</a:t>
            </a:r>
            <a:endParaRPr lang="en-US" baseline="30000" dirty="0" smtClean="0"/>
          </a:p>
          <a:p>
            <a:pPr lvl="3"/>
            <a:r>
              <a:rPr lang="en-US" dirty="0" smtClean="0"/>
              <a:t>4 Sig Figs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multiplying or dividing, the answer may only show as many significant digits as the multiplied or divided measurement showing the least number of significant digits.</a:t>
            </a:r>
          </a:p>
          <a:p>
            <a:endParaRPr lang="en-US" b="1" dirty="0" smtClean="0"/>
          </a:p>
          <a:p>
            <a:r>
              <a:rPr lang="en-US" dirty="0" smtClean="0"/>
              <a:t>Huh????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Multiplication and Division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319 x 4,206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and Division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</TotalTime>
  <Words>805</Words>
  <Application>Microsoft Office PowerPoint</Application>
  <PresentationFormat>On-screen Show (4:3)</PresentationFormat>
  <Paragraphs>225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Calibri</vt:lpstr>
      <vt:lpstr>Lucida Sans Unicode</vt:lpstr>
      <vt:lpstr>Verdana</vt:lpstr>
      <vt:lpstr>Wingdings 2</vt:lpstr>
      <vt:lpstr>Wingdings 3</vt:lpstr>
      <vt:lpstr>Concourse</vt:lpstr>
      <vt:lpstr>Significant Figures &amp; Scientific Notation</vt:lpstr>
      <vt:lpstr>All measurements have a certain number of significant figures.</vt:lpstr>
      <vt:lpstr>What determines whether a digit is significant?</vt:lpstr>
      <vt:lpstr>Rule #1</vt:lpstr>
      <vt:lpstr>Rule # 2</vt:lpstr>
      <vt:lpstr>Rule #3</vt:lpstr>
      <vt:lpstr>Rule #4</vt:lpstr>
      <vt:lpstr>Multiplication and Division</vt:lpstr>
      <vt:lpstr>Multiplication and Division</vt:lpstr>
      <vt:lpstr>Multiplication and Division</vt:lpstr>
      <vt:lpstr>Multiplication and Division</vt:lpstr>
      <vt:lpstr>Multiplication and Division</vt:lpstr>
      <vt:lpstr>Multiplication and Division</vt:lpstr>
      <vt:lpstr>Multiplication and Division</vt:lpstr>
      <vt:lpstr>Addition and Subtraction</vt:lpstr>
      <vt:lpstr>Addition and Subtraction</vt:lpstr>
      <vt:lpstr>Addition and Subtraction</vt:lpstr>
      <vt:lpstr>Addition and Subtraction</vt:lpstr>
      <vt:lpstr>Addition and Subtraction</vt:lpstr>
      <vt:lpstr>Addition and Subtraction</vt:lpstr>
      <vt:lpstr>Addition and Subtraction</vt:lpstr>
      <vt:lpstr>Scientific Notation</vt:lpstr>
      <vt:lpstr>How big is the universe?</vt:lpstr>
      <vt:lpstr>PowerPoint Presentation</vt:lpstr>
      <vt:lpstr>PowerPoint Presentation</vt:lpstr>
      <vt:lpstr>Scientific Notation works with very small numbers too!</vt:lpstr>
      <vt:lpstr>0.00000002067</vt:lpstr>
      <vt:lpstr>2.067 x 10-8</vt:lpstr>
      <vt:lpstr>Now, let’s practice.</vt:lpstr>
      <vt:lpstr>72,000</vt:lpstr>
      <vt:lpstr>0.0003</vt:lpstr>
      <vt:lpstr>520</vt:lpstr>
      <vt:lpstr>0.0000040001</vt:lpstr>
      <vt:lpstr>Multiplying numbers expressed in scientific notation</vt:lpstr>
      <vt:lpstr>Multiply (2.4 x 103) x (1.5 x 102)</vt:lpstr>
      <vt:lpstr>(7.2 x 103) x (3.0 x 105)</vt:lpstr>
      <vt:lpstr>One more.</vt:lpstr>
      <vt:lpstr>(3.2 x 102) x (0.5 x 104)</vt:lpstr>
      <vt:lpstr>OK – you’re having fun – one more!</vt:lpstr>
      <vt:lpstr>(2.3 x 104) x (3.1 x 10-2)</vt:lpstr>
      <vt:lpstr>Adding numbers expressed in scientific notation.</vt:lpstr>
      <vt:lpstr>Add (5.2 x 105) + (3.7 x 105)</vt:lpstr>
      <vt:lpstr>(4.027 x 10-4) + (4.872 x 10-4)</vt:lpstr>
      <vt:lpstr>(6.3 x 105) + (3.25 x 106)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Figures</dc:title>
  <dc:creator>Chris</dc:creator>
  <cp:lastModifiedBy>Tiesler, Christopher</cp:lastModifiedBy>
  <cp:revision>13</cp:revision>
  <dcterms:created xsi:type="dcterms:W3CDTF">2010-09-07T00:24:14Z</dcterms:created>
  <dcterms:modified xsi:type="dcterms:W3CDTF">2019-09-09T14:12:35Z</dcterms:modified>
</cp:coreProperties>
</file>