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8"/>
  </p:notesMasterIdLst>
  <p:handoutMasterIdLst>
    <p:handoutMasterId r:id="rId79"/>
  </p:handoutMasterIdLst>
  <p:sldIdLst>
    <p:sldId id="257" r:id="rId2"/>
    <p:sldId id="258" r:id="rId3"/>
    <p:sldId id="259" r:id="rId4"/>
    <p:sldId id="260" r:id="rId5"/>
    <p:sldId id="294" r:id="rId6"/>
    <p:sldId id="292" r:id="rId7"/>
    <p:sldId id="295" r:id="rId8"/>
    <p:sldId id="296" r:id="rId9"/>
    <p:sldId id="297" r:id="rId10"/>
    <p:sldId id="298" r:id="rId11"/>
    <p:sldId id="293" r:id="rId12"/>
    <p:sldId id="261" r:id="rId13"/>
    <p:sldId id="301" r:id="rId14"/>
    <p:sldId id="289" r:id="rId15"/>
    <p:sldId id="262" r:id="rId16"/>
    <p:sldId id="290" r:id="rId17"/>
    <p:sldId id="263" r:id="rId18"/>
    <p:sldId id="264" r:id="rId19"/>
    <p:sldId id="291" r:id="rId20"/>
    <p:sldId id="299" r:id="rId21"/>
    <p:sldId id="265" r:id="rId22"/>
    <p:sldId id="266" r:id="rId23"/>
    <p:sldId id="267" r:id="rId24"/>
    <p:sldId id="304" r:id="rId25"/>
    <p:sldId id="305" r:id="rId26"/>
    <p:sldId id="306" r:id="rId27"/>
    <p:sldId id="307" r:id="rId28"/>
    <p:sldId id="308" r:id="rId29"/>
    <p:sldId id="268" r:id="rId30"/>
    <p:sldId id="271" r:id="rId31"/>
    <p:sldId id="272" r:id="rId32"/>
    <p:sldId id="273" r:id="rId33"/>
    <p:sldId id="316" r:id="rId34"/>
    <p:sldId id="317" r:id="rId35"/>
    <p:sldId id="318" r:id="rId36"/>
    <p:sldId id="319" r:id="rId37"/>
    <p:sldId id="320" r:id="rId38"/>
    <p:sldId id="321" r:id="rId39"/>
    <p:sldId id="322" r:id="rId40"/>
    <p:sldId id="313" r:id="rId41"/>
    <p:sldId id="325" r:id="rId42"/>
    <p:sldId id="326" r:id="rId43"/>
    <p:sldId id="314" r:id="rId44"/>
    <p:sldId id="327" r:id="rId45"/>
    <p:sldId id="274" r:id="rId46"/>
    <p:sldId id="328" r:id="rId47"/>
    <p:sldId id="275" r:id="rId48"/>
    <p:sldId id="276" r:id="rId49"/>
    <p:sldId id="329" r:id="rId50"/>
    <p:sldId id="337" r:id="rId51"/>
    <p:sldId id="333" r:id="rId52"/>
    <p:sldId id="335" r:id="rId53"/>
    <p:sldId id="336" r:id="rId54"/>
    <p:sldId id="331" r:id="rId55"/>
    <p:sldId id="339" r:id="rId56"/>
    <p:sldId id="340" r:id="rId57"/>
    <p:sldId id="332" r:id="rId58"/>
    <p:sldId id="279" r:id="rId59"/>
    <p:sldId id="345" r:id="rId60"/>
    <p:sldId id="342" r:id="rId61"/>
    <p:sldId id="278" r:id="rId62"/>
    <p:sldId id="343" r:id="rId63"/>
    <p:sldId id="344" r:id="rId64"/>
    <p:sldId id="350" r:id="rId65"/>
    <p:sldId id="281" r:id="rId66"/>
    <p:sldId id="282" r:id="rId67"/>
    <p:sldId id="284" r:id="rId68"/>
    <p:sldId id="352" r:id="rId69"/>
    <p:sldId id="353" r:id="rId70"/>
    <p:sldId id="354" r:id="rId71"/>
    <p:sldId id="285" r:id="rId72"/>
    <p:sldId id="280" r:id="rId73"/>
    <p:sldId id="283" r:id="rId74"/>
    <p:sldId id="286" r:id="rId75"/>
    <p:sldId id="287" r:id="rId76"/>
    <p:sldId id="288" r:id="rId7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p15:clr>
            <a:srgbClr val="A4A3A4"/>
          </p15:clr>
        </p15:guide>
        <p15:guide id="2" pos="36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1BC3"/>
    <a:srgbClr val="FE94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65" autoAdjust="0"/>
  </p:normalViewPr>
  <p:slideViewPr>
    <p:cSldViewPr snapToObjects="1" showGuides="1">
      <p:cViewPr>
        <p:scale>
          <a:sx n="80" d="100"/>
          <a:sy n="80" d="100"/>
        </p:scale>
        <p:origin x="-216" y="216"/>
      </p:cViewPr>
      <p:guideLst>
        <p:guide orient="horz" pos="2184"/>
        <p:guide pos="365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C65D1D7F-BEF4-F74A-B3F6-6E7418964607}" type="datetimeFigureOut">
              <a:rPr lang="en-US" smtClean="0"/>
              <a:t>12/8/2015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B9C5E413-25C5-4E4D-8200-B97DECC82E12}" type="datetimeFigureOut">
              <a:rPr lang="en-US" smtClean="0"/>
              <a:t>12/8/2015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7251D-510C-254B-94D9-4B97D2E59A72}" type="slidenum">
              <a:rPr lang="en-US" smtClean="0"/>
              <a:t>47</a:t>
            </a:fld>
            <a:endParaRPr lang="en-US"/>
          </a:p>
        </p:txBody>
      </p:sp>
    </p:spTree>
    <p:extLst>
      <p:ext uri="{BB962C8B-B14F-4D97-AF65-F5344CB8AC3E}">
        <p14:creationId xmlns:p14="http://schemas.microsoft.com/office/powerpoint/2010/main" val="3246357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8</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8</a:t>
            </a:r>
            <a:br>
              <a:rPr lang="en-US" dirty="0" smtClean="0"/>
            </a:br>
            <a:r>
              <a:rPr lang="en-US" dirty="0">
                <a:latin typeface="Times New Roman" charset="0"/>
                <a:cs typeface="Times New Roman" charset="0"/>
              </a:rPr>
              <a:t>Rotational Motion</a:t>
            </a: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08_ChOpener.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5807" r="-25807"/>
          <a:stretch>
            <a:fillRect/>
          </a:stretch>
        </p:blipFill>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 and Degrees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02918" y="1159353"/>
                <a:ext cx="6541082" cy="4525963"/>
              </a:xfrm>
            </p:spPr>
            <p:txBody>
              <a:bodyPr/>
              <a:lstStyle/>
              <a:p>
                <a:pPr marL="0" indent="0">
                  <a:buNone/>
                </a:pPr>
                <a:r>
                  <a:rPr lang="en-US" sz="2000" b="1" dirty="0" smtClean="0"/>
                  <a:t>Example 2: </a:t>
                </a:r>
                <a:r>
                  <a:rPr lang="en-US" sz="2000" dirty="0" smtClean="0"/>
                  <a:t> A particular bird’s eye can just distinguish objects that subtend an angle no smaller than about </a:t>
                </a:r>
                <a14:m>
                  <m:oMath xmlns:m="http://schemas.openxmlformats.org/officeDocument/2006/math">
                    <m:r>
                      <a:rPr lang="en-US" sz="2000" b="1" i="1">
                        <a:latin typeface="Cambria Math" panose="02040503050406030204" pitchFamily="18" charset="0"/>
                      </a:rPr>
                      <m:t>𝟑</m:t>
                    </m:r>
                    <m:r>
                      <a:rPr lang="en-US" sz="2000" b="1" i="1">
                        <a:latin typeface="Cambria Math" panose="02040503050406030204" pitchFamily="18" charset="0"/>
                      </a:rPr>
                      <m:t> </m:t>
                    </m:r>
                    <m:r>
                      <a:rPr lang="en-US" sz="2000" b="1" i="1">
                        <a:latin typeface="Cambria Math" panose="02040503050406030204" pitchFamily="18" charset="0"/>
                      </a:rPr>
                      <m:t>𝐱</m:t>
                    </m:r>
                    <m:r>
                      <a:rPr lang="en-US" sz="2000" b="1" i="1">
                        <a:latin typeface="Cambria Math" panose="02040503050406030204" pitchFamily="18" charset="0"/>
                      </a:rPr>
                      <m:t> </m:t>
                    </m:r>
                    <m:sSup>
                      <m:sSupPr>
                        <m:ctrlPr>
                          <a:rPr lang="en-US" sz="2000" b="1" i="1">
                            <a:latin typeface="Cambria Math"/>
                          </a:rPr>
                        </m:ctrlPr>
                      </m:sSupPr>
                      <m:e>
                        <m:r>
                          <a:rPr lang="en-US" sz="2000" b="1" i="1">
                            <a:latin typeface="Cambria Math" panose="02040503050406030204" pitchFamily="18" charset="0"/>
                          </a:rPr>
                          <m:t>𝟏𝟎</m:t>
                        </m:r>
                      </m:e>
                      <m:sup>
                        <m:r>
                          <a:rPr lang="en-US" sz="2000" b="1" i="1">
                            <a:latin typeface="Cambria Math" panose="02040503050406030204" pitchFamily="18" charset="0"/>
                          </a:rPr>
                          <m:t>−</m:t>
                        </m:r>
                        <m:r>
                          <a:rPr lang="en-US" sz="2000" b="1" i="1">
                            <a:latin typeface="Cambria Math" panose="02040503050406030204" pitchFamily="18" charset="0"/>
                          </a:rPr>
                          <m:t>𝟒</m:t>
                        </m:r>
                      </m:sup>
                    </m:sSup>
                  </m:oMath>
                </a14:m>
                <a:r>
                  <a:rPr lang="en-US" sz="2000" dirty="0" smtClean="0"/>
                  <a:t> rad (</a:t>
                </a:r>
                <a:r>
                  <a:rPr lang="el-GR" sz="2000" dirty="0" smtClean="0"/>
                  <a:t>θ</a:t>
                </a:r>
                <a:r>
                  <a:rPr lang="en-US" sz="2000" dirty="0" smtClean="0"/>
                  <a:t>).  How many degrees is this?  How small an object can the bird just distinguish when flying at a height of 100 m (r)?</a:t>
                </a:r>
              </a:p>
              <a:p>
                <a:pPr marL="0" indent="0">
                  <a:buNone/>
                </a:pPr>
                <a:endParaRPr lang="en-US" sz="2000" dirty="0"/>
              </a:p>
              <a:p>
                <a:pPr marL="0" indent="0">
                  <a:buNone/>
                </a:pPr>
                <a:r>
                  <a:rPr lang="en-US" sz="2000" dirty="0" smtClean="0">
                    <a:solidFill>
                      <a:srgbClr val="002060"/>
                    </a:solidFill>
                  </a:rPr>
                  <a:t>a. </a:t>
                </a:r>
                <a14:m>
                  <m:oMath xmlns:m="http://schemas.openxmlformats.org/officeDocument/2006/math">
                    <m:d>
                      <m:dPr>
                        <m:ctrlPr>
                          <a:rPr lang="en-US" sz="2000" b="1" i="1">
                            <a:solidFill>
                              <a:srgbClr val="002060"/>
                            </a:solidFill>
                            <a:latin typeface="Cambria Math"/>
                          </a:rPr>
                        </m:ctrlPr>
                      </m:dPr>
                      <m:e>
                        <m:r>
                          <a:rPr lang="en-US" sz="2000" b="1" i="1">
                            <a:solidFill>
                              <a:srgbClr val="002060"/>
                            </a:solidFill>
                            <a:latin typeface="Cambria Math" panose="02040503050406030204" pitchFamily="18" charset="0"/>
                          </a:rPr>
                          <m:t>𝟑</m:t>
                        </m:r>
                        <m:r>
                          <a:rPr lang="en-US" sz="2000" b="1" i="1">
                            <a:solidFill>
                              <a:srgbClr val="002060"/>
                            </a:solidFill>
                            <a:latin typeface="Cambria Math" panose="02040503050406030204" pitchFamily="18" charset="0"/>
                          </a:rPr>
                          <m:t> </m:t>
                        </m:r>
                        <m:r>
                          <a:rPr lang="en-US" sz="2000" b="1" i="1">
                            <a:solidFill>
                              <a:srgbClr val="002060"/>
                            </a:solidFill>
                            <a:latin typeface="Cambria Math" panose="02040503050406030204" pitchFamily="18" charset="0"/>
                          </a:rPr>
                          <m:t>𝐱</m:t>
                        </m:r>
                        <m:r>
                          <a:rPr lang="en-US" sz="2000" b="1" i="1">
                            <a:solidFill>
                              <a:srgbClr val="002060"/>
                            </a:solidFill>
                            <a:latin typeface="Cambria Math" panose="02040503050406030204" pitchFamily="18" charset="0"/>
                          </a:rPr>
                          <m:t> </m:t>
                        </m:r>
                        <m:sSup>
                          <m:sSupPr>
                            <m:ctrlPr>
                              <a:rPr lang="en-US" sz="2000" b="1" i="1">
                                <a:solidFill>
                                  <a:srgbClr val="002060"/>
                                </a:solidFill>
                                <a:latin typeface="Cambria Math"/>
                              </a:rPr>
                            </m:ctrlPr>
                          </m:sSupPr>
                          <m:e>
                            <m:r>
                              <a:rPr lang="en-US" sz="2000" b="1" i="1">
                                <a:solidFill>
                                  <a:srgbClr val="002060"/>
                                </a:solidFill>
                                <a:latin typeface="Cambria Math" panose="02040503050406030204" pitchFamily="18" charset="0"/>
                              </a:rPr>
                              <m:t>𝟏𝟎</m:t>
                            </m:r>
                          </m:e>
                          <m:sup>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𝟒</m:t>
                            </m:r>
                          </m:sup>
                        </m:sSup>
                      </m:e>
                    </m:d>
                    <m:d>
                      <m:dPr>
                        <m:ctrlPr>
                          <a:rPr lang="en-US" sz="2000" b="1" i="1">
                            <a:solidFill>
                              <a:srgbClr val="002060"/>
                            </a:solidFill>
                            <a:latin typeface="Cambria Math"/>
                          </a:rPr>
                        </m:ctrlPr>
                      </m:dPr>
                      <m:e>
                        <m:f>
                          <m:fPr>
                            <m:ctrlPr>
                              <a:rPr lang="en-US" sz="2000" b="1" i="1">
                                <a:solidFill>
                                  <a:srgbClr val="002060"/>
                                </a:solidFill>
                                <a:latin typeface="Cambria Math"/>
                              </a:rPr>
                            </m:ctrlPr>
                          </m:fPr>
                          <m:num>
                            <m:r>
                              <a:rPr lang="en-US" sz="2000" b="1" i="1">
                                <a:solidFill>
                                  <a:srgbClr val="002060"/>
                                </a:solidFill>
                                <a:latin typeface="Cambria Math" panose="02040503050406030204" pitchFamily="18" charset="0"/>
                              </a:rPr>
                              <m:t>𝟑𝟔𝟎</m:t>
                            </m:r>
                            <m:r>
                              <a:rPr lang="en-US" sz="2000" b="1" i="1">
                                <a:solidFill>
                                  <a:srgbClr val="002060"/>
                                </a:solidFill>
                                <a:latin typeface="Cambria Math" panose="02040503050406030204" pitchFamily="18" charset="0"/>
                              </a:rPr>
                              <m:t>°</m:t>
                            </m:r>
                          </m:num>
                          <m:den>
                            <m:r>
                              <a:rPr lang="en-US" sz="2000" b="1" i="1">
                                <a:solidFill>
                                  <a:srgbClr val="002060"/>
                                </a:solidFill>
                                <a:latin typeface="Cambria Math" panose="02040503050406030204" pitchFamily="18" charset="0"/>
                              </a:rPr>
                              <m:t>𝟐</m:t>
                            </m:r>
                            <m:r>
                              <a:rPr lang="en-US" sz="2000" b="1" i="1">
                                <a:solidFill>
                                  <a:srgbClr val="002060"/>
                                </a:solidFill>
                                <a:latin typeface="Cambria Math" panose="02040503050406030204" pitchFamily="18" charset="0"/>
                              </a:rPr>
                              <m:t>𝝅</m:t>
                            </m:r>
                            <m:r>
                              <a:rPr lang="en-US" sz="2000" b="1" i="1">
                                <a:solidFill>
                                  <a:srgbClr val="002060"/>
                                </a:solidFill>
                                <a:latin typeface="Cambria Math" panose="02040503050406030204" pitchFamily="18" charset="0"/>
                              </a:rPr>
                              <m:t> </m:t>
                            </m:r>
                            <m:r>
                              <a:rPr lang="en-US" sz="2000" b="1" i="1">
                                <a:solidFill>
                                  <a:srgbClr val="002060"/>
                                </a:solidFill>
                                <a:latin typeface="Cambria Math" panose="02040503050406030204" pitchFamily="18" charset="0"/>
                              </a:rPr>
                              <m:t>𝒓𝒂𝒅</m:t>
                            </m:r>
                          </m:den>
                        </m:f>
                      </m:e>
                    </m:d>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𝟎</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𝟎𝟏𝟕</m:t>
                    </m:r>
                    <m:r>
                      <a:rPr lang="en-US" sz="2000" b="1" i="1">
                        <a:solidFill>
                          <a:srgbClr val="002060"/>
                        </a:solidFill>
                        <a:latin typeface="Cambria Math" panose="02040503050406030204" pitchFamily="18" charset="0"/>
                      </a:rPr>
                      <m:t>°</m:t>
                    </m:r>
                  </m:oMath>
                </a14:m>
                <a:endParaRPr lang="en-US" sz="2000" dirty="0" smtClean="0">
                  <a:solidFill>
                    <a:srgbClr val="002060"/>
                  </a:solidFill>
                </a:endParaRPr>
              </a:p>
              <a:p>
                <a:pPr marL="0" indent="0">
                  <a:buNone/>
                </a:pPr>
                <a:endParaRPr lang="en-US" sz="2000" dirty="0" smtClean="0"/>
              </a:p>
              <a:p>
                <a:pPr marL="0" indent="0">
                  <a:buNone/>
                </a:pPr>
                <a:r>
                  <a:rPr lang="en-US" sz="2000" dirty="0" smtClean="0"/>
                  <a:t>Note, for small angles, the arc length </a:t>
                </a:r>
                <a:r>
                  <a:rPr lang="en-US" sz="2000" i="1" dirty="0" smtClean="0"/>
                  <a:t>l</a:t>
                </a:r>
                <a:r>
                  <a:rPr lang="en-US" sz="2000" dirty="0" smtClean="0"/>
                  <a:t> and chord length are approximately the same, nearly a straight </a:t>
                </a:r>
                <a:r>
                  <a:rPr lang="en-US" sz="2000" i="1" dirty="0" smtClean="0"/>
                  <a:t>l</a:t>
                </a:r>
                <a:r>
                  <a:rPr lang="en-US" sz="2000" dirty="0" smtClean="0"/>
                  <a:t> </a:t>
                </a:r>
                <a:endParaRPr lang="en-US" sz="2000" dirty="0"/>
              </a:p>
              <a:p>
                <a:pPr marL="0" indent="0" algn="ctr">
                  <a:buNone/>
                </a:pPr>
                <a:endParaRPr lang="en-US" sz="2000" dirty="0" smtClean="0"/>
              </a:p>
              <a:p>
                <a:pPr marL="0" indent="0">
                  <a:buNone/>
                </a:pPr>
                <a:r>
                  <a:rPr lang="en-US" sz="2000" dirty="0" smtClean="0">
                    <a:solidFill>
                      <a:srgbClr val="002060"/>
                    </a:solidFill>
                  </a:rPr>
                  <a:t>b.  </a:t>
                </a:r>
                <a:r>
                  <a:rPr lang="en-US" sz="2000" i="1" dirty="0" smtClean="0">
                    <a:solidFill>
                      <a:srgbClr val="002060"/>
                    </a:solidFill>
                  </a:rPr>
                  <a:t>l</a:t>
                </a:r>
                <a:r>
                  <a:rPr lang="en-US" sz="2000" dirty="0" smtClean="0">
                    <a:solidFill>
                      <a:srgbClr val="002060"/>
                    </a:solidFill>
                  </a:rPr>
                  <a:t> = </a:t>
                </a:r>
                <a:r>
                  <a:rPr lang="en-US" sz="2000" i="1" dirty="0" smtClean="0">
                    <a:solidFill>
                      <a:srgbClr val="002060"/>
                    </a:solidFill>
                  </a:rPr>
                  <a:t>r</a:t>
                </a:r>
                <a:r>
                  <a:rPr lang="el-GR" sz="2000" dirty="0">
                    <a:solidFill>
                      <a:srgbClr val="002060"/>
                    </a:solidFill>
                  </a:rPr>
                  <a:t> </a:t>
                </a:r>
                <a:r>
                  <a:rPr lang="el-GR" sz="2000" dirty="0" smtClean="0">
                    <a:solidFill>
                      <a:srgbClr val="002060"/>
                    </a:solidFill>
                  </a:rPr>
                  <a:t>θ</a:t>
                </a:r>
                <a:r>
                  <a:rPr lang="en-US" sz="2000" dirty="0" smtClean="0">
                    <a:solidFill>
                      <a:srgbClr val="002060"/>
                    </a:solidFill>
                  </a:rPr>
                  <a:t> = (100 m)(</a:t>
                </a:r>
                <a14:m>
                  <m:oMath xmlns:m="http://schemas.openxmlformats.org/officeDocument/2006/math">
                    <m:r>
                      <a:rPr lang="en-US" sz="2000" b="1" i="1">
                        <a:solidFill>
                          <a:srgbClr val="002060"/>
                        </a:solidFill>
                        <a:latin typeface="Cambria Math"/>
                      </a:rPr>
                      <m:t>𝟑</m:t>
                    </m:r>
                    <m:r>
                      <a:rPr lang="en-US" sz="2000" b="1" i="1">
                        <a:solidFill>
                          <a:srgbClr val="002060"/>
                        </a:solidFill>
                        <a:latin typeface="Cambria Math"/>
                      </a:rPr>
                      <m:t> </m:t>
                    </m:r>
                    <m:r>
                      <a:rPr lang="en-US" sz="2000" b="1" i="1">
                        <a:solidFill>
                          <a:srgbClr val="002060"/>
                        </a:solidFill>
                        <a:latin typeface="Cambria Math"/>
                      </a:rPr>
                      <m:t>𝐱</m:t>
                    </m:r>
                    <m:r>
                      <a:rPr lang="en-US" sz="2000" b="1" i="1">
                        <a:solidFill>
                          <a:srgbClr val="002060"/>
                        </a:solidFill>
                        <a:latin typeface="Cambria Math"/>
                      </a:rPr>
                      <m:t> </m:t>
                    </m:r>
                    <m:sSup>
                      <m:sSupPr>
                        <m:ctrlPr>
                          <a:rPr lang="en-US" sz="2000" b="1" i="1">
                            <a:solidFill>
                              <a:srgbClr val="002060"/>
                            </a:solidFill>
                            <a:latin typeface="Cambria Math"/>
                          </a:rPr>
                        </m:ctrlPr>
                      </m:sSupPr>
                      <m:e>
                        <m:r>
                          <a:rPr lang="en-US" sz="2000" b="1" i="1">
                            <a:solidFill>
                              <a:srgbClr val="002060"/>
                            </a:solidFill>
                            <a:latin typeface="Cambria Math"/>
                          </a:rPr>
                          <m:t>𝟏𝟎</m:t>
                        </m:r>
                      </m:e>
                      <m:sup>
                        <m:r>
                          <a:rPr lang="en-US" sz="2000" b="1" i="1">
                            <a:solidFill>
                              <a:srgbClr val="002060"/>
                            </a:solidFill>
                            <a:latin typeface="Cambria Math"/>
                          </a:rPr>
                          <m:t>−</m:t>
                        </m:r>
                        <m:r>
                          <a:rPr lang="en-US" sz="2000" b="1" i="1">
                            <a:solidFill>
                              <a:srgbClr val="002060"/>
                            </a:solidFill>
                            <a:latin typeface="Cambria Math"/>
                          </a:rPr>
                          <m:t>𝟒</m:t>
                        </m:r>
                      </m:sup>
                    </m:sSup>
                  </m:oMath>
                </a14:m>
                <a:r>
                  <a:rPr lang="en-US" sz="2000" dirty="0" smtClean="0">
                    <a:solidFill>
                      <a:srgbClr val="002060"/>
                    </a:solidFill>
                  </a:rPr>
                  <a:t> rad) = </a:t>
                </a:r>
                <a14:m>
                  <m:oMath xmlns:m="http://schemas.openxmlformats.org/officeDocument/2006/math">
                    <m:r>
                      <a:rPr lang="en-US" sz="2000" b="1" i="1">
                        <a:solidFill>
                          <a:srgbClr val="002060"/>
                        </a:solidFill>
                        <a:latin typeface="Cambria Math"/>
                      </a:rPr>
                      <m:t>𝟑</m:t>
                    </m:r>
                    <m:r>
                      <a:rPr lang="en-US" sz="2000" b="1" i="1">
                        <a:solidFill>
                          <a:srgbClr val="002060"/>
                        </a:solidFill>
                        <a:latin typeface="Cambria Math"/>
                      </a:rPr>
                      <m:t> </m:t>
                    </m:r>
                    <m:r>
                      <a:rPr lang="en-US" sz="2000" b="1" i="1">
                        <a:solidFill>
                          <a:srgbClr val="002060"/>
                        </a:solidFill>
                        <a:latin typeface="Cambria Math"/>
                      </a:rPr>
                      <m:t>𝐱</m:t>
                    </m:r>
                    <m:r>
                      <a:rPr lang="en-US" sz="2000" b="1" i="1">
                        <a:solidFill>
                          <a:srgbClr val="002060"/>
                        </a:solidFill>
                        <a:latin typeface="Cambria Math"/>
                      </a:rPr>
                      <m:t> </m:t>
                    </m:r>
                    <m:sSup>
                      <m:sSupPr>
                        <m:ctrlPr>
                          <a:rPr lang="en-US" sz="2000" b="1" i="1">
                            <a:solidFill>
                              <a:srgbClr val="002060"/>
                            </a:solidFill>
                            <a:latin typeface="Cambria Math"/>
                          </a:rPr>
                        </m:ctrlPr>
                      </m:sSupPr>
                      <m:e>
                        <m:r>
                          <a:rPr lang="en-US" sz="2000" b="1" i="1">
                            <a:solidFill>
                              <a:srgbClr val="002060"/>
                            </a:solidFill>
                            <a:latin typeface="Cambria Math"/>
                          </a:rPr>
                          <m:t>𝟏𝟎</m:t>
                        </m:r>
                      </m:e>
                      <m:sup>
                        <m:r>
                          <a:rPr lang="en-US" sz="2000" b="1" i="1">
                            <a:solidFill>
                              <a:srgbClr val="002060"/>
                            </a:solidFill>
                            <a:latin typeface="Cambria Math"/>
                          </a:rPr>
                          <m:t>−</m:t>
                        </m:r>
                        <m:r>
                          <a:rPr lang="en-US" sz="2000" b="1" i="1" smtClean="0">
                            <a:solidFill>
                              <a:srgbClr val="002060"/>
                            </a:solidFill>
                            <a:latin typeface="Cambria Math"/>
                          </a:rPr>
                          <m:t>𝟐</m:t>
                        </m:r>
                      </m:sup>
                    </m:sSup>
                  </m:oMath>
                </a14:m>
                <a:r>
                  <a:rPr lang="en-US" sz="2000" dirty="0" smtClean="0">
                    <a:solidFill>
                      <a:srgbClr val="002060"/>
                    </a:solidFill>
                  </a:rPr>
                  <a:t> m</a:t>
                </a:r>
              </a:p>
              <a:p>
                <a:pPr marL="0" indent="0" algn="ctr">
                  <a:buNone/>
                </a:pPr>
                <a:r>
                  <a:rPr lang="en-US" sz="2000" dirty="0" smtClean="0">
                    <a:solidFill>
                      <a:srgbClr val="002060"/>
                    </a:solidFill>
                  </a:rPr>
                  <a:t>or 3 cm.</a:t>
                </a:r>
                <a:endParaRPr lang="en-US" sz="2000" dirty="0">
                  <a:solidFill>
                    <a:srgbClr val="002060"/>
                  </a:solidFill>
                </a:endParaRPr>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02918" y="1159353"/>
                <a:ext cx="6541082" cy="4525963"/>
              </a:xfrm>
              <a:blipFill rotWithShape="0">
                <a:blip r:embed="rId2"/>
                <a:stretch>
                  <a:fillRect l="-2423" t="-673" r="-12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3" descr="08_02_Figure.jpg"/>
          <p:cNvPicPr>
            <a:picLocks noChangeAspect="1"/>
          </p:cNvPicPr>
          <p:nvPr/>
        </p:nvPicPr>
        <p:blipFill>
          <a:blip r:embed="rId3"/>
          <a:srcRect b="2222"/>
          <a:stretch>
            <a:fillRect/>
          </a:stretch>
        </p:blipFill>
        <p:spPr bwMode="auto">
          <a:xfrm>
            <a:off x="-28574" y="1219200"/>
            <a:ext cx="2405936" cy="3657600"/>
          </a:xfrm>
          <a:prstGeom prst="rect">
            <a:avLst/>
          </a:prstGeom>
          <a:noFill/>
          <a:ln w="9525">
            <a:noFill/>
            <a:miter lim="800000"/>
            <a:headEnd/>
            <a:tailEnd/>
          </a:ln>
        </p:spPr>
      </p:pic>
    </p:spTree>
    <p:extLst>
      <p:ext uri="{BB962C8B-B14F-4D97-AF65-F5344CB8AC3E}">
        <p14:creationId xmlns:p14="http://schemas.microsoft.com/office/powerpoint/2010/main" val="901811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and Rotational Similarities</a:t>
            </a:r>
            <a:endParaRPr lang="en-US" dirty="0"/>
          </a:p>
        </p:txBody>
      </p:sp>
      <p:sp>
        <p:nvSpPr>
          <p:cNvPr id="3" name="Content Placeholder 2"/>
          <p:cNvSpPr>
            <a:spLocks noGrp="1"/>
          </p:cNvSpPr>
          <p:nvPr>
            <p:ph idx="1"/>
          </p:nvPr>
        </p:nvSpPr>
        <p:spPr/>
        <p:txBody>
          <a:bodyPr/>
          <a:lstStyle/>
          <a:p>
            <a:r>
              <a:rPr lang="en-US" sz="2400" dirty="0" smtClean="0"/>
              <a:t>Side-By-Side Comparison between Linear and Angular</a:t>
            </a:r>
            <a:endParaRPr lang="en-US" sz="24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26" name="Picture 2" descr="E:\Giancoli Teacher Resources\Chapter_08\C_Text_Elements\A_JPEGs\08_KeyEquation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6835224" cy="203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91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a:xfrm>
            <a:off x="457200" y="1600200"/>
            <a:ext cx="5257800" cy="4525963"/>
          </a:xfrm>
        </p:spPr>
        <p:txBody>
          <a:bodyPr/>
          <a:lstStyle/>
          <a:p>
            <a:pPr marL="0" indent="0">
              <a:spcBef>
                <a:spcPct val="50000"/>
              </a:spcBef>
              <a:buNone/>
            </a:pPr>
            <a:r>
              <a:rPr lang="en-US" dirty="0">
                <a:latin typeface="Times New Roman" charset="0"/>
                <a:cs typeface="Times New Roman" charset="0"/>
              </a:rPr>
              <a:t>Angular displacement:  </a:t>
            </a:r>
          </a:p>
          <a:p>
            <a:pPr marL="0" indent="0" algn="ctr">
              <a:spcBef>
                <a:spcPct val="50000"/>
              </a:spcBef>
              <a:buNone/>
            </a:pPr>
            <a:r>
              <a:rPr lang="el-GR" dirty="0">
                <a:latin typeface="Times New Roman" charset="0"/>
                <a:cs typeface="Times New Roman" charset="0"/>
              </a:rPr>
              <a:t>Δ</a:t>
            </a:r>
            <a:r>
              <a:rPr lang="el-GR" i="1" dirty="0">
                <a:latin typeface="Times New Roman" charset="0"/>
                <a:cs typeface="Times New Roman" charset="0"/>
              </a:rPr>
              <a:t>θ</a:t>
            </a:r>
            <a:r>
              <a:rPr lang="en-US" dirty="0">
                <a:latin typeface="Times New Roman" charset="0"/>
                <a:cs typeface="Times New Roman" charset="0"/>
              </a:rPr>
              <a:t> = </a:t>
            </a:r>
            <a:r>
              <a:rPr lang="el-GR" i="1" dirty="0">
                <a:latin typeface="Times New Roman" charset="0"/>
                <a:cs typeface="Times New Roman" charset="0"/>
              </a:rPr>
              <a:t>θ</a:t>
            </a:r>
            <a:r>
              <a:rPr lang="en-US" baseline="-25000" dirty="0">
                <a:latin typeface="Times New Roman" charset="0"/>
                <a:cs typeface="Times New Roman" charset="0"/>
              </a:rPr>
              <a:t>2</a:t>
            </a:r>
            <a:r>
              <a:rPr lang="en-US" dirty="0">
                <a:latin typeface="Times New Roman" charset="0"/>
                <a:cs typeface="Times New Roman" charset="0"/>
              </a:rPr>
              <a:t> – </a:t>
            </a:r>
            <a:r>
              <a:rPr lang="el-GR" i="1" dirty="0">
                <a:latin typeface="Times New Roman" charset="0"/>
                <a:cs typeface="Times New Roman" charset="0"/>
              </a:rPr>
              <a:t>θ</a:t>
            </a:r>
            <a:r>
              <a:rPr lang="en-US" baseline="-25000" dirty="0">
                <a:latin typeface="Times New Roman" charset="0"/>
                <a:cs typeface="Times New Roman" charset="0"/>
              </a:rPr>
              <a:t>1</a:t>
            </a:r>
          </a:p>
          <a:p>
            <a:pPr marL="0" indent="0">
              <a:spcBef>
                <a:spcPct val="50000"/>
              </a:spcBef>
              <a:buNone/>
            </a:pPr>
            <a:r>
              <a:rPr lang="en-US" dirty="0">
                <a:latin typeface="Times New Roman" charset="0"/>
                <a:cs typeface="Times New Roman" charset="0"/>
              </a:rPr>
              <a:t>The average angular velocity is defined as the total angular displacement divided by time:</a:t>
            </a:r>
          </a:p>
          <a:p>
            <a:pPr marL="0" indent="0" algn="ctr">
              <a:spcBef>
                <a:spcPct val="50000"/>
              </a:spcBef>
              <a:buNone/>
            </a:pPr>
            <a:r>
              <a:rPr lang="en-US" i="1" dirty="0">
                <a:latin typeface="Times New Roman" charset="0"/>
                <a:cs typeface="Times New Roman" charset="0"/>
              </a:rPr>
              <a:t> </a:t>
            </a:r>
          </a:p>
          <a:p>
            <a:pPr marL="0" indent="0">
              <a:spcBef>
                <a:spcPct val="50000"/>
              </a:spcBef>
              <a:buNone/>
            </a:pPr>
            <a:r>
              <a:rPr lang="en-US" dirty="0">
                <a:latin typeface="Times New Roman" charset="0"/>
                <a:cs typeface="Times New Roman" charset="0"/>
              </a:rPr>
              <a:t>The instantaneous angular velocity:</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03_Figure.jpg"/>
          <p:cNvPicPr>
            <a:picLocks noChangeAspect="1"/>
          </p:cNvPicPr>
          <p:nvPr/>
        </p:nvPicPr>
        <p:blipFill rotWithShape="1">
          <a:blip r:embed="rId2">
            <a:extLst>
              <a:ext uri="{28A0092B-C50C-407E-A947-70E740481C1C}">
                <a14:useLocalDpi xmlns:a14="http://schemas.microsoft.com/office/drawing/2010/main" val="0"/>
              </a:ext>
            </a:extLst>
          </a:blip>
          <a:srcRect b="2837"/>
          <a:stretch/>
        </p:blipFill>
        <p:spPr>
          <a:xfrm>
            <a:off x="5867400" y="1159353"/>
            <a:ext cx="3096768" cy="5549900"/>
          </a:xfrm>
          <a:prstGeom prst="rect">
            <a:avLst/>
          </a:prstGeom>
        </p:spPr>
      </p:pic>
      <p:pic>
        <p:nvPicPr>
          <p:cNvPr id="7" name="Picture 6" descr="08_KeyEquation_02A.jpg"/>
          <p:cNvPicPr>
            <a:picLocks noChangeAspect="1"/>
          </p:cNvPicPr>
          <p:nvPr/>
        </p:nvPicPr>
        <p:blipFill rotWithShape="1">
          <a:blip r:embed="rId3">
            <a:extLst>
              <a:ext uri="{28A0092B-C50C-407E-A947-70E740481C1C}">
                <a14:useLocalDpi xmlns:a14="http://schemas.microsoft.com/office/drawing/2010/main" val="0"/>
              </a:ext>
            </a:extLst>
          </a:blip>
          <a:srcRect r="83060" b="17500"/>
          <a:stretch/>
        </p:blipFill>
        <p:spPr>
          <a:xfrm>
            <a:off x="1295400" y="4343400"/>
            <a:ext cx="1447800" cy="704088"/>
          </a:xfrm>
          <a:prstGeom prst="rect">
            <a:avLst/>
          </a:prstGeom>
        </p:spPr>
      </p:pic>
      <p:pic>
        <p:nvPicPr>
          <p:cNvPr id="8" name="Picture 7" descr="08_KeyEquation_02B.jpg"/>
          <p:cNvPicPr>
            <a:picLocks noChangeAspect="1"/>
          </p:cNvPicPr>
          <p:nvPr/>
        </p:nvPicPr>
        <p:blipFill rotWithShape="1">
          <a:blip r:embed="rId4">
            <a:extLst>
              <a:ext uri="{28A0092B-C50C-407E-A947-70E740481C1C}">
                <a14:useLocalDpi xmlns:a14="http://schemas.microsoft.com/office/drawing/2010/main" val="0"/>
              </a:ext>
            </a:extLst>
          </a:blip>
          <a:srcRect r="75779" b="17262"/>
          <a:stretch/>
        </p:blipFill>
        <p:spPr>
          <a:xfrm>
            <a:off x="1066800" y="5694680"/>
            <a:ext cx="2070100" cy="706120"/>
          </a:xfrm>
          <a:prstGeom prst="rect">
            <a:avLst/>
          </a:prstGeom>
        </p:spPr>
      </p:pic>
      <p:sp>
        <p:nvSpPr>
          <p:cNvPr id="9" name="TextBox 8"/>
          <p:cNvSpPr txBox="1"/>
          <p:nvPr/>
        </p:nvSpPr>
        <p:spPr>
          <a:xfrm>
            <a:off x="3352800" y="4495800"/>
            <a:ext cx="748560" cy="369332"/>
          </a:xfrm>
          <a:prstGeom prst="rect">
            <a:avLst/>
          </a:prstGeom>
          <a:noFill/>
        </p:spPr>
        <p:txBody>
          <a:bodyPr wrap="none" rtlCol="0">
            <a:spAutoFit/>
          </a:bodyPr>
          <a:lstStyle/>
          <a:p>
            <a:r>
              <a:rPr lang="en-US" dirty="0" smtClean="0">
                <a:latin typeface="Times New Roman"/>
                <a:cs typeface="Times New Roman"/>
              </a:rPr>
              <a:t>(8-2a)</a:t>
            </a:r>
            <a:endParaRPr lang="en-US" dirty="0">
              <a:latin typeface="Times New Roman"/>
              <a:cs typeface="Times New Roman"/>
            </a:endParaRPr>
          </a:p>
        </p:txBody>
      </p:sp>
      <p:sp>
        <p:nvSpPr>
          <p:cNvPr id="10" name="TextBox 9"/>
          <p:cNvSpPr txBox="1"/>
          <p:nvPr/>
        </p:nvSpPr>
        <p:spPr>
          <a:xfrm>
            <a:off x="3581878" y="5866368"/>
            <a:ext cx="761522" cy="369332"/>
          </a:xfrm>
          <a:prstGeom prst="rect">
            <a:avLst/>
          </a:prstGeom>
          <a:noFill/>
        </p:spPr>
        <p:txBody>
          <a:bodyPr wrap="none" rtlCol="0">
            <a:spAutoFit/>
          </a:bodyPr>
          <a:lstStyle/>
          <a:p>
            <a:r>
              <a:rPr lang="en-US" dirty="0" smtClean="0">
                <a:latin typeface="Times New Roman"/>
                <a:cs typeface="Times New Roman"/>
              </a:rPr>
              <a:t>(8-2b)</a:t>
            </a:r>
            <a:endParaRPr lang="en-US" dirty="0">
              <a:latin typeface="Times New Roman"/>
              <a:cs typeface="Times New Roman"/>
            </a:endParaRPr>
          </a:p>
        </p:txBody>
      </p:sp>
    </p:spTree>
    <p:extLst>
      <p:ext uri="{BB962C8B-B14F-4D97-AF65-F5344CB8AC3E}">
        <p14:creationId xmlns:p14="http://schemas.microsoft.com/office/powerpoint/2010/main" val="445151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a:xfrm>
            <a:off x="457200" y="1600200"/>
            <a:ext cx="5257800" cy="4525963"/>
          </a:xfrm>
        </p:spPr>
        <p:txBody>
          <a:bodyPr/>
          <a:lstStyle/>
          <a:p>
            <a:pPr marL="0" indent="0">
              <a:spcBef>
                <a:spcPct val="50000"/>
              </a:spcBef>
              <a:buNone/>
            </a:pPr>
            <a:r>
              <a:rPr lang="en-US" dirty="0">
                <a:latin typeface="Times New Roman" charset="0"/>
                <a:cs typeface="Times New Roman" charset="0"/>
              </a:rPr>
              <a:t>Angular displacement:  </a:t>
            </a:r>
          </a:p>
          <a:p>
            <a:pPr marL="0" indent="0" algn="ctr">
              <a:spcBef>
                <a:spcPct val="50000"/>
              </a:spcBef>
              <a:buNone/>
            </a:pPr>
            <a:r>
              <a:rPr lang="el-GR" dirty="0">
                <a:latin typeface="Times New Roman" charset="0"/>
                <a:cs typeface="Times New Roman" charset="0"/>
              </a:rPr>
              <a:t>Δ</a:t>
            </a:r>
            <a:r>
              <a:rPr lang="el-GR" i="1" dirty="0">
                <a:latin typeface="Times New Roman" charset="0"/>
                <a:cs typeface="Times New Roman" charset="0"/>
              </a:rPr>
              <a:t>θ</a:t>
            </a:r>
            <a:r>
              <a:rPr lang="en-US" dirty="0">
                <a:latin typeface="Times New Roman" charset="0"/>
                <a:cs typeface="Times New Roman" charset="0"/>
              </a:rPr>
              <a:t> = </a:t>
            </a:r>
            <a:r>
              <a:rPr lang="el-GR" i="1" dirty="0">
                <a:latin typeface="Times New Roman" charset="0"/>
                <a:cs typeface="Times New Roman" charset="0"/>
              </a:rPr>
              <a:t>θ</a:t>
            </a:r>
            <a:r>
              <a:rPr lang="en-US" baseline="-25000" dirty="0">
                <a:latin typeface="Times New Roman" charset="0"/>
                <a:cs typeface="Times New Roman" charset="0"/>
              </a:rPr>
              <a:t>2</a:t>
            </a:r>
            <a:r>
              <a:rPr lang="en-US" dirty="0">
                <a:latin typeface="Times New Roman" charset="0"/>
                <a:cs typeface="Times New Roman" charset="0"/>
              </a:rPr>
              <a:t> – </a:t>
            </a:r>
            <a:r>
              <a:rPr lang="el-GR" i="1" dirty="0">
                <a:latin typeface="Times New Roman" charset="0"/>
                <a:cs typeface="Times New Roman" charset="0"/>
              </a:rPr>
              <a:t>θ</a:t>
            </a:r>
            <a:r>
              <a:rPr lang="en-US" baseline="-25000" dirty="0">
                <a:latin typeface="Times New Roman" charset="0"/>
                <a:cs typeface="Times New Roman" charset="0"/>
              </a:rPr>
              <a:t>1</a:t>
            </a:r>
          </a:p>
          <a:p>
            <a:pPr marL="0" indent="0">
              <a:spcBef>
                <a:spcPct val="50000"/>
              </a:spcBef>
              <a:buNone/>
            </a:pPr>
            <a:r>
              <a:rPr lang="en-US" dirty="0">
                <a:latin typeface="Times New Roman" charset="0"/>
                <a:cs typeface="Times New Roman" charset="0"/>
              </a:rPr>
              <a:t>The average angular velocity is defined as the total angular displacement divided by time:</a:t>
            </a:r>
          </a:p>
          <a:p>
            <a:pPr marL="0" indent="0" algn="ctr">
              <a:spcBef>
                <a:spcPct val="50000"/>
              </a:spcBef>
              <a:buNone/>
            </a:pPr>
            <a:r>
              <a:rPr lang="en-US" i="1" dirty="0">
                <a:latin typeface="Times New Roman" charset="0"/>
                <a:cs typeface="Times New Roman" charset="0"/>
              </a:rPr>
              <a:t> </a:t>
            </a:r>
          </a:p>
          <a:p>
            <a:pPr marL="0" indent="0">
              <a:spcBef>
                <a:spcPct val="50000"/>
              </a:spcBef>
              <a:buNone/>
            </a:pPr>
            <a:r>
              <a:rPr lang="en-US" dirty="0">
                <a:latin typeface="Times New Roman" charset="0"/>
                <a:cs typeface="Times New Roman" charset="0"/>
              </a:rPr>
              <a:t>The instantaneous angular velocity:</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03_Figure.jpg"/>
          <p:cNvPicPr>
            <a:picLocks noChangeAspect="1"/>
          </p:cNvPicPr>
          <p:nvPr/>
        </p:nvPicPr>
        <p:blipFill rotWithShape="1">
          <a:blip r:embed="rId2">
            <a:extLst>
              <a:ext uri="{28A0092B-C50C-407E-A947-70E740481C1C}">
                <a14:useLocalDpi xmlns:a14="http://schemas.microsoft.com/office/drawing/2010/main" val="0"/>
              </a:ext>
            </a:extLst>
          </a:blip>
          <a:srcRect b="2837"/>
          <a:stretch/>
        </p:blipFill>
        <p:spPr>
          <a:xfrm>
            <a:off x="5867400" y="1159353"/>
            <a:ext cx="3096768" cy="5549900"/>
          </a:xfrm>
          <a:prstGeom prst="rect">
            <a:avLst/>
          </a:prstGeom>
        </p:spPr>
      </p:pic>
      <p:pic>
        <p:nvPicPr>
          <p:cNvPr id="7" name="Picture 6" descr="08_KeyEquation_02A.jpg"/>
          <p:cNvPicPr>
            <a:picLocks noChangeAspect="1"/>
          </p:cNvPicPr>
          <p:nvPr/>
        </p:nvPicPr>
        <p:blipFill rotWithShape="1">
          <a:blip r:embed="rId3">
            <a:extLst>
              <a:ext uri="{28A0092B-C50C-407E-A947-70E740481C1C}">
                <a14:useLocalDpi xmlns:a14="http://schemas.microsoft.com/office/drawing/2010/main" val="0"/>
              </a:ext>
            </a:extLst>
          </a:blip>
          <a:srcRect r="83060" b="17500"/>
          <a:stretch/>
        </p:blipFill>
        <p:spPr>
          <a:xfrm>
            <a:off x="1295400" y="4343400"/>
            <a:ext cx="1447800" cy="704088"/>
          </a:xfrm>
          <a:prstGeom prst="rect">
            <a:avLst/>
          </a:prstGeom>
        </p:spPr>
      </p:pic>
      <p:pic>
        <p:nvPicPr>
          <p:cNvPr id="8" name="Picture 7" descr="08_KeyEquation_02B.jpg"/>
          <p:cNvPicPr>
            <a:picLocks noChangeAspect="1"/>
          </p:cNvPicPr>
          <p:nvPr/>
        </p:nvPicPr>
        <p:blipFill rotWithShape="1">
          <a:blip r:embed="rId4">
            <a:extLst>
              <a:ext uri="{28A0092B-C50C-407E-A947-70E740481C1C}">
                <a14:useLocalDpi xmlns:a14="http://schemas.microsoft.com/office/drawing/2010/main" val="0"/>
              </a:ext>
            </a:extLst>
          </a:blip>
          <a:srcRect r="75779" b="17262"/>
          <a:stretch/>
        </p:blipFill>
        <p:spPr>
          <a:xfrm>
            <a:off x="1066800" y="5694680"/>
            <a:ext cx="2070100" cy="706120"/>
          </a:xfrm>
          <a:prstGeom prst="rect">
            <a:avLst/>
          </a:prstGeom>
        </p:spPr>
      </p:pic>
      <p:sp>
        <p:nvSpPr>
          <p:cNvPr id="9" name="TextBox 8"/>
          <p:cNvSpPr txBox="1"/>
          <p:nvPr/>
        </p:nvSpPr>
        <p:spPr>
          <a:xfrm>
            <a:off x="3352800" y="4495800"/>
            <a:ext cx="748560" cy="369332"/>
          </a:xfrm>
          <a:prstGeom prst="rect">
            <a:avLst/>
          </a:prstGeom>
          <a:noFill/>
        </p:spPr>
        <p:txBody>
          <a:bodyPr wrap="none" rtlCol="0">
            <a:spAutoFit/>
          </a:bodyPr>
          <a:lstStyle/>
          <a:p>
            <a:r>
              <a:rPr lang="en-US" dirty="0" smtClean="0">
                <a:latin typeface="Times New Roman"/>
                <a:cs typeface="Times New Roman"/>
              </a:rPr>
              <a:t>(8-2a)</a:t>
            </a:r>
            <a:endParaRPr lang="en-US" dirty="0">
              <a:latin typeface="Times New Roman"/>
              <a:cs typeface="Times New Roman"/>
            </a:endParaRPr>
          </a:p>
        </p:txBody>
      </p:sp>
      <p:sp>
        <p:nvSpPr>
          <p:cNvPr id="10" name="TextBox 9"/>
          <p:cNvSpPr txBox="1"/>
          <p:nvPr/>
        </p:nvSpPr>
        <p:spPr>
          <a:xfrm>
            <a:off x="3581878" y="5866368"/>
            <a:ext cx="761522" cy="369332"/>
          </a:xfrm>
          <a:prstGeom prst="rect">
            <a:avLst/>
          </a:prstGeom>
          <a:noFill/>
        </p:spPr>
        <p:txBody>
          <a:bodyPr wrap="none" rtlCol="0">
            <a:spAutoFit/>
          </a:bodyPr>
          <a:lstStyle/>
          <a:p>
            <a:r>
              <a:rPr lang="en-US" dirty="0" smtClean="0">
                <a:latin typeface="Times New Roman"/>
                <a:cs typeface="Times New Roman"/>
              </a:rPr>
              <a:t>(8-2b)</a:t>
            </a:r>
            <a:endParaRPr lang="en-US" dirty="0">
              <a:latin typeface="Times New Roman"/>
              <a:cs typeface="Times New Roman"/>
            </a:endParaRPr>
          </a:p>
        </p:txBody>
      </p:sp>
      <p:sp>
        <p:nvSpPr>
          <p:cNvPr id="11" name="TextBox 10"/>
          <p:cNvSpPr txBox="1"/>
          <p:nvPr/>
        </p:nvSpPr>
        <p:spPr>
          <a:xfrm>
            <a:off x="457200" y="2710934"/>
            <a:ext cx="8464177" cy="369332"/>
          </a:xfrm>
          <a:prstGeom prst="rect">
            <a:avLst/>
          </a:prstGeom>
          <a:solidFill>
            <a:schemeClr val="tx2">
              <a:lumMod val="60000"/>
              <a:lumOff val="40000"/>
            </a:schemeClr>
          </a:solidFill>
        </p:spPr>
        <p:txBody>
          <a:bodyPr wrap="none" rtlCol="0" anchor="ctr">
            <a:spAutoFit/>
          </a:bodyPr>
          <a:lstStyle/>
          <a:p>
            <a:r>
              <a:rPr lang="en-US" dirty="0">
                <a:latin typeface="Times New Roman" panose="02020603050405020304" pitchFamily="18" charset="0"/>
                <a:cs typeface="Times New Roman" panose="02020603050405020304" pitchFamily="18" charset="0"/>
              </a:rPr>
              <a:t>θ is </a:t>
            </a:r>
            <a:r>
              <a:rPr lang="en-US" dirty="0" err="1">
                <a:latin typeface="Times New Roman" panose="02020603050405020304" pitchFamily="18" charset="0"/>
                <a:cs typeface="Times New Roman" panose="02020603050405020304" pitchFamily="18" charset="0"/>
              </a:rPr>
              <a:t>unitless</a:t>
            </a:r>
            <a:r>
              <a:rPr lang="en-US" dirty="0">
                <a:latin typeface="Times New Roman" panose="02020603050405020304" pitchFamily="18" charset="0"/>
                <a:cs typeface="Times New Roman" panose="02020603050405020304" pitchFamily="18" charset="0"/>
              </a:rPr>
              <a:t> because it is represented by a length </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and another length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so the units cancel</a:t>
            </a:r>
          </a:p>
        </p:txBody>
      </p:sp>
    </p:spTree>
    <p:extLst>
      <p:ext uri="{BB962C8B-B14F-4D97-AF65-F5344CB8AC3E}">
        <p14:creationId xmlns:p14="http://schemas.microsoft.com/office/powerpoint/2010/main" val="4284482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a:xfrm>
            <a:off x="457200" y="1600200"/>
            <a:ext cx="5257800" cy="4525963"/>
          </a:xfrm>
        </p:spPr>
        <p:txBody>
          <a:bodyPr/>
          <a:lstStyle/>
          <a:p>
            <a:pPr marL="0" indent="0">
              <a:spcBef>
                <a:spcPct val="50000"/>
              </a:spcBef>
              <a:buNone/>
            </a:pPr>
            <a:r>
              <a:rPr lang="en-US" dirty="0">
                <a:latin typeface="Times New Roman" charset="0"/>
                <a:cs typeface="Times New Roman" charset="0"/>
              </a:rPr>
              <a:t>Angular displacement:  </a:t>
            </a:r>
          </a:p>
          <a:p>
            <a:pPr marL="0" indent="0" algn="ctr">
              <a:spcBef>
                <a:spcPct val="50000"/>
              </a:spcBef>
              <a:buNone/>
            </a:pPr>
            <a:r>
              <a:rPr lang="el-GR" dirty="0">
                <a:latin typeface="Times New Roman" charset="0"/>
                <a:cs typeface="Times New Roman" charset="0"/>
              </a:rPr>
              <a:t>Δ</a:t>
            </a:r>
            <a:r>
              <a:rPr lang="el-GR" i="1" dirty="0">
                <a:latin typeface="Times New Roman" charset="0"/>
                <a:cs typeface="Times New Roman" charset="0"/>
              </a:rPr>
              <a:t>θ</a:t>
            </a:r>
            <a:r>
              <a:rPr lang="en-US" dirty="0">
                <a:latin typeface="Times New Roman" charset="0"/>
                <a:cs typeface="Times New Roman" charset="0"/>
              </a:rPr>
              <a:t> = </a:t>
            </a:r>
            <a:r>
              <a:rPr lang="el-GR" i="1" dirty="0">
                <a:latin typeface="Times New Roman" charset="0"/>
                <a:cs typeface="Times New Roman" charset="0"/>
              </a:rPr>
              <a:t>θ</a:t>
            </a:r>
            <a:r>
              <a:rPr lang="en-US" baseline="-25000" dirty="0">
                <a:latin typeface="Times New Roman" charset="0"/>
                <a:cs typeface="Times New Roman" charset="0"/>
              </a:rPr>
              <a:t>2</a:t>
            </a:r>
            <a:r>
              <a:rPr lang="en-US" dirty="0">
                <a:latin typeface="Times New Roman" charset="0"/>
                <a:cs typeface="Times New Roman" charset="0"/>
              </a:rPr>
              <a:t> – </a:t>
            </a:r>
            <a:r>
              <a:rPr lang="el-GR" i="1" dirty="0">
                <a:latin typeface="Times New Roman" charset="0"/>
                <a:cs typeface="Times New Roman" charset="0"/>
              </a:rPr>
              <a:t>θ</a:t>
            </a:r>
            <a:r>
              <a:rPr lang="en-US" baseline="-25000" dirty="0">
                <a:latin typeface="Times New Roman" charset="0"/>
                <a:cs typeface="Times New Roman" charset="0"/>
              </a:rPr>
              <a:t>1</a:t>
            </a:r>
          </a:p>
          <a:p>
            <a:pPr marL="0" indent="0">
              <a:spcBef>
                <a:spcPct val="50000"/>
              </a:spcBef>
              <a:buNone/>
            </a:pPr>
            <a:r>
              <a:rPr lang="en-US" dirty="0">
                <a:latin typeface="Times New Roman" charset="0"/>
                <a:cs typeface="Times New Roman" charset="0"/>
              </a:rPr>
              <a:t>The average angular velocity is defined as the total angular displacement divided by time:</a:t>
            </a:r>
          </a:p>
          <a:p>
            <a:pPr marL="0" indent="0" algn="ctr">
              <a:spcBef>
                <a:spcPct val="50000"/>
              </a:spcBef>
              <a:buNone/>
            </a:pPr>
            <a:r>
              <a:rPr lang="en-US" i="1" dirty="0">
                <a:latin typeface="Times New Roman" charset="0"/>
                <a:cs typeface="Times New Roman" charset="0"/>
              </a:rPr>
              <a:t> </a:t>
            </a:r>
          </a:p>
          <a:p>
            <a:pPr marL="0" indent="0">
              <a:spcBef>
                <a:spcPct val="50000"/>
              </a:spcBef>
              <a:buNone/>
            </a:pPr>
            <a:r>
              <a:rPr lang="en-US" dirty="0">
                <a:latin typeface="Times New Roman" charset="0"/>
                <a:cs typeface="Times New Roman" charset="0"/>
              </a:rPr>
              <a:t>The instantaneous angular velocity:</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03_Figure.jpg"/>
          <p:cNvPicPr>
            <a:picLocks noChangeAspect="1"/>
          </p:cNvPicPr>
          <p:nvPr/>
        </p:nvPicPr>
        <p:blipFill rotWithShape="1">
          <a:blip r:embed="rId2">
            <a:extLst>
              <a:ext uri="{28A0092B-C50C-407E-A947-70E740481C1C}">
                <a14:useLocalDpi xmlns:a14="http://schemas.microsoft.com/office/drawing/2010/main" val="0"/>
              </a:ext>
            </a:extLst>
          </a:blip>
          <a:srcRect b="2837"/>
          <a:stretch/>
        </p:blipFill>
        <p:spPr>
          <a:xfrm>
            <a:off x="5867400" y="1159353"/>
            <a:ext cx="3096768" cy="5549900"/>
          </a:xfrm>
          <a:prstGeom prst="rect">
            <a:avLst/>
          </a:prstGeom>
        </p:spPr>
      </p:pic>
      <p:pic>
        <p:nvPicPr>
          <p:cNvPr id="7" name="Picture 6" descr="08_KeyEquation_02A.jpg"/>
          <p:cNvPicPr>
            <a:picLocks noChangeAspect="1"/>
          </p:cNvPicPr>
          <p:nvPr/>
        </p:nvPicPr>
        <p:blipFill rotWithShape="1">
          <a:blip r:embed="rId3">
            <a:extLst>
              <a:ext uri="{28A0092B-C50C-407E-A947-70E740481C1C}">
                <a14:useLocalDpi xmlns:a14="http://schemas.microsoft.com/office/drawing/2010/main" val="0"/>
              </a:ext>
            </a:extLst>
          </a:blip>
          <a:srcRect r="83060" b="17500"/>
          <a:stretch/>
        </p:blipFill>
        <p:spPr>
          <a:xfrm>
            <a:off x="1295400" y="4343400"/>
            <a:ext cx="1447800" cy="704088"/>
          </a:xfrm>
          <a:prstGeom prst="rect">
            <a:avLst/>
          </a:prstGeom>
        </p:spPr>
      </p:pic>
      <p:pic>
        <p:nvPicPr>
          <p:cNvPr id="8" name="Picture 7" descr="08_KeyEquation_02B.jpg"/>
          <p:cNvPicPr>
            <a:picLocks noChangeAspect="1"/>
          </p:cNvPicPr>
          <p:nvPr/>
        </p:nvPicPr>
        <p:blipFill rotWithShape="1">
          <a:blip r:embed="rId4">
            <a:extLst>
              <a:ext uri="{28A0092B-C50C-407E-A947-70E740481C1C}">
                <a14:useLocalDpi xmlns:a14="http://schemas.microsoft.com/office/drawing/2010/main" val="0"/>
              </a:ext>
            </a:extLst>
          </a:blip>
          <a:srcRect r="75779" b="17262"/>
          <a:stretch/>
        </p:blipFill>
        <p:spPr>
          <a:xfrm>
            <a:off x="1066800" y="5694680"/>
            <a:ext cx="2070100" cy="706120"/>
          </a:xfrm>
          <a:prstGeom prst="rect">
            <a:avLst/>
          </a:prstGeom>
        </p:spPr>
      </p:pic>
      <p:sp>
        <p:nvSpPr>
          <p:cNvPr id="9" name="TextBox 8"/>
          <p:cNvSpPr txBox="1"/>
          <p:nvPr/>
        </p:nvSpPr>
        <p:spPr>
          <a:xfrm>
            <a:off x="3352800" y="4495800"/>
            <a:ext cx="748560" cy="369332"/>
          </a:xfrm>
          <a:prstGeom prst="rect">
            <a:avLst/>
          </a:prstGeom>
          <a:noFill/>
        </p:spPr>
        <p:txBody>
          <a:bodyPr wrap="none" rtlCol="0">
            <a:spAutoFit/>
          </a:bodyPr>
          <a:lstStyle/>
          <a:p>
            <a:r>
              <a:rPr lang="en-US" dirty="0" smtClean="0">
                <a:latin typeface="Times New Roman"/>
                <a:cs typeface="Times New Roman"/>
              </a:rPr>
              <a:t>(8-2a)</a:t>
            </a:r>
            <a:endParaRPr lang="en-US" dirty="0">
              <a:latin typeface="Times New Roman"/>
              <a:cs typeface="Times New Roman"/>
            </a:endParaRPr>
          </a:p>
        </p:txBody>
      </p:sp>
      <p:sp>
        <p:nvSpPr>
          <p:cNvPr id="10" name="TextBox 9"/>
          <p:cNvSpPr txBox="1"/>
          <p:nvPr/>
        </p:nvSpPr>
        <p:spPr>
          <a:xfrm>
            <a:off x="3581878" y="5866368"/>
            <a:ext cx="761522" cy="369332"/>
          </a:xfrm>
          <a:prstGeom prst="rect">
            <a:avLst/>
          </a:prstGeom>
          <a:noFill/>
        </p:spPr>
        <p:txBody>
          <a:bodyPr wrap="none" rtlCol="0">
            <a:spAutoFit/>
          </a:bodyPr>
          <a:lstStyle/>
          <a:p>
            <a:r>
              <a:rPr lang="en-US" dirty="0" smtClean="0">
                <a:latin typeface="Times New Roman"/>
                <a:cs typeface="Times New Roman"/>
              </a:rPr>
              <a:t>(8-2b)</a:t>
            </a:r>
            <a:endParaRPr lang="en-US" dirty="0">
              <a:latin typeface="Times New Roman"/>
              <a:cs typeface="Times New Roman"/>
            </a:endParaRPr>
          </a:p>
        </p:txBody>
      </p:sp>
      <p:sp>
        <p:nvSpPr>
          <p:cNvPr id="6" name="TextBox 5"/>
          <p:cNvSpPr txBox="1"/>
          <p:nvPr/>
        </p:nvSpPr>
        <p:spPr>
          <a:xfrm>
            <a:off x="4153426" y="2272099"/>
            <a:ext cx="3688894" cy="369332"/>
          </a:xfrm>
          <a:prstGeom prst="rect">
            <a:avLst/>
          </a:prstGeom>
          <a:solidFill>
            <a:schemeClr val="tx2">
              <a:lumMod val="60000"/>
              <a:lumOff val="40000"/>
            </a:schemeClr>
          </a:solidFill>
        </p:spPr>
        <p:txBody>
          <a:bodyPr wrap="none" rtlCol="0" anchor="ctr">
            <a:spAutoFit/>
          </a:bodyPr>
          <a:lstStyle/>
          <a:p>
            <a:pPr algn="ctr"/>
            <a:r>
              <a:rPr lang="en-US" dirty="0" smtClean="0">
                <a:latin typeface="Times New Roman" panose="02020603050405020304" pitchFamily="18" charset="0"/>
                <a:cs typeface="Times New Roman" panose="02020603050405020304" pitchFamily="18" charset="0"/>
              </a:rPr>
              <a:t>Does this remind you of </a:t>
            </a:r>
            <a:r>
              <a:rPr lang="el-GR" dirty="0" smtClean="0">
                <a:latin typeface="Times New Roman" panose="02020603050405020304" pitchFamily="18" charset="0"/>
                <a:cs typeface="Times New Roman" panose="02020603050405020304" pitchFamily="18" charset="0"/>
              </a:rPr>
              <a:t>Δ</a:t>
            </a:r>
            <a:r>
              <a:rPr lang="en-US" i="1" dirty="0" smtClean="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d</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d</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646368" y="4510778"/>
            <a:ext cx="3320140" cy="369332"/>
          </a:xfrm>
          <a:prstGeom prst="rect">
            <a:avLst/>
          </a:prstGeom>
          <a:solidFill>
            <a:schemeClr val="tx2">
              <a:lumMod val="60000"/>
              <a:lumOff val="40000"/>
            </a:schemeClr>
          </a:solidFill>
        </p:spPr>
        <p:txBody>
          <a:bodyPr wrap="none" rtlCol="0" anchor="ctr">
            <a:spAutoFit/>
          </a:bodyPr>
          <a:lstStyle/>
          <a:p>
            <a:pPr algn="ctr"/>
            <a:r>
              <a:rPr lang="en-US" dirty="0" smtClean="0">
                <a:latin typeface="Times New Roman" panose="02020603050405020304" pitchFamily="18" charset="0"/>
                <a:cs typeface="Times New Roman" panose="02020603050405020304" pitchFamily="18" charset="0"/>
              </a:rPr>
              <a:t>Does this remind you of velocity?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577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angular acceleration is the rate at which the angular velocity changes with time:</a:t>
            </a:r>
          </a:p>
          <a:p>
            <a:pPr marL="0" indent="0" algn="ctr">
              <a:spcBef>
                <a:spcPct val="50000"/>
              </a:spcBef>
              <a:buNone/>
            </a:pPr>
            <a:r>
              <a:rPr lang="en-US" i="1" dirty="0">
                <a:latin typeface="Times New Roman" charset="0"/>
                <a:cs typeface="Times New Roman" charset="0"/>
              </a:rPr>
              <a:t> </a:t>
            </a: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instantaneous acceleration:</a:t>
            </a:r>
            <a:endParaRPr lang="en-US" i="1" dirty="0">
              <a:latin typeface="Times New Roman" charset="0"/>
              <a:cs typeface="Times New Roman" charset="0"/>
            </a:endParaRP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KeyEquation_03A.jpg"/>
          <p:cNvPicPr>
            <a:picLocks noChangeAspect="1"/>
          </p:cNvPicPr>
          <p:nvPr/>
        </p:nvPicPr>
        <p:blipFill rotWithShape="1">
          <a:blip r:embed="rId2">
            <a:extLst>
              <a:ext uri="{28A0092B-C50C-407E-A947-70E740481C1C}">
                <a14:useLocalDpi xmlns:a14="http://schemas.microsoft.com/office/drawing/2010/main" val="0"/>
              </a:ext>
            </a:extLst>
          </a:blip>
          <a:srcRect r="65157" b="17262"/>
          <a:stretch/>
        </p:blipFill>
        <p:spPr>
          <a:xfrm>
            <a:off x="3090990" y="2735580"/>
            <a:ext cx="2977896" cy="706120"/>
          </a:xfrm>
          <a:prstGeom prst="rect">
            <a:avLst/>
          </a:prstGeom>
        </p:spPr>
      </p:pic>
      <p:pic>
        <p:nvPicPr>
          <p:cNvPr id="6" name="Picture 5" descr="08_KeyEquation_03B.jpg"/>
          <p:cNvPicPr>
            <a:picLocks noChangeAspect="1"/>
          </p:cNvPicPr>
          <p:nvPr/>
        </p:nvPicPr>
        <p:blipFill rotWithShape="1">
          <a:blip r:embed="rId3">
            <a:extLst>
              <a:ext uri="{28A0092B-C50C-407E-A947-70E740481C1C}">
                <a14:useLocalDpi xmlns:a14="http://schemas.microsoft.com/office/drawing/2010/main" val="0"/>
              </a:ext>
            </a:extLst>
          </a:blip>
          <a:srcRect r="75410" b="17262"/>
          <a:stretch/>
        </p:blipFill>
        <p:spPr>
          <a:xfrm>
            <a:off x="3529140" y="4754880"/>
            <a:ext cx="2101596" cy="706120"/>
          </a:xfrm>
          <a:prstGeom prst="rect">
            <a:avLst/>
          </a:prstGeom>
        </p:spPr>
      </p:pic>
      <p:sp>
        <p:nvSpPr>
          <p:cNvPr id="7" name="TextBox 6"/>
          <p:cNvSpPr txBox="1"/>
          <p:nvPr/>
        </p:nvSpPr>
        <p:spPr>
          <a:xfrm>
            <a:off x="6629400" y="2895600"/>
            <a:ext cx="761522" cy="369332"/>
          </a:xfrm>
          <a:prstGeom prst="rect">
            <a:avLst/>
          </a:prstGeom>
          <a:noFill/>
        </p:spPr>
        <p:txBody>
          <a:bodyPr wrap="none" rtlCol="0">
            <a:spAutoFit/>
          </a:bodyPr>
          <a:lstStyle/>
          <a:p>
            <a:r>
              <a:rPr lang="en-US" dirty="0" smtClean="0">
                <a:latin typeface="Times New Roman"/>
                <a:cs typeface="Times New Roman"/>
              </a:rPr>
              <a:t>(8-3a)</a:t>
            </a:r>
            <a:endParaRPr lang="en-US" dirty="0">
              <a:latin typeface="Times New Roman"/>
              <a:cs typeface="Times New Roman"/>
            </a:endParaRPr>
          </a:p>
        </p:txBody>
      </p:sp>
      <p:sp>
        <p:nvSpPr>
          <p:cNvPr id="8" name="TextBox 7"/>
          <p:cNvSpPr txBox="1"/>
          <p:nvPr/>
        </p:nvSpPr>
        <p:spPr>
          <a:xfrm>
            <a:off x="6096000" y="4953000"/>
            <a:ext cx="761522" cy="369332"/>
          </a:xfrm>
          <a:prstGeom prst="rect">
            <a:avLst/>
          </a:prstGeom>
          <a:noFill/>
        </p:spPr>
        <p:txBody>
          <a:bodyPr wrap="none" rtlCol="0">
            <a:spAutoFit/>
          </a:bodyPr>
          <a:lstStyle/>
          <a:p>
            <a:r>
              <a:rPr lang="en-US" dirty="0" smtClean="0">
                <a:latin typeface="Times New Roman"/>
                <a:cs typeface="Times New Roman"/>
              </a:rPr>
              <a:t>(8-3b)</a:t>
            </a:r>
            <a:endParaRPr lang="en-US" dirty="0">
              <a:latin typeface="Times New Roman"/>
              <a:cs typeface="Times New Roman"/>
            </a:endParaRPr>
          </a:p>
        </p:txBody>
      </p:sp>
    </p:spTree>
    <p:extLst>
      <p:ext uri="{BB962C8B-B14F-4D97-AF65-F5344CB8AC3E}">
        <p14:creationId xmlns:p14="http://schemas.microsoft.com/office/powerpoint/2010/main" val="2870158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angular acceleration is the rate at which the angular velocity changes with time:</a:t>
            </a:r>
          </a:p>
          <a:p>
            <a:pPr marL="0" indent="0" algn="ctr">
              <a:spcBef>
                <a:spcPct val="50000"/>
              </a:spcBef>
              <a:buNone/>
            </a:pPr>
            <a:r>
              <a:rPr lang="en-US" i="1" dirty="0">
                <a:latin typeface="Times New Roman" charset="0"/>
                <a:cs typeface="Times New Roman" charset="0"/>
              </a:rPr>
              <a:t> </a:t>
            </a: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instantaneous acceleration:</a:t>
            </a:r>
            <a:endParaRPr lang="en-US" i="1" dirty="0">
              <a:latin typeface="Times New Roman" charset="0"/>
              <a:cs typeface="Times New Roman" charset="0"/>
            </a:endParaRP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KeyEquation_03A.jpg"/>
          <p:cNvPicPr>
            <a:picLocks noChangeAspect="1"/>
          </p:cNvPicPr>
          <p:nvPr/>
        </p:nvPicPr>
        <p:blipFill rotWithShape="1">
          <a:blip r:embed="rId2">
            <a:extLst>
              <a:ext uri="{28A0092B-C50C-407E-A947-70E740481C1C}">
                <a14:useLocalDpi xmlns:a14="http://schemas.microsoft.com/office/drawing/2010/main" val="0"/>
              </a:ext>
            </a:extLst>
          </a:blip>
          <a:srcRect r="65157" b="17262"/>
          <a:stretch/>
        </p:blipFill>
        <p:spPr>
          <a:xfrm>
            <a:off x="3090990" y="2735580"/>
            <a:ext cx="2977896" cy="706120"/>
          </a:xfrm>
          <a:prstGeom prst="rect">
            <a:avLst/>
          </a:prstGeom>
        </p:spPr>
      </p:pic>
      <p:pic>
        <p:nvPicPr>
          <p:cNvPr id="6" name="Picture 5" descr="08_KeyEquation_03B.jpg"/>
          <p:cNvPicPr>
            <a:picLocks noChangeAspect="1"/>
          </p:cNvPicPr>
          <p:nvPr/>
        </p:nvPicPr>
        <p:blipFill rotWithShape="1">
          <a:blip r:embed="rId3">
            <a:extLst>
              <a:ext uri="{28A0092B-C50C-407E-A947-70E740481C1C}">
                <a14:useLocalDpi xmlns:a14="http://schemas.microsoft.com/office/drawing/2010/main" val="0"/>
              </a:ext>
            </a:extLst>
          </a:blip>
          <a:srcRect r="75410" b="17262"/>
          <a:stretch/>
        </p:blipFill>
        <p:spPr>
          <a:xfrm>
            <a:off x="3529140" y="4754880"/>
            <a:ext cx="2101596" cy="706120"/>
          </a:xfrm>
          <a:prstGeom prst="rect">
            <a:avLst/>
          </a:prstGeom>
        </p:spPr>
      </p:pic>
      <p:sp>
        <p:nvSpPr>
          <p:cNvPr id="7" name="TextBox 6"/>
          <p:cNvSpPr txBox="1"/>
          <p:nvPr/>
        </p:nvSpPr>
        <p:spPr>
          <a:xfrm>
            <a:off x="6629400" y="2895600"/>
            <a:ext cx="761522" cy="369332"/>
          </a:xfrm>
          <a:prstGeom prst="rect">
            <a:avLst/>
          </a:prstGeom>
          <a:noFill/>
        </p:spPr>
        <p:txBody>
          <a:bodyPr wrap="none" rtlCol="0">
            <a:spAutoFit/>
          </a:bodyPr>
          <a:lstStyle/>
          <a:p>
            <a:r>
              <a:rPr lang="en-US" dirty="0" smtClean="0">
                <a:latin typeface="Times New Roman"/>
                <a:cs typeface="Times New Roman"/>
              </a:rPr>
              <a:t>(8-3a)</a:t>
            </a:r>
            <a:endParaRPr lang="en-US" dirty="0">
              <a:latin typeface="Times New Roman"/>
              <a:cs typeface="Times New Roman"/>
            </a:endParaRPr>
          </a:p>
        </p:txBody>
      </p:sp>
      <p:sp>
        <p:nvSpPr>
          <p:cNvPr id="8" name="TextBox 7"/>
          <p:cNvSpPr txBox="1"/>
          <p:nvPr/>
        </p:nvSpPr>
        <p:spPr>
          <a:xfrm>
            <a:off x="6096000" y="4953000"/>
            <a:ext cx="761522" cy="369332"/>
          </a:xfrm>
          <a:prstGeom prst="rect">
            <a:avLst/>
          </a:prstGeom>
          <a:noFill/>
        </p:spPr>
        <p:txBody>
          <a:bodyPr wrap="none" rtlCol="0">
            <a:spAutoFit/>
          </a:bodyPr>
          <a:lstStyle/>
          <a:p>
            <a:r>
              <a:rPr lang="en-US" dirty="0" smtClean="0">
                <a:latin typeface="Times New Roman"/>
                <a:cs typeface="Times New Roman"/>
              </a:rPr>
              <a:t>(8-3b)</a:t>
            </a:r>
            <a:endParaRPr lang="en-US" dirty="0">
              <a:latin typeface="Times New Roman"/>
              <a:cs typeface="Times New Roman"/>
            </a:endParaRPr>
          </a:p>
        </p:txBody>
      </p:sp>
      <p:sp>
        <p:nvSpPr>
          <p:cNvPr id="9" name="TextBox 8"/>
          <p:cNvSpPr txBox="1"/>
          <p:nvPr/>
        </p:nvSpPr>
        <p:spPr>
          <a:xfrm>
            <a:off x="228600" y="3493849"/>
            <a:ext cx="3692037" cy="369332"/>
          </a:xfrm>
          <a:prstGeom prst="rect">
            <a:avLst/>
          </a:prstGeom>
          <a:solidFill>
            <a:schemeClr val="tx2">
              <a:lumMod val="60000"/>
              <a:lumOff val="40000"/>
            </a:schemeClr>
          </a:solidFill>
        </p:spPr>
        <p:txBody>
          <a:bodyPr wrap="none" rtlCol="0" anchor="ctr">
            <a:spAutoFit/>
          </a:bodyPr>
          <a:lstStyle/>
          <a:p>
            <a:pPr algn="ctr"/>
            <a:r>
              <a:rPr lang="en-US" dirty="0" smtClean="0">
                <a:latin typeface="Times New Roman" panose="02020603050405020304" pitchFamily="18" charset="0"/>
                <a:cs typeface="Times New Roman" panose="02020603050405020304" pitchFamily="18" charset="0"/>
              </a:rPr>
              <a:t>Does this remind you of acceleration?</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784953" y="2272099"/>
            <a:ext cx="3688894" cy="369332"/>
          </a:xfrm>
          <a:prstGeom prst="rect">
            <a:avLst/>
          </a:prstGeom>
          <a:solidFill>
            <a:schemeClr val="tx2">
              <a:lumMod val="60000"/>
              <a:lumOff val="40000"/>
            </a:schemeClr>
          </a:solidFill>
        </p:spPr>
        <p:txBody>
          <a:bodyPr wrap="none" rtlCol="0" anchor="ctr">
            <a:spAutoFit/>
          </a:bodyPr>
          <a:lstStyle/>
          <a:p>
            <a:pPr algn="ctr"/>
            <a:r>
              <a:rPr lang="en-US" dirty="0" smtClean="0">
                <a:latin typeface="Times New Roman" panose="02020603050405020304" pitchFamily="18" charset="0"/>
                <a:cs typeface="Times New Roman" panose="02020603050405020304" pitchFamily="18" charset="0"/>
              </a:rPr>
              <a:t>Does this remind you of </a:t>
            </a:r>
            <a:r>
              <a:rPr lang="el-GR" dirty="0" smtClean="0">
                <a:latin typeface="Times New Roman" panose="02020603050405020304" pitchFamily="18" charset="0"/>
                <a:cs typeface="Times New Roman" panose="02020603050405020304" pitchFamily="18" charset="0"/>
              </a:rPr>
              <a:t>Δ</a:t>
            </a:r>
            <a:r>
              <a:rPr lang="en-US" i="1"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v</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v</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044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Every point on a rotating body has an angular velocity </a:t>
            </a:r>
            <a:r>
              <a:rPr lang="el-GR" i="1" dirty="0">
                <a:latin typeface="Times New Roman" charset="0"/>
                <a:cs typeface="Times New Roman" charset="0"/>
              </a:rPr>
              <a:t>ω</a:t>
            </a:r>
            <a:r>
              <a:rPr lang="en-US" dirty="0">
                <a:latin typeface="Times New Roman" charset="0"/>
                <a:cs typeface="Times New Roman" charset="0"/>
              </a:rPr>
              <a:t> and a linear velocity v. </a:t>
            </a:r>
          </a:p>
          <a:p>
            <a:pPr marL="0" indent="0">
              <a:spcBef>
                <a:spcPct val="50000"/>
              </a:spcBef>
              <a:buNone/>
            </a:pPr>
            <a:r>
              <a:rPr lang="en-US" dirty="0">
                <a:latin typeface="Times New Roman" charset="0"/>
                <a:cs typeface="Times New Roman" charset="0"/>
              </a:rPr>
              <a:t>They are related:	</a:t>
            </a:r>
            <a:endParaRPr lang="el-GR" i="1"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KeyEquation_04.jpg"/>
          <p:cNvPicPr>
            <a:picLocks noChangeAspect="1"/>
          </p:cNvPicPr>
          <p:nvPr/>
        </p:nvPicPr>
        <p:blipFill rotWithShape="1">
          <a:blip r:embed="rId2">
            <a:extLst>
              <a:ext uri="{28A0092B-C50C-407E-A947-70E740481C1C}">
                <a14:useLocalDpi xmlns:a14="http://schemas.microsoft.com/office/drawing/2010/main" val="0"/>
              </a:ext>
            </a:extLst>
          </a:blip>
          <a:srcRect r="59136" b="9781"/>
          <a:stretch/>
        </p:blipFill>
        <p:spPr>
          <a:xfrm>
            <a:off x="2833688" y="2690368"/>
            <a:ext cx="3492500" cy="1424432"/>
          </a:xfrm>
          <a:prstGeom prst="rect">
            <a:avLst/>
          </a:prstGeom>
        </p:spPr>
      </p:pic>
      <p:pic>
        <p:nvPicPr>
          <p:cNvPr id="6" name="Picture 5" descr="08_04_Figure.jpg"/>
          <p:cNvPicPr>
            <a:picLocks noChangeAspect="1"/>
          </p:cNvPicPr>
          <p:nvPr/>
        </p:nvPicPr>
        <p:blipFill rotWithShape="1">
          <a:blip r:embed="rId3">
            <a:extLst>
              <a:ext uri="{28A0092B-C50C-407E-A947-70E740481C1C}">
                <a14:useLocalDpi xmlns:a14="http://schemas.microsoft.com/office/drawing/2010/main" val="0"/>
              </a:ext>
            </a:extLst>
          </a:blip>
          <a:srcRect b="4018"/>
          <a:stretch/>
        </p:blipFill>
        <p:spPr>
          <a:xfrm>
            <a:off x="6027260" y="4166140"/>
            <a:ext cx="3040540" cy="2615660"/>
          </a:xfrm>
          <a:prstGeom prst="rect">
            <a:avLst/>
          </a:prstGeom>
        </p:spPr>
      </p:pic>
      <p:sp>
        <p:nvSpPr>
          <p:cNvPr id="7" name="TextBox 6"/>
          <p:cNvSpPr txBox="1"/>
          <p:nvPr/>
        </p:nvSpPr>
        <p:spPr>
          <a:xfrm>
            <a:off x="6934678" y="3288268"/>
            <a:ext cx="646105" cy="369332"/>
          </a:xfrm>
          <a:prstGeom prst="rect">
            <a:avLst/>
          </a:prstGeom>
          <a:noFill/>
        </p:spPr>
        <p:txBody>
          <a:bodyPr wrap="none" rtlCol="0">
            <a:spAutoFit/>
          </a:bodyPr>
          <a:lstStyle/>
          <a:p>
            <a:r>
              <a:rPr lang="en-US" dirty="0" smtClean="0">
                <a:latin typeface="Times New Roman"/>
                <a:cs typeface="Times New Roman"/>
              </a:rPr>
              <a:t>(8-4)</a:t>
            </a:r>
            <a:endParaRPr lang="en-US" dirty="0">
              <a:latin typeface="Times New Roman"/>
              <a:cs typeface="Times New Roman"/>
            </a:endParaRPr>
          </a:p>
        </p:txBody>
      </p:sp>
      <p:sp>
        <p:nvSpPr>
          <p:cNvPr id="8" name="TextBox 7"/>
          <p:cNvSpPr txBox="1"/>
          <p:nvPr/>
        </p:nvSpPr>
        <p:spPr>
          <a:xfrm>
            <a:off x="312260" y="4232481"/>
            <a:ext cx="5334000" cy="646331"/>
          </a:xfrm>
          <a:prstGeom prst="rect">
            <a:avLst/>
          </a:prstGeom>
          <a:solidFill>
            <a:schemeClr val="tx2">
              <a:lumMod val="60000"/>
              <a:lumOff val="40000"/>
            </a:schemeClr>
          </a:solidFill>
        </p:spPr>
        <p:txBody>
          <a:bodyPr wrap="square" rtlCol="0" anchor="ctr">
            <a:spAutoFit/>
          </a:bodyPr>
          <a:lstStyle/>
          <a:p>
            <a:pPr algn="ctr"/>
            <a:r>
              <a:rPr lang="en-US" dirty="0" smtClean="0">
                <a:latin typeface="Times New Roman" panose="02020603050405020304" pitchFamily="18" charset="0"/>
                <a:cs typeface="Times New Roman" panose="02020603050405020304" pitchFamily="18" charset="0"/>
              </a:rPr>
              <a:t>Since </a:t>
            </a:r>
            <a:r>
              <a:rPr lang="el-GR" dirty="0" smtClean="0">
                <a:latin typeface="Times New Roman" panose="02020603050405020304" pitchFamily="18" charset="0"/>
                <a:cs typeface="Times New Roman" panose="02020603050405020304" pitchFamily="18" charset="0"/>
              </a:rPr>
              <a:t>ω</a:t>
            </a:r>
            <a:r>
              <a:rPr lang="en-US" dirty="0" smtClean="0">
                <a:latin typeface="Times New Roman" panose="02020603050405020304" pitchFamily="18" charset="0"/>
                <a:cs typeface="Times New Roman" panose="02020603050405020304" pitchFamily="18" charset="0"/>
              </a:rPr>
              <a:t> is radians per second, </a:t>
            </a:r>
            <a:r>
              <a:rPr lang="en-US" i="1" dirty="0" smtClean="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 times </a:t>
            </a:r>
            <a:r>
              <a:rPr lang="el-GR" dirty="0" smtClean="0">
                <a:latin typeface="Times New Roman" panose="02020603050405020304" pitchFamily="18" charset="0"/>
                <a:cs typeface="Times New Roman" panose="02020603050405020304" pitchFamily="18" charset="0"/>
              </a:rPr>
              <a:t>ω</a:t>
            </a:r>
            <a:r>
              <a:rPr lang="en-US" dirty="0" smtClean="0">
                <a:latin typeface="Times New Roman" panose="02020603050405020304" pitchFamily="18" charset="0"/>
                <a:cs typeface="Times New Roman" panose="02020603050405020304" pitchFamily="18" charset="0"/>
              </a:rPr>
              <a:t> yields m/s, linear velocity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537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Therefore, objects farther from the axis of rotation will move faster.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05_Figure.jpg"/>
          <p:cNvPicPr>
            <a:picLocks noChangeAspect="1"/>
          </p:cNvPicPr>
          <p:nvPr/>
        </p:nvPicPr>
        <p:blipFill rotWithShape="1">
          <a:blip r:embed="rId2">
            <a:extLst>
              <a:ext uri="{28A0092B-C50C-407E-A947-70E740481C1C}">
                <a14:useLocalDpi xmlns:a14="http://schemas.microsoft.com/office/drawing/2010/main" val="0"/>
              </a:ext>
            </a:extLst>
          </a:blip>
          <a:srcRect b="3822"/>
          <a:stretch/>
        </p:blipFill>
        <p:spPr>
          <a:xfrm>
            <a:off x="2583657" y="2438400"/>
            <a:ext cx="3992562" cy="411801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12260" y="3352800"/>
                <a:ext cx="2130804" cy="2630464"/>
              </a:xfrm>
              <a:prstGeom prst="rect">
                <a:avLst/>
              </a:prstGeom>
              <a:solidFill>
                <a:schemeClr val="tx2">
                  <a:lumMod val="60000"/>
                  <a:lumOff val="40000"/>
                </a:schemeClr>
              </a:solidFill>
            </p:spPr>
            <p:txBody>
              <a:bodyPr wrap="square" rtlCol="0" anchor="ctr">
                <a:spAutoFit/>
              </a:bodyPr>
              <a:lstStyle/>
              <a:p>
                <a:pPr algn="ctr"/>
                <a:r>
                  <a:rPr lang="en-US" sz="2400" dirty="0" smtClean="0">
                    <a:latin typeface="Times New Roman" panose="02020603050405020304" pitchFamily="18" charset="0"/>
                    <a:cs typeface="Times New Roman" panose="02020603050405020304" pitchFamily="18" charset="0"/>
                  </a:rPr>
                  <a:t>Remember </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𝑣</m:t>
                      </m:r>
                      <m:r>
                        <a:rPr lang="en-US" sz="2400" i="1">
                          <a:latin typeface="Cambria Math" panose="02040503050406030204" pitchFamily="18" charset="0"/>
                        </a:rPr>
                        <m:t>= </m:t>
                      </m:r>
                      <m:f>
                        <m:fPr>
                          <m:ctrlPr>
                            <a:rPr lang="en-US" sz="2400" i="1">
                              <a:latin typeface="Cambria Math"/>
                            </a:rPr>
                          </m:ctrlPr>
                        </m:fPr>
                        <m:num>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𝑟</m:t>
                          </m:r>
                        </m:num>
                        <m:den>
                          <m:r>
                            <a:rPr lang="en-US" sz="2400" i="1">
                              <a:latin typeface="Cambria Math" panose="02040503050406030204" pitchFamily="18" charset="0"/>
                            </a:rPr>
                            <m:t>𝑇</m:t>
                          </m:r>
                        </m:den>
                      </m:f>
                    </m:oMath>
                  </m:oMathPara>
                </a14:m>
                <a:endParaRPr lang="en-US" sz="2400" dirty="0"/>
              </a:p>
              <a:p>
                <a:pPr algn="ctr"/>
                <a:r>
                  <a:rPr lang="en-US" sz="2400" dirty="0" smtClean="0">
                    <a:latin typeface="Times New Roman" panose="02020603050405020304" pitchFamily="18" charset="0"/>
                    <a:cs typeface="Times New Roman" panose="02020603050405020304" pitchFamily="18" charset="0"/>
                  </a:rPr>
                  <a:t>which depends upon </a:t>
                </a:r>
                <a:r>
                  <a:rPr lang="en-US" sz="2400" i="1" dirty="0"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  As </a:t>
                </a:r>
                <a:r>
                  <a:rPr lang="en-US" sz="2400" i="1" dirty="0"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 gets larger so does </a:t>
                </a:r>
                <a:r>
                  <a:rPr lang="en-US" sz="2400" i="1" dirty="0" smtClean="0">
                    <a:latin typeface="Times New Roman" panose="02020603050405020304" pitchFamily="18" charset="0"/>
                    <a:cs typeface="Times New Roman" panose="02020603050405020304" pitchFamily="18" charset="0"/>
                  </a:rPr>
                  <a:t>v </a:t>
                </a:r>
                <a:endParaRPr lang="en-US" sz="2400" i="1"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2260" y="3352800"/>
                <a:ext cx="2130804" cy="2630464"/>
              </a:xfrm>
              <a:prstGeom prst="rect">
                <a:avLst/>
              </a:prstGeom>
              <a:blipFill rotWithShape="0">
                <a:blip r:embed="rId3"/>
                <a:stretch>
                  <a:fillRect l="-1143" t="-1389" r="-5143" b="-4861"/>
                </a:stretch>
              </a:blipFill>
            </p:spPr>
            <p:txBody>
              <a:bodyPr/>
              <a:lstStyle/>
              <a:p>
                <a:r>
                  <a:rPr lang="en-US">
                    <a:noFill/>
                  </a:rPr>
                  <a:t> </a:t>
                </a:r>
              </a:p>
            </p:txBody>
          </p:sp>
        </mc:Fallback>
      </mc:AlternateContent>
    </p:spTree>
    <p:extLst>
      <p:ext uri="{BB962C8B-B14F-4D97-AF65-F5344CB8AC3E}">
        <p14:creationId xmlns:p14="http://schemas.microsoft.com/office/powerpoint/2010/main" val="268076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Therefore, objects farther from the axis of rotation will move faster.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05_Figure.jpg"/>
          <p:cNvPicPr>
            <a:picLocks noChangeAspect="1"/>
          </p:cNvPicPr>
          <p:nvPr/>
        </p:nvPicPr>
        <p:blipFill rotWithShape="1">
          <a:blip r:embed="rId2">
            <a:extLst>
              <a:ext uri="{28A0092B-C50C-407E-A947-70E740481C1C}">
                <a14:useLocalDpi xmlns:a14="http://schemas.microsoft.com/office/drawing/2010/main" val="0"/>
              </a:ext>
            </a:extLst>
          </a:blip>
          <a:srcRect b="3822"/>
          <a:stretch/>
        </p:blipFill>
        <p:spPr>
          <a:xfrm>
            <a:off x="2583657" y="2438400"/>
            <a:ext cx="3992562" cy="4118011"/>
          </a:xfrm>
          <a:prstGeom prst="rect">
            <a:avLst/>
          </a:prstGeom>
        </p:spPr>
      </p:pic>
    </p:spTree>
    <p:extLst>
      <p:ext uri="{BB962C8B-B14F-4D97-AF65-F5344CB8AC3E}">
        <p14:creationId xmlns:p14="http://schemas.microsoft.com/office/powerpoint/2010/main" val="1960253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8</a:t>
            </a:r>
            <a:endParaRPr lang="en-US" dirty="0"/>
          </a:p>
        </p:txBody>
      </p:sp>
      <p:sp>
        <p:nvSpPr>
          <p:cNvPr id="3" name="Content Placeholder 2"/>
          <p:cNvSpPr>
            <a:spLocks noGrp="1"/>
          </p:cNvSpPr>
          <p:nvPr>
            <p:ph idx="1"/>
          </p:nvPr>
        </p:nvSpPr>
        <p:spPr>
          <a:xfrm>
            <a:off x="457200" y="1600200"/>
            <a:ext cx="8610600" cy="4892675"/>
          </a:xfrm>
        </p:spPr>
        <p:txBody>
          <a:bodyPr/>
          <a:lstStyle/>
          <a:p>
            <a:pPr>
              <a:spcBef>
                <a:spcPct val="50000"/>
              </a:spcBef>
              <a:buFontTx/>
              <a:buChar char="•"/>
            </a:pPr>
            <a:r>
              <a:rPr lang="en-US" dirty="0" smtClean="0">
                <a:latin typeface="Times New Roman" charset="0"/>
                <a:cs typeface="Times New Roman" charset="0"/>
              </a:rPr>
              <a:t>Angular </a:t>
            </a:r>
            <a:r>
              <a:rPr lang="en-US" dirty="0">
                <a:latin typeface="Times New Roman" charset="0"/>
                <a:cs typeface="Times New Roman" charset="0"/>
              </a:rPr>
              <a:t>Quantities</a:t>
            </a:r>
          </a:p>
          <a:p>
            <a:pPr>
              <a:spcBef>
                <a:spcPct val="50000"/>
              </a:spcBef>
              <a:buFontTx/>
              <a:buChar char="•"/>
            </a:pPr>
            <a:r>
              <a:rPr lang="en-US" dirty="0" smtClean="0">
                <a:latin typeface="Times New Roman" charset="0"/>
                <a:cs typeface="Times New Roman" charset="0"/>
              </a:rPr>
              <a:t>Constant </a:t>
            </a:r>
            <a:r>
              <a:rPr lang="en-US" dirty="0">
                <a:latin typeface="Times New Roman" charset="0"/>
                <a:cs typeface="Times New Roman" charset="0"/>
              </a:rPr>
              <a:t>Angular Acceleration</a:t>
            </a:r>
          </a:p>
          <a:p>
            <a:pPr>
              <a:spcBef>
                <a:spcPct val="50000"/>
              </a:spcBef>
              <a:buFontTx/>
              <a:buChar char="•"/>
            </a:pPr>
            <a:r>
              <a:rPr lang="en-US" dirty="0" smtClean="0">
                <a:latin typeface="Times New Roman" charset="0"/>
                <a:cs typeface="Times New Roman" charset="0"/>
              </a:rPr>
              <a:t>Rolling </a:t>
            </a:r>
            <a:r>
              <a:rPr lang="en-US" dirty="0">
                <a:latin typeface="Times New Roman" charset="0"/>
                <a:cs typeface="Times New Roman" charset="0"/>
              </a:rPr>
              <a:t>Motion (Without Slipping)</a:t>
            </a:r>
          </a:p>
          <a:p>
            <a:pPr>
              <a:spcBef>
                <a:spcPct val="50000"/>
              </a:spcBef>
              <a:buFontTx/>
              <a:buChar char="•"/>
            </a:pPr>
            <a:r>
              <a:rPr lang="en-US" dirty="0" smtClean="0">
                <a:latin typeface="Times New Roman" charset="0"/>
                <a:cs typeface="Times New Roman" charset="0"/>
              </a:rPr>
              <a:t>Torque</a:t>
            </a: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Rotational </a:t>
            </a:r>
            <a:r>
              <a:rPr lang="en-US" dirty="0">
                <a:latin typeface="Times New Roman" charset="0"/>
                <a:cs typeface="Times New Roman" charset="0"/>
              </a:rPr>
              <a:t>Dynamics; Torque and Rotational Inertia</a:t>
            </a:r>
          </a:p>
          <a:p>
            <a:pPr>
              <a:spcBef>
                <a:spcPct val="50000"/>
              </a:spcBef>
              <a:buFontTx/>
              <a:buChar char="•"/>
            </a:pPr>
            <a:r>
              <a:rPr lang="en-US" dirty="0" smtClean="0">
                <a:latin typeface="Times New Roman" charset="0"/>
                <a:cs typeface="Times New Roman" charset="0"/>
              </a:rPr>
              <a:t>Solving </a:t>
            </a:r>
            <a:r>
              <a:rPr lang="en-US" dirty="0">
                <a:latin typeface="Times New Roman" charset="0"/>
                <a:cs typeface="Times New Roman" charset="0"/>
              </a:rPr>
              <a:t>Problems in Rotational Dynamics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Therefore, objects farther from the axis of rotation will move faster.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05_Figure.jpg"/>
          <p:cNvPicPr>
            <a:picLocks noChangeAspect="1"/>
          </p:cNvPicPr>
          <p:nvPr/>
        </p:nvPicPr>
        <p:blipFill rotWithShape="1">
          <a:blip r:embed="rId2">
            <a:extLst>
              <a:ext uri="{28A0092B-C50C-407E-A947-70E740481C1C}">
                <a14:useLocalDpi xmlns:a14="http://schemas.microsoft.com/office/drawing/2010/main" val="0"/>
              </a:ext>
            </a:extLst>
          </a:blip>
          <a:srcRect b="3822"/>
          <a:stretch/>
        </p:blipFill>
        <p:spPr>
          <a:xfrm>
            <a:off x="2583657" y="2438400"/>
            <a:ext cx="3992562" cy="4118011"/>
          </a:xfrm>
          <a:prstGeom prst="rect">
            <a:avLst/>
          </a:prstGeom>
        </p:spPr>
      </p:pic>
    </p:spTree>
    <p:extLst>
      <p:ext uri="{BB962C8B-B14F-4D97-AF65-F5344CB8AC3E}">
        <p14:creationId xmlns:p14="http://schemas.microsoft.com/office/powerpoint/2010/main" val="1213085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the angular velocity of a rotating object changes, it has a tangential acceleration:</a:t>
            </a:r>
          </a:p>
          <a:p>
            <a:pPr marL="0" indent="0" algn="ctr">
              <a:spcBef>
                <a:spcPct val="50000"/>
              </a:spcBef>
              <a:buNone/>
            </a:pPr>
            <a:r>
              <a:rPr lang="en-US" i="1" dirty="0">
                <a:latin typeface="Times New Roman" charset="0"/>
                <a:cs typeface="Times New Roman" charset="0"/>
              </a:rPr>
              <a:t> </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Even </a:t>
            </a:r>
            <a:r>
              <a:rPr lang="en-US" dirty="0">
                <a:latin typeface="Times New Roman" charset="0"/>
                <a:cs typeface="Times New Roman" charset="0"/>
              </a:rPr>
              <a:t>if the angular velocity is constant,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each </a:t>
            </a:r>
            <a:r>
              <a:rPr lang="en-US" dirty="0">
                <a:latin typeface="Times New Roman" charset="0"/>
                <a:cs typeface="Times New Roman" charset="0"/>
              </a:rPr>
              <a:t>point on the object has a </a:t>
            </a:r>
            <a:r>
              <a:rPr lang="en-US" dirty="0" smtClean="0">
                <a:latin typeface="Times New Roman" charset="0"/>
                <a:cs typeface="Times New Roman" charset="0"/>
              </a:rPr>
              <a:t>centripetal</a:t>
            </a:r>
            <a:br>
              <a:rPr lang="en-US" dirty="0" smtClean="0">
                <a:latin typeface="Times New Roman" charset="0"/>
                <a:cs typeface="Times New Roman" charset="0"/>
              </a:rPr>
            </a:br>
            <a:r>
              <a:rPr lang="en-US" dirty="0" smtClean="0">
                <a:latin typeface="Times New Roman" charset="0"/>
                <a:cs typeface="Times New Roman" charset="0"/>
              </a:rPr>
              <a:t>acceleration</a:t>
            </a:r>
            <a:r>
              <a:rPr lang="en-US" dirty="0">
                <a:latin typeface="Times New Roman" charset="0"/>
                <a:cs typeface="Times New Roman" charset="0"/>
              </a:rPr>
              <a: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06_Figure.jpg"/>
          <p:cNvPicPr>
            <a:picLocks noChangeAspect="1"/>
          </p:cNvPicPr>
          <p:nvPr/>
        </p:nvPicPr>
        <p:blipFill rotWithShape="1">
          <a:blip r:embed="rId2">
            <a:extLst>
              <a:ext uri="{28A0092B-C50C-407E-A947-70E740481C1C}">
                <a14:useLocalDpi xmlns:a14="http://schemas.microsoft.com/office/drawing/2010/main" val="0"/>
              </a:ext>
            </a:extLst>
          </a:blip>
          <a:srcRect b="6250"/>
          <a:stretch/>
        </p:blipFill>
        <p:spPr>
          <a:xfrm>
            <a:off x="6629400" y="4152900"/>
            <a:ext cx="2353056" cy="2628900"/>
          </a:xfrm>
          <a:prstGeom prst="rect">
            <a:avLst/>
          </a:prstGeom>
        </p:spPr>
      </p:pic>
      <p:pic>
        <p:nvPicPr>
          <p:cNvPr id="6" name="Picture 5" descr="08_KeyEquation_05.jpg"/>
          <p:cNvPicPr>
            <a:picLocks noChangeAspect="1"/>
          </p:cNvPicPr>
          <p:nvPr/>
        </p:nvPicPr>
        <p:blipFill rotWithShape="1">
          <a:blip r:embed="rId3">
            <a:extLst>
              <a:ext uri="{28A0092B-C50C-407E-A947-70E740481C1C}">
                <a14:useLocalDpi xmlns:a14="http://schemas.microsoft.com/office/drawing/2010/main" val="0"/>
              </a:ext>
            </a:extLst>
          </a:blip>
          <a:srcRect r="54904" b="12607"/>
          <a:stretch/>
        </p:blipFill>
        <p:spPr>
          <a:xfrm>
            <a:off x="2667000" y="2514600"/>
            <a:ext cx="3854196" cy="1246632"/>
          </a:xfrm>
          <a:prstGeom prst="rect">
            <a:avLst/>
          </a:prstGeom>
        </p:spPr>
      </p:pic>
      <p:pic>
        <p:nvPicPr>
          <p:cNvPr id="7" name="Picture 6" descr="08_KeyEquation_06.jpg"/>
          <p:cNvPicPr>
            <a:picLocks noChangeAspect="1"/>
          </p:cNvPicPr>
          <p:nvPr/>
        </p:nvPicPr>
        <p:blipFill rotWithShape="1">
          <a:blip r:embed="rId4">
            <a:extLst>
              <a:ext uri="{28A0092B-C50C-407E-A947-70E740481C1C}">
                <a14:useLocalDpi xmlns:a14="http://schemas.microsoft.com/office/drawing/2010/main" val="0"/>
              </a:ext>
            </a:extLst>
          </a:blip>
          <a:srcRect r="57133" b="16085"/>
          <a:stretch/>
        </p:blipFill>
        <p:spPr>
          <a:xfrm>
            <a:off x="457200" y="5394643"/>
            <a:ext cx="3663696" cy="731520"/>
          </a:xfrm>
          <a:prstGeom prst="rect">
            <a:avLst/>
          </a:prstGeom>
        </p:spPr>
      </p:pic>
      <p:sp>
        <p:nvSpPr>
          <p:cNvPr id="8" name="TextBox 7"/>
          <p:cNvSpPr txBox="1"/>
          <p:nvPr/>
        </p:nvSpPr>
        <p:spPr>
          <a:xfrm>
            <a:off x="7010878" y="3135868"/>
            <a:ext cx="646105" cy="369332"/>
          </a:xfrm>
          <a:prstGeom prst="rect">
            <a:avLst/>
          </a:prstGeom>
          <a:noFill/>
        </p:spPr>
        <p:txBody>
          <a:bodyPr wrap="none" rtlCol="0">
            <a:spAutoFit/>
          </a:bodyPr>
          <a:lstStyle/>
          <a:p>
            <a:r>
              <a:rPr lang="en-US" dirty="0" smtClean="0">
                <a:latin typeface="Times New Roman"/>
                <a:cs typeface="Times New Roman"/>
              </a:rPr>
              <a:t>(8-5)</a:t>
            </a:r>
            <a:endParaRPr lang="en-US" dirty="0">
              <a:latin typeface="Times New Roman"/>
              <a:cs typeface="Times New Roman"/>
            </a:endParaRPr>
          </a:p>
        </p:txBody>
      </p:sp>
      <p:sp>
        <p:nvSpPr>
          <p:cNvPr id="9" name="TextBox 8"/>
          <p:cNvSpPr txBox="1"/>
          <p:nvPr/>
        </p:nvSpPr>
        <p:spPr>
          <a:xfrm>
            <a:off x="4591521" y="5638800"/>
            <a:ext cx="646105" cy="369332"/>
          </a:xfrm>
          <a:prstGeom prst="rect">
            <a:avLst/>
          </a:prstGeom>
          <a:noFill/>
        </p:spPr>
        <p:txBody>
          <a:bodyPr wrap="none" rtlCol="0">
            <a:spAutoFit/>
          </a:bodyPr>
          <a:lstStyle/>
          <a:p>
            <a:r>
              <a:rPr lang="en-US" dirty="0" smtClean="0">
                <a:latin typeface="Times New Roman"/>
                <a:cs typeface="Times New Roman"/>
              </a:rPr>
              <a:t>(8-6)</a:t>
            </a:r>
            <a:endParaRPr lang="en-US" dirty="0">
              <a:latin typeface="Times New Roman"/>
              <a:cs typeface="Times New Roman"/>
            </a:endParaRPr>
          </a:p>
        </p:txBody>
      </p:sp>
    </p:spTree>
    <p:extLst>
      <p:ext uri="{BB962C8B-B14F-4D97-AF65-F5344CB8AC3E}">
        <p14:creationId xmlns:p14="http://schemas.microsoft.com/office/powerpoint/2010/main" val="1975935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Here is the correspondence between linear and rotational quantities: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01_Table.jpg"/>
          <p:cNvPicPr>
            <a:picLocks noChangeAspect="1"/>
          </p:cNvPicPr>
          <p:nvPr/>
        </p:nvPicPr>
        <p:blipFill rotWithShape="1">
          <a:blip r:embed="rId2">
            <a:extLst>
              <a:ext uri="{28A0092B-C50C-407E-A947-70E740481C1C}">
                <a14:useLocalDpi xmlns:a14="http://schemas.microsoft.com/office/drawing/2010/main" val="0"/>
              </a:ext>
            </a:extLst>
          </a:blip>
          <a:srcRect b="5116"/>
          <a:stretch/>
        </p:blipFill>
        <p:spPr>
          <a:xfrm>
            <a:off x="306642" y="2895600"/>
            <a:ext cx="8546592" cy="2921000"/>
          </a:xfrm>
          <a:prstGeom prst="rect">
            <a:avLst/>
          </a:prstGeom>
        </p:spPr>
      </p:pic>
    </p:spTree>
    <p:extLst>
      <p:ext uri="{BB962C8B-B14F-4D97-AF65-F5344CB8AC3E}">
        <p14:creationId xmlns:p14="http://schemas.microsoft.com/office/powerpoint/2010/main" val="2496252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8-1 Angular </a:t>
            </a:r>
            <a:r>
              <a:rPr lang="en-US" dirty="0" smtClean="0">
                <a:latin typeface="Times New Roman" charset="0"/>
                <a:cs typeface="Times New Roman" charset="0"/>
              </a:rPr>
              <a:t>Quantities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frequency is the number of complete </a:t>
            </a:r>
            <a:r>
              <a:rPr lang="en-US" dirty="0" smtClean="0">
                <a:latin typeface="Times New Roman" charset="0"/>
                <a:cs typeface="Times New Roman" charset="0"/>
              </a:rPr>
              <a:t>revolutions</a:t>
            </a:r>
            <a:br>
              <a:rPr lang="en-US" dirty="0" smtClean="0">
                <a:latin typeface="Times New Roman" charset="0"/>
                <a:cs typeface="Times New Roman" charset="0"/>
              </a:rPr>
            </a:br>
            <a:r>
              <a:rPr lang="en-US" dirty="0" smtClean="0">
                <a:latin typeface="Times New Roman" charset="0"/>
                <a:cs typeface="Times New Roman" charset="0"/>
              </a:rPr>
              <a:t>per </a:t>
            </a:r>
            <a:r>
              <a:rPr lang="en-US" dirty="0">
                <a:latin typeface="Times New Roman" charset="0"/>
                <a:cs typeface="Times New Roman" charset="0"/>
              </a:rPr>
              <a:t>second:</a:t>
            </a:r>
          </a:p>
          <a:p>
            <a:pPr marL="0" indent="0" algn="ctr">
              <a:spcBef>
                <a:spcPts val="1400"/>
              </a:spcBef>
              <a:buNone/>
            </a:pPr>
            <a:r>
              <a:rPr lang="en-US" i="1" dirty="0">
                <a:latin typeface="Times New Roman" charset="0"/>
                <a:cs typeface="Times New Roman" charset="0"/>
              </a:rPr>
              <a:t>f = </a:t>
            </a:r>
            <a:r>
              <a:rPr lang="el-GR" i="1" dirty="0">
                <a:latin typeface="Times New Roman" charset="0"/>
                <a:cs typeface="Times New Roman" charset="0"/>
              </a:rPr>
              <a:t>ω</a:t>
            </a:r>
            <a:r>
              <a:rPr lang="en-US" dirty="0">
                <a:latin typeface="Times New Roman" charset="0"/>
                <a:cs typeface="Times New Roman" charset="0"/>
              </a:rPr>
              <a:t>/2</a:t>
            </a:r>
            <a:r>
              <a:rPr lang="el-GR" dirty="0">
                <a:latin typeface="Times New Roman" charset="0"/>
                <a:cs typeface="Times New Roman" charset="0"/>
              </a:rPr>
              <a:t>π</a:t>
            </a:r>
            <a:r>
              <a:rPr lang="en-US" i="1" dirty="0">
                <a:latin typeface="Times New Roman" charset="0"/>
                <a:cs typeface="Times New Roman" charset="0"/>
              </a:rPr>
              <a:t> </a:t>
            </a: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Frequencies are measured in hertz. </a:t>
            </a:r>
          </a:p>
          <a:p>
            <a:pPr marL="0" indent="0" algn="ctr">
              <a:buNone/>
            </a:pPr>
            <a:r>
              <a:rPr lang="en-US" dirty="0"/>
              <a:t>1 Hz = 1 s</a:t>
            </a:r>
            <a:r>
              <a:rPr lang="en-US" baseline="30000" dirty="0"/>
              <a:t>−1</a:t>
            </a:r>
          </a:p>
          <a:p>
            <a:pPr marL="0" indent="0">
              <a:spcBef>
                <a:spcPct val="50000"/>
              </a:spcBef>
              <a:buNone/>
            </a:pPr>
            <a:r>
              <a:rPr lang="en-US" dirty="0" smtClean="0">
                <a:latin typeface="Times New Roman" charset="0"/>
                <a:cs typeface="Times New Roman" charset="0"/>
              </a:rPr>
              <a:t>The </a:t>
            </a:r>
            <a:r>
              <a:rPr lang="en-US" dirty="0">
                <a:latin typeface="Times New Roman" charset="0"/>
                <a:cs typeface="Times New Roman" charset="0"/>
              </a:rPr>
              <a:t>period is the time one revolution takes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08_KeyEquation_08.jpg"/>
          <p:cNvPicPr>
            <a:picLocks noChangeAspect="1"/>
          </p:cNvPicPr>
          <p:nvPr/>
        </p:nvPicPr>
        <p:blipFill rotWithShape="1">
          <a:blip r:embed="rId2">
            <a:extLst>
              <a:ext uri="{28A0092B-C50C-407E-A947-70E740481C1C}">
                <a14:useLocalDpi xmlns:a14="http://schemas.microsoft.com/office/drawing/2010/main" val="0"/>
              </a:ext>
            </a:extLst>
          </a:blip>
          <a:srcRect r="86109" b="15278"/>
          <a:stretch/>
        </p:blipFill>
        <p:spPr>
          <a:xfrm>
            <a:off x="3994404" y="5257800"/>
            <a:ext cx="1187196" cy="774700"/>
          </a:xfrm>
          <a:prstGeom prst="rect">
            <a:avLst/>
          </a:prstGeom>
        </p:spPr>
      </p:pic>
      <p:sp>
        <p:nvSpPr>
          <p:cNvPr id="9" name="TextBox 8"/>
          <p:cNvSpPr txBox="1"/>
          <p:nvPr/>
        </p:nvSpPr>
        <p:spPr>
          <a:xfrm>
            <a:off x="5715000" y="5410200"/>
            <a:ext cx="646105" cy="369332"/>
          </a:xfrm>
          <a:prstGeom prst="rect">
            <a:avLst/>
          </a:prstGeom>
          <a:noFill/>
        </p:spPr>
        <p:txBody>
          <a:bodyPr wrap="none" rtlCol="0">
            <a:spAutoFit/>
          </a:bodyPr>
          <a:lstStyle/>
          <a:p>
            <a:r>
              <a:rPr lang="en-US" dirty="0" smtClean="0">
                <a:latin typeface="Times New Roman"/>
                <a:cs typeface="Times New Roman"/>
              </a:rPr>
              <a:t>(8-8)</a:t>
            </a:r>
            <a:endParaRPr lang="en-US" dirty="0">
              <a:latin typeface="Times New Roman"/>
              <a:cs typeface="Times New Roman"/>
            </a:endParaRPr>
          </a:p>
        </p:txBody>
      </p:sp>
      <p:sp>
        <p:nvSpPr>
          <p:cNvPr id="7" name="TextBox 6"/>
          <p:cNvSpPr txBox="1"/>
          <p:nvPr/>
        </p:nvSpPr>
        <p:spPr>
          <a:xfrm>
            <a:off x="6822696" y="2942351"/>
            <a:ext cx="2130804" cy="3046988"/>
          </a:xfrm>
          <a:prstGeom prst="rect">
            <a:avLst/>
          </a:prstGeom>
          <a:solidFill>
            <a:schemeClr val="tx2">
              <a:lumMod val="60000"/>
              <a:lumOff val="40000"/>
            </a:schemeClr>
          </a:solidFill>
        </p:spPr>
        <p:txBody>
          <a:bodyPr wrap="square" rtlCol="0" anchor="ctr">
            <a:spAutoFit/>
          </a:bodyPr>
          <a:lstStyle/>
          <a:p>
            <a:pPr algn="ctr"/>
            <a:r>
              <a:rPr lang="el-GR" sz="2400" i="1" dirty="0" smtClean="0">
                <a:latin typeface="Times New Roman" charset="0"/>
                <a:cs typeface="Times New Roman" charset="0"/>
              </a:rPr>
              <a:t>ω</a:t>
            </a:r>
            <a:r>
              <a:rPr lang="en-US" sz="2400" dirty="0" smtClean="0">
                <a:latin typeface="Times New Roman" charset="0"/>
                <a:cs typeface="Times New Roman" charset="0"/>
              </a:rPr>
              <a:t> is in radians per second so this also yields radians per second, whereas T equals seconds per radian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76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Lion Faster than the Horse?</a:t>
            </a:r>
          </a:p>
        </p:txBody>
      </p:sp>
      <p:sp>
        <p:nvSpPr>
          <p:cNvPr id="3" name="Content Placeholder 2"/>
          <p:cNvSpPr>
            <a:spLocks noGrp="1"/>
          </p:cNvSpPr>
          <p:nvPr>
            <p:ph idx="1"/>
          </p:nvPr>
        </p:nvSpPr>
        <p:spPr>
          <a:xfrm>
            <a:off x="317500" y="1159353"/>
            <a:ext cx="8686800" cy="4525963"/>
          </a:xfrm>
        </p:spPr>
        <p:txBody>
          <a:bodyPr/>
          <a:lstStyle/>
          <a:p>
            <a:pPr marL="0" indent="0">
              <a:buNone/>
            </a:pPr>
            <a:r>
              <a:rPr lang="en-US" sz="2000" b="1" dirty="0" smtClean="0"/>
              <a:t>Example 3: </a:t>
            </a:r>
            <a:r>
              <a:rPr lang="en-US" sz="2000" dirty="0" smtClean="0"/>
              <a:t> Is the lion faster than the horse?  On a rotating carousel or merry-go-round, one child sits on a horse near the outer edge and another child sits on a lion halfway out from the center.  </a:t>
            </a:r>
            <a:r>
              <a:rPr lang="en-US" sz="2000" i="1" dirty="0" smtClean="0"/>
              <a:t>(a)</a:t>
            </a:r>
            <a:r>
              <a:rPr lang="en-US" sz="2000" dirty="0" smtClean="0"/>
              <a:t>  Which child has the greater linear velocity?  </a:t>
            </a:r>
            <a:r>
              <a:rPr lang="en-US" sz="2000" i="1" dirty="0" smtClean="0"/>
              <a:t>(b)</a:t>
            </a:r>
            <a:r>
              <a:rPr lang="en-US" sz="2000" dirty="0" smtClean="0"/>
              <a:t>  Which child has the greater angular velocity?</a:t>
            </a:r>
          </a:p>
          <a:p>
            <a:pPr marL="0" indent="0">
              <a:buNone/>
            </a:pPr>
            <a:endParaRPr lang="en-US" sz="2000" dirty="0"/>
          </a:p>
          <a:p>
            <a:pPr marL="0" indent="0">
              <a:buNone/>
            </a:pPr>
            <a:endParaRPr lang="en-US" sz="2000" dirty="0"/>
          </a:p>
          <a:p>
            <a:pPr marL="0" indent="0">
              <a:buNone/>
            </a:pPr>
            <a:endParaRPr lang="en-US" sz="2000" dirty="0" smtClean="0"/>
          </a:p>
          <a:p>
            <a:pPr marL="0" indent="0">
              <a:buNone/>
            </a:pPr>
            <a:endParaRPr lang="en-US" sz="20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270196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Lion Faster than the Horse?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59353"/>
                <a:ext cx="8686800" cy="4525963"/>
              </a:xfrm>
            </p:spPr>
            <p:txBody>
              <a:bodyPr/>
              <a:lstStyle/>
              <a:p>
                <a:pPr marL="0" indent="0">
                  <a:buNone/>
                </a:pPr>
                <a:r>
                  <a:rPr lang="en-US" sz="2000" b="1" dirty="0" smtClean="0"/>
                  <a:t>Example 3: </a:t>
                </a:r>
                <a:r>
                  <a:rPr lang="en-US" sz="2000" dirty="0" smtClean="0"/>
                  <a:t> Is the lion faster than the horse?  On a rotating carousel or merry-go-round, one child sits on a horse near the outer edge and another child sits on a lion halfway out from the center.  </a:t>
                </a:r>
                <a:r>
                  <a:rPr lang="en-US" sz="2000" i="1" dirty="0" smtClean="0"/>
                  <a:t>(a)</a:t>
                </a:r>
                <a:r>
                  <a:rPr lang="en-US" sz="2000" dirty="0" smtClean="0"/>
                  <a:t>  Which child has the greater linear velocity?  </a:t>
                </a:r>
                <a:r>
                  <a:rPr lang="en-US" sz="2000" i="1" dirty="0" smtClean="0"/>
                  <a:t>(b)</a:t>
                </a:r>
                <a:r>
                  <a:rPr lang="en-US" sz="2000" dirty="0" smtClean="0"/>
                  <a:t>  Which child has the greater angular velocity?</a:t>
                </a:r>
              </a:p>
              <a:p>
                <a:pPr marL="0" indent="0">
                  <a:buNone/>
                </a:pPr>
                <a:r>
                  <a:rPr lang="en-US" sz="2000" dirty="0" smtClean="0"/>
                  <a:t>a.  Remember, for circular motion </a:t>
                </a:r>
                <a14:m>
                  <m:oMath xmlns:m="http://schemas.openxmlformats.org/officeDocument/2006/math">
                    <m:r>
                      <a:rPr lang="en-US" sz="2000" i="1">
                        <a:latin typeface="Cambria Math" panose="02040503050406030204" pitchFamily="18" charset="0"/>
                      </a:rPr>
                      <m:t>𝑣</m:t>
                    </m:r>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2</m:t>
                        </m:r>
                        <m:r>
                          <a:rPr lang="en-US" sz="2000" i="1">
                            <a:latin typeface="Cambria Math" panose="02040503050406030204" pitchFamily="18" charset="0"/>
                          </a:rPr>
                          <m:t>𝜋</m:t>
                        </m:r>
                        <m:r>
                          <a:rPr lang="en-US" sz="2000" i="1">
                            <a:latin typeface="Cambria Math" panose="02040503050406030204" pitchFamily="18" charset="0"/>
                          </a:rPr>
                          <m:t>𝑟</m:t>
                        </m:r>
                      </m:num>
                      <m:den>
                        <m:r>
                          <a:rPr lang="en-US" sz="2000" i="1">
                            <a:latin typeface="Cambria Math" panose="02040503050406030204" pitchFamily="18" charset="0"/>
                          </a:rPr>
                          <m:t>𝑇</m:t>
                        </m:r>
                      </m:den>
                    </m:f>
                  </m:oMath>
                </a14:m>
                <a:r>
                  <a:rPr lang="en-US" sz="2000" dirty="0"/>
                  <a:t> and for a rotating object any point along the same radial line rotates around the center in the same period, T.  So T</a:t>
                </a:r>
                <a:r>
                  <a:rPr lang="en-US" sz="2000" baseline="-25000" dirty="0"/>
                  <a:t>1</a:t>
                </a:r>
                <a:r>
                  <a:rPr lang="en-US" sz="2000" dirty="0"/>
                  <a:t> = T</a:t>
                </a:r>
                <a:r>
                  <a:rPr lang="en-US" sz="2000" baseline="-25000" dirty="0"/>
                  <a:t>2 </a:t>
                </a:r>
                <a:r>
                  <a:rPr lang="en-US" sz="2000" dirty="0"/>
                  <a:t>.  As stated, the radius for the horse,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h</m:t>
                        </m:r>
                      </m:sub>
                    </m:sSub>
                  </m:oMath>
                </a14:m>
                <a:r>
                  <a:rPr lang="en-US" sz="2000" dirty="0"/>
                  <a:t>, is twice the radius for the lion,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𝑙</m:t>
                        </m:r>
                      </m:sub>
                    </m:sSub>
                  </m:oMath>
                </a14:m>
                <a:r>
                  <a:rPr lang="en-US" sz="2000" dirty="0"/>
                  <a:t>, or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h</m:t>
                        </m:r>
                      </m:sub>
                    </m:sSub>
                    <m:r>
                      <a:rPr lang="en-US" sz="2000" i="1">
                        <a:latin typeface="Cambria Math" panose="02040503050406030204" pitchFamily="18" charset="0"/>
                      </a:rPr>
                      <m:t>=2</m:t>
                    </m:r>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𝑙</m:t>
                        </m:r>
                      </m:sub>
                    </m:sSub>
                  </m:oMath>
                </a14:m>
                <a:endParaRPr lang="en-US" sz="2000" dirty="0"/>
              </a:p>
              <a:p>
                <a:pPr marL="0" indent="0" algn="ctr">
                  <a:buNone/>
                </a:pPr>
                <a:r>
                  <a:rPr lang="en-US" sz="2000" dirty="0"/>
                  <a:t>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𝑣</m:t>
                        </m:r>
                      </m:e>
                      <m:sub>
                        <m:r>
                          <a:rPr lang="en-US" sz="2000" i="1">
                            <a:latin typeface="Cambria Math" panose="02040503050406030204" pitchFamily="18" charset="0"/>
                          </a:rPr>
                          <m:t>h</m:t>
                        </m:r>
                      </m:sub>
                    </m:sSub>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2</m:t>
                        </m:r>
                        <m:r>
                          <a:rPr lang="en-US" sz="2000" i="1">
                            <a:latin typeface="Cambria Math" panose="02040503050406030204" pitchFamily="18" charset="0"/>
                          </a:rPr>
                          <m:t>𝜋</m:t>
                        </m:r>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h</m:t>
                            </m:r>
                          </m:sub>
                        </m:sSub>
                      </m:num>
                      <m:den>
                        <m:r>
                          <a:rPr lang="en-US" sz="2000" i="1">
                            <a:latin typeface="Cambria Math" panose="02040503050406030204" pitchFamily="18" charset="0"/>
                          </a:rPr>
                          <m:t>𝑇</m:t>
                        </m:r>
                      </m:den>
                    </m:f>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2</m:t>
                        </m:r>
                        <m:r>
                          <a:rPr lang="en-US" sz="2000" i="1">
                            <a:latin typeface="Cambria Math" panose="02040503050406030204" pitchFamily="18" charset="0"/>
                          </a:rPr>
                          <m:t>𝜋</m:t>
                        </m:r>
                        <m:r>
                          <a:rPr lang="en-US" sz="2000" i="1">
                            <a:latin typeface="Cambria Math" panose="02040503050406030204" pitchFamily="18" charset="0"/>
                          </a:rPr>
                          <m:t>2</m:t>
                        </m:r>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𝑙</m:t>
                            </m:r>
                          </m:sub>
                        </m:sSub>
                      </m:num>
                      <m:den>
                        <m:r>
                          <a:rPr lang="en-US" sz="2000" i="1">
                            <a:latin typeface="Cambria Math" panose="02040503050406030204" pitchFamily="18" charset="0"/>
                          </a:rPr>
                          <m:t>𝑇</m:t>
                        </m:r>
                      </m:den>
                    </m:f>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4</m:t>
                        </m:r>
                        <m:r>
                          <a:rPr lang="en-US" sz="2000" i="1">
                            <a:latin typeface="Cambria Math" panose="02040503050406030204" pitchFamily="18" charset="0"/>
                          </a:rPr>
                          <m:t>𝜋</m:t>
                        </m:r>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𝑙</m:t>
                            </m:r>
                          </m:sub>
                        </m:sSub>
                      </m:num>
                      <m:den>
                        <m:r>
                          <a:rPr lang="en-US" sz="2000" i="1">
                            <a:latin typeface="Cambria Math" panose="02040503050406030204" pitchFamily="18" charset="0"/>
                          </a:rPr>
                          <m:t>𝑇</m:t>
                        </m:r>
                      </m:den>
                    </m:f>
                  </m:oMath>
                </a14:m>
                <a:endParaRPr lang="en-US" sz="2000" dirty="0"/>
              </a:p>
              <a:p>
                <a:pPr marL="0" indent="0" algn="ctr">
                  <a:buNone/>
                </a:pPr>
                <a:r>
                  <a:rPr lang="en-US" sz="2000" dirty="0"/>
                  <a:t>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𝑣</m:t>
                        </m:r>
                      </m:e>
                      <m:sub>
                        <m:r>
                          <a:rPr lang="en-US" sz="2000" i="1">
                            <a:latin typeface="Cambria Math" panose="02040503050406030204" pitchFamily="18" charset="0"/>
                          </a:rPr>
                          <m:t>𝑙</m:t>
                        </m:r>
                      </m:sub>
                    </m:sSub>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2</m:t>
                        </m:r>
                        <m:r>
                          <a:rPr lang="en-US" sz="2000" i="1">
                            <a:latin typeface="Cambria Math" panose="02040503050406030204" pitchFamily="18" charset="0"/>
                          </a:rPr>
                          <m:t>𝜋</m:t>
                        </m:r>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𝑙</m:t>
                            </m:r>
                          </m:sub>
                        </m:sSub>
                      </m:num>
                      <m:den>
                        <m:r>
                          <a:rPr lang="en-US" sz="2000" i="1">
                            <a:latin typeface="Cambria Math" panose="02040503050406030204" pitchFamily="18" charset="0"/>
                          </a:rPr>
                          <m:t>𝑇</m:t>
                        </m:r>
                      </m:den>
                    </m:f>
                  </m:oMath>
                </a14:m>
                <a:endParaRPr lang="en-US" sz="2000" dirty="0"/>
              </a:p>
              <a:p>
                <a:pPr marL="0" indent="0">
                  <a:buNone/>
                </a:pPr>
                <a:r>
                  <a:rPr lang="en-US" sz="2000" dirty="0"/>
                  <a:t> </a:t>
                </a:r>
                <a:r>
                  <a:rPr lang="en-US" sz="2000" dirty="0" smtClean="0"/>
                  <a:t>Divide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𝑣</m:t>
                        </m:r>
                      </m:e>
                      <m:sub>
                        <m:r>
                          <a:rPr lang="en-US" sz="2000" i="1">
                            <a:latin typeface="Cambria Math" panose="02040503050406030204" pitchFamily="18" charset="0"/>
                          </a:rPr>
                          <m:t>h</m:t>
                        </m:r>
                      </m:sub>
                    </m:sSub>
                  </m:oMath>
                </a14:m>
                <a:r>
                  <a:rPr lang="en-US" sz="2000" dirty="0"/>
                  <a:t> by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𝑣</m:t>
                        </m:r>
                      </m:e>
                      <m:sub>
                        <m:r>
                          <a:rPr lang="en-US" sz="2000" i="1">
                            <a:latin typeface="Cambria Math" panose="02040503050406030204" pitchFamily="18" charset="0"/>
                          </a:rPr>
                          <m:t>𝑙</m:t>
                        </m:r>
                      </m:sub>
                    </m:sSub>
                  </m:oMath>
                </a14:m>
                <a:r>
                  <a:rPr lang="en-US" sz="2000" dirty="0"/>
                  <a:t> and rearrange to get the relationship, </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panose="02040503050406030204" pitchFamily="18" charset="0"/>
                            </a:rPr>
                            <m:t>𝑣</m:t>
                          </m:r>
                        </m:e>
                        <m:sub>
                          <m:r>
                            <a:rPr lang="en-US" sz="2000" i="1">
                              <a:latin typeface="Cambria Math" panose="02040503050406030204" pitchFamily="18" charset="0"/>
                            </a:rPr>
                            <m:t>h</m:t>
                          </m:r>
                        </m:sub>
                      </m:sSub>
                      <m:r>
                        <a:rPr lang="en-US" sz="2000" i="1">
                          <a:latin typeface="Cambria Math" panose="02040503050406030204" pitchFamily="18" charset="0"/>
                        </a:rPr>
                        <m:t>=2</m:t>
                      </m:r>
                      <m:sSub>
                        <m:sSubPr>
                          <m:ctrlPr>
                            <a:rPr lang="en-US" sz="2000" i="1">
                              <a:latin typeface="Cambria Math"/>
                            </a:rPr>
                          </m:ctrlPr>
                        </m:sSubPr>
                        <m:e>
                          <m:r>
                            <a:rPr lang="en-US" sz="2000" i="1">
                              <a:latin typeface="Cambria Math" panose="02040503050406030204" pitchFamily="18" charset="0"/>
                            </a:rPr>
                            <m:t>𝑣</m:t>
                          </m:r>
                        </m:e>
                        <m:sub>
                          <m:r>
                            <a:rPr lang="en-US" sz="2000" i="1">
                              <a:latin typeface="Cambria Math" panose="02040503050406030204" pitchFamily="18" charset="0"/>
                            </a:rPr>
                            <m:t>𝑙</m:t>
                          </m:r>
                        </m:sub>
                      </m:sSub>
                    </m:oMath>
                  </m:oMathPara>
                </a14:m>
                <a:endParaRPr lang="en-US" sz="2000" dirty="0"/>
              </a:p>
              <a:p>
                <a:pPr marL="0" indent="0">
                  <a:buNone/>
                </a:pPr>
                <a:endParaRPr lang="en-US" sz="2000" dirty="0"/>
              </a:p>
              <a:p>
                <a:pPr marL="0" indent="0">
                  <a:buNone/>
                </a:pPr>
                <a:endParaRPr lang="en-US" sz="2000" dirty="0" smtClean="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59353"/>
                <a:ext cx="8686800" cy="4525963"/>
              </a:xfrm>
              <a:blipFill rotWithShape="0">
                <a:blip r:embed="rId2"/>
                <a:stretch>
                  <a:fillRect l="-1754" t="-673" r="-21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623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Lion Faster than the Horse?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59353"/>
                <a:ext cx="8686800" cy="4525963"/>
              </a:xfrm>
            </p:spPr>
            <p:txBody>
              <a:bodyPr/>
              <a:lstStyle/>
              <a:p>
                <a:pPr marL="0" indent="0">
                  <a:buNone/>
                </a:pPr>
                <a:r>
                  <a:rPr lang="en-US" sz="2000" b="1" dirty="0" smtClean="0"/>
                  <a:t>Example 3: </a:t>
                </a:r>
                <a:r>
                  <a:rPr lang="en-US" sz="2000" dirty="0" smtClean="0"/>
                  <a:t> Is the lion faster than the horse?  On a rotating carousel or merry-go-round, one child sits on a horse near the outer edge and another child sits on a lion halfway out from the center.  </a:t>
                </a:r>
                <a:r>
                  <a:rPr lang="en-US" sz="2000" i="1" dirty="0" smtClean="0"/>
                  <a:t>(a)</a:t>
                </a:r>
                <a:r>
                  <a:rPr lang="en-US" sz="2000" dirty="0" smtClean="0"/>
                  <a:t>  Which child has the greater linear velocity?  </a:t>
                </a:r>
                <a:r>
                  <a:rPr lang="en-US" sz="2000" i="1" dirty="0" smtClean="0"/>
                  <a:t>(b)</a:t>
                </a:r>
                <a:r>
                  <a:rPr lang="en-US" sz="2000" dirty="0" smtClean="0"/>
                  <a:t>  Which child has the greater angular velocity?</a:t>
                </a:r>
              </a:p>
              <a:p>
                <a:pPr marL="0" indent="0">
                  <a:buNone/>
                </a:pPr>
                <a:r>
                  <a:rPr lang="en-US" sz="2000" dirty="0" smtClean="0"/>
                  <a:t>b.  Recall the new equation, </a:t>
                </a:r>
                <a14:m>
                  <m:oMath xmlns:m="http://schemas.openxmlformats.org/officeDocument/2006/math">
                    <m:r>
                      <a:rPr lang="en-US" sz="2000" b="0" i="1" smtClean="0">
                        <a:latin typeface="Cambria Math" panose="02040503050406030204" pitchFamily="18" charset="0"/>
                      </a:rPr>
                      <m:t>𝑣</m:t>
                    </m:r>
                    <m:r>
                      <a:rPr lang="en-US" sz="2000" i="1">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𝜔</m:t>
                    </m:r>
                  </m:oMath>
                </a14:m>
                <a:endParaRPr lang="en-US" sz="2000" dirty="0"/>
              </a:p>
              <a:p>
                <a:pPr marL="0" indent="0" algn="ctr">
                  <a:buNone/>
                </a:pPr>
                <a14:m>
                  <m:oMath xmlns:m="http://schemas.openxmlformats.org/officeDocument/2006/math">
                    <m:r>
                      <a:rPr lang="en-US" sz="2000" i="1" smtClean="0">
                        <a:latin typeface="Cambria Math" panose="02040503050406030204" pitchFamily="18" charset="0"/>
                        <a:ea typeface="Cambria Math" panose="02040503050406030204" pitchFamily="18" charset="0"/>
                      </a:rPr>
                      <m:t>𝜔</m:t>
                    </m:r>
                    <m:r>
                      <a:rPr lang="en-US" sz="2000" i="1">
                        <a:latin typeface="Cambria Math" panose="02040503050406030204" pitchFamily="18" charset="0"/>
                      </a:rPr>
                      <m:t>=</m:t>
                    </m:r>
                  </m:oMath>
                </a14:m>
                <a:r>
                  <a:rPr lang="en-US" sz="2000" dirty="0"/>
                  <a:t> </a:t>
                </a:r>
                <a14:m>
                  <m:oMath xmlns:m="http://schemas.openxmlformats.org/officeDocument/2006/math">
                    <m:f>
                      <m:fPr>
                        <m:ctrlPr>
                          <a:rPr lang="en-US" sz="2000" i="1">
                            <a:latin typeface="Cambria Math"/>
                          </a:rPr>
                        </m:ctrlPr>
                      </m:fPr>
                      <m:num>
                        <m:r>
                          <a:rPr lang="en-US" sz="2000" b="0" i="1" smtClean="0">
                            <a:latin typeface="Cambria Math" panose="02040503050406030204" pitchFamily="18" charset="0"/>
                          </a:rPr>
                          <m:t>𝑣</m:t>
                        </m:r>
                      </m:num>
                      <m:den>
                        <m:r>
                          <a:rPr lang="en-US" sz="2000" b="0" i="1" smtClean="0">
                            <a:latin typeface="Cambria Math" panose="02040503050406030204" pitchFamily="18" charset="0"/>
                          </a:rPr>
                          <m:t>𝑟</m:t>
                        </m:r>
                      </m:den>
                    </m:f>
                  </m:oMath>
                </a14:m>
                <a:endParaRPr lang="en-US" sz="2000" dirty="0"/>
              </a:p>
              <a:p>
                <a:pPr marL="0" indent="0" algn="ctr">
                  <a:buNone/>
                </a:pPr>
                <a:r>
                  <a:rPr lang="en-US" sz="2000" dirty="0"/>
                  <a:t> </a:t>
                </a:r>
                <a14:m>
                  <m:oMath xmlns:m="http://schemas.openxmlformats.org/officeDocument/2006/math">
                    <m:sSub>
                      <m:sSubPr>
                        <m:ctrlPr>
                          <a:rPr lang="en-US" sz="2000" i="1" smtClean="0">
                            <a:latin typeface="Cambria Math"/>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oMath>
                </a14:m>
                <a:r>
                  <a:rPr lang="en-US" sz="2000" dirty="0"/>
                  <a:t> </a:t>
                </a:r>
                <a14:m>
                  <m:oMath xmlns:m="http://schemas.openxmlformats.org/officeDocument/2006/math">
                    <m:f>
                      <m:fPr>
                        <m:ctrlPr>
                          <a:rPr lang="en-US" sz="2000" i="1">
                            <a:latin typeface="Cambria Math"/>
                          </a:rPr>
                        </m:ctrlPr>
                      </m:fPr>
                      <m:num>
                        <m:sSub>
                          <m:sSubPr>
                            <m:ctrlPr>
                              <a:rPr lang="en-US" sz="2000" i="1" smtClean="0">
                                <a:latin typeface="Cambria Math"/>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1</m:t>
                            </m:r>
                          </m:sub>
                        </m:sSub>
                      </m:num>
                      <m:den>
                        <m:sSub>
                          <m:sSubPr>
                            <m:ctrlPr>
                              <a:rPr lang="en-US" sz="2000" i="1" smtClean="0">
                                <a:latin typeface="Cambria Math"/>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1</m:t>
                            </m:r>
                          </m:sub>
                        </m:sSub>
                      </m:den>
                    </m:f>
                  </m:oMath>
                </a14:m>
                <a:r>
                  <a:rPr lang="en-US" sz="2000" dirty="0" smtClean="0"/>
                  <a:t> =</a:t>
                </a:r>
                <a14:m>
                  <m:oMath xmlns:m="http://schemas.openxmlformats.org/officeDocument/2006/math">
                    <m:r>
                      <a:rPr lang="en-US" sz="2000" b="0" i="0" smtClean="0">
                        <a:latin typeface="Cambria Math" panose="02040503050406030204" pitchFamily="18" charset="0"/>
                      </a:rPr>
                      <m:t> </m:t>
                    </m:r>
                    <m:f>
                      <m:fPr>
                        <m:ctrlPr>
                          <a:rPr lang="en-US" sz="2000" i="1">
                            <a:latin typeface="Cambria Math"/>
                          </a:rPr>
                        </m:ctrlPr>
                      </m:fPr>
                      <m:num>
                        <m:sSub>
                          <m:sSubPr>
                            <m:ctrlPr>
                              <a:rPr lang="en-US" sz="2000" i="1">
                                <a:latin typeface="Cambria Math"/>
                              </a:rPr>
                            </m:ctrlPr>
                          </m:sSubPr>
                          <m:e>
                            <m:r>
                              <a:rPr lang="en-US" sz="2000" b="0" i="1" smtClean="0">
                                <a:latin typeface="Cambria Math" panose="02040503050406030204" pitchFamily="18" charset="0"/>
                              </a:rPr>
                              <m:t>2</m:t>
                            </m:r>
                            <m:r>
                              <a:rPr lang="en-US" sz="2000" i="1">
                                <a:latin typeface="Cambria Math" panose="02040503050406030204" pitchFamily="18" charset="0"/>
                              </a:rPr>
                              <m:t>𝑣</m:t>
                            </m:r>
                          </m:e>
                          <m:sub>
                            <m:r>
                              <a:rPr lang="en-US" sz="2000" b="0" i="1" smtClean="0">
                                <a:latin typeface="Cambria Math" panose="02040503050406030204" pitchFamily="18" charset="0"/>
                              </a:rPr>
                              <m:t>2</m:t>
                            </m:r>
                          </m:sub>
                        </m:sSub>
                      </m:num>
                      <m:den>
                        <m:sSub>
                          <m:sSubPr>
                            <m:ctrlPr>
                              <a:rPr lang="en-US" sz="2000" i="1">
                                <a:latin typeface="Cambria Math"/>
                              </a:rPr>
                            </m:ctrlPr>
                          </m:sSubPr>
                          <m:e>
                            <m:r>
                              <a:rPr lang="en-US" sz="2000" b="0" i="1" smtClean="0">
                                <a:latin typeface="Cambria Math" panose="02040503050406030204" pitchFamily="18" charset="0"/>
                              </a:rPr>
                              <m:t>2</m:t>
                            </m:r>
                            <m:r>
                              <a:rPr lang="en-US" sz="2000" i="1">
                                <a:latin typeface="Cambria Math" panose="02040503050406030204" pitchFamily="18" charset="0"/>
                              </a:rPr>
                              <m:t>𝑟</m:t>
                            </m:r>
                          </m:e>
                          <m:sub>
                            <m:r>
                              <a:rPr lang="en-US" sz="2000" b="0" i="1" smtClean="0">
                                <a:latin typeface="Cambria Math" panose="02040503050406030204" pitchFamily="18" charset="0"/>
                              </a:rPr>
                              <m:t>2</m:t>
                            </m:r>
                          </m:sub>
                        </m:sSub>
                      </m:den>
                    </m:f>
                  </m:oMath>
                </a14:m>
                <a:r>
                  <a:rPr lang="en-US" sz="2000" dirty="0" smtClean="0"/>
                  <a:t> =</a:t>
                </a:r>
                <a14:m>
                  <m:oMath xmlns:m="http://schemas.openxmlformats.org/officeDocument/2006/math">
                    <m:r>
                      <a:rPr lang="en-US" sz="2000" b="0" i="0" smtClean="0">
                        <a:latin typeface="Cambria Math" panose="02040503050406030204" pitchFamily="18" charset="0"/>
                      </a:rPr>
                      <m:t> </m:t>
                    </m:r>
                    <m:f>
                      <m:fPr>
                        <m:ctrlPr>
                          <a:rPr lang="en-US" sz="2000" i="1">
                            <a:latin typeface="Cambria Math"/>
                          </a:rPr>
                        </m:ctrlPr>
                      </m:fPr>
                      <m:num>
                        <m:sSub>
                          <m:sSubPr>
                            <m:ctrlPr>
                              <a:rPr lang="en-US" sz="2000" i="1">
                                <a:latin typeface="Cambria Math"/>
                              </a:rPr>
                            </m:ctrlPr>
                          </m:sSubPr>
                          <m:e>
                            <m:r>
                              <a:rPr lang="en-US" sz="2000" i="1">
                                <a:latin typeface="Cambria Math" panose="02040503050406030204" pitchFamily="18" charset="0"/>
                              </a:rPr>
                              <m:t>𝑣</m:t>
                            </m:r>
                          </m:e>
                          <m:sub>
                            <m:r>
                              <a:rPr lang="en-US" sz="2000" i="1">
                                <a:latin typeface="Cambria Math" panose="02040503050406030204" pitchFamily="18" charset="0"/>
                              </a:rPr>
                              <m:t>2</m:t>
                            </m:r>
                          </m:sub>
                        </m:sSub>
                      </m:num>
                      <m:den>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2</m:t>
                            </m:r>
                          </m:sub>
                        </m:sSub>
                      </m:den>
                    </m:f>
                  </m:oMath>
                </a14:m>
                <a:endParaRPr lang="en-US" sz="2000" dirty="0" smtClean="0"/>
              </a:p>
              <a:p>
                <a:pPr marL="0" indent="0" algn="ctr">
                  <a:buNone/>
                </a:pPr>
                <a14:m>
                  <m:oMath xmlns:m="http://schemas.openxmlformats.org/officeDocument/2006/math">
                    <m:sSub>
                      <m:sSubPr>
                        <m:ctrlPr>
                          <a:rPr lang="en-US" sz="2000" i="1">
                            <a:latin typeface="Cambria Math"/>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ea typeface="Cambria Math" panose="02040503050406030204" pitchFamily="18" charset="0"/>
                          </a:rPr>
                          <m:t>2</m:t>
                        </m:r>
                      </m:sub>
                    </m:sSub>
                    <m:r>
                      <a:rPr lang="en-US" sz="2000" i="1">
                        <a:latin typeface="Cambria Math" panose="02040503050406030204" pitchFamily="18" charset="0"/>
                      </a:rPr>
                      <m:t>=</m:t>
                    </m:r>
                  </m:oMath>
                </a14:m>
                <a:r>
                  <a:rPr lang="en-US" sz="2000" dirty="0"/>
                  <a:t> </a:t>
                </a:r>
                <a14:m>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panose="02040503050406030204" pitchFamily="18" charset="0"/>
                              </a:rPr>
                              <m:t>𝑣</m:t>
                            </m:r>
                          </m:e>
                          <m:sub>
                            <m:r>
                              <a:rPr lang="en-US" sz="2000" i="1">
                                <a:latin typeface="Cambria Math" panose="02040503050406030204" pitchFamily="18" charset="0"/>
                              </a:rPr>
                              <m:t>2</m:t>
                            </m:r>
                          </m:sub>
                        </m:sSub>
                      </m:num>
                      <m:den>
                        <m:sSub>
                          <m:sSubPr>
                            <m:ctrlPr>
                              <a:rPr lang="en-US" sz="2000" i="1">
                                <a:latin typeface="Cambria Math"/>
                              </a:rPr>
                            </m:ctrlPr>
                          </m:sSubPr>
                          <m:e>
                            <m:r>
                              <a:rPr lang="en-US" sz="2000" i="1">
                                <a:latin typeface="Cambria Math" panose="02040503050406030204" pitchFamily="18" charset="0"/>
                              </a:rPr>
                              <m:t>𝑟</m:t>
                            </m:r>
                          </m:e>
                          <m:sub>
                            <m:r>
                              <a:rPr lang="en-US" sz="2000" i="1">
                                <a:latin typeface="Cambria Math" panose="02040503050406030204" pitchFamily="18" charset="0"/>
                              </a:rPr>
                              <m:t>2</m:t>
                            </m:r>
                          </m:sub>
                        </m:sSub>
                      </m:den>
                    </m:f>
                  </m:oMath>
                </a14:m>
                <a:endParaRPr lang="en-US" sz="2000" dirty="0" smtClean="0"/>
              </a:p>
              <a:p>
                <a:pPr marL="0" indent="0" algn="ctr">
                  <a:buNone/>
                </a:pPr>
                <a14:m>
                  <m:oMath xmlns:m="http://schemas.openxmlformats.org/officeDocument/2006/math">
                    <m:sSub>
                      <m:sSubPr>
                        <m:ctrlPr>
                          <a:rPr lang="en-US" sz="2000" i="1">
                            <a:latin typeface="Cambria Math"/>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oMath>
                </a14:m>
                <a:r>
                  <a:rPr lang="en-US" sz="2000" dirty="0"/>
                  <a:t> </a:t>
                </a:r>
                <a14:m>
                  <m:oMath xmlns:m="http://schemas.openxmlformats.org/officeDocument/2006/math">
                    <m:sSub>
                      <m:sSubPr>
                        <m:ctrlPr>
                          <a:rPr lang="en-US" sz="2000" i="1">
                            <a:latin typeface="Cambria Math"/>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a:rPr lang="en-US" sz="2000" i="1">
                            <a:latin typeface="Cambria Math" panose="02040503050406030204" pitchFamily="18" charset="0"/>
                            <a:ea typeface="Cambria Math" panose="02040503050406030204" pitchFamily="18" charset="0"/>
                          </a:rPr>
                          <m:t>2</m:t>
                        </m:r>
                      </m:sub>
                    </m:sSub>
                  </m:oMath>
                </a14:m>
                <a:endParaRPr lang="en-US" sz="2000" dirty="0" smtClean="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59353"/>
                <a:ext cx="8686800" cy="4525963"/>
              </a:xfrm>
              <a:blipFill rotWithShape="0">
                <a:blip r:embed="rId2"/>
                <a:stretch>
                  <a:fillRect l="-1754" t="-67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26686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and Linear Velocities</a:t>
            </a:r>
            <a:endParaRPr lang="en-US" dirty="0"/>
          </a:p>
        </p:txBody>
      </p:sp>
      <p:sp>
        <p:nvSpPr>
          <p:cNvPr id="3" name="Content Placeholder 2"/>
          <p:cNvSpPr>
            <a:spLocks noGrp="1"/>
          </p:cNvSpPr>
          <p:nvPr>
            <p:ph idx="1"/>
          </p:nvPr>
        </p:nvSpPr>
        <p:spPr>
          <a:xfrm>
            <a:off x="304800" y="1159353"/>
            <a:ext cx="8686800" cy="4525963"/>
          </a:xfrm>
        </p:spPr>
        <p:txBody>
          <a:bodyPr/>
          <a:lstStyle/>
          <a:p>
            <a:pPr marL="0" indent="0">
              <a:buNone/>
            </a:pPr>
            <a:r>
              <a:rPr lang="en-US" sz="2000" b="1" dirty="0" smtClean="0"/>
              <a:t>Example 4: </a:t>
            </a:r>
            <a:r>
              <a:rPr lang="en-US" sz="2000" dirty="0" smtClean="0"/>
              <a:t> A carousel is initially at rest.  At </a:t>
            </a:r>
            <a:r>
              <a:rPr lang="en-US" sz="2000" i="1" dirty="0" smtClean="0"/>
              <a:t>t </a:t>
            </a:r>
            <a:r>
              <a:rPr lang="en-US" sz="2000" dirty="0" smtClean="0"/>
              <a:t>= 0 it is given a constant angular acceleration </a:t>
            </a:r>
            <a:r>
              <a:rPr lang="el-GR" sz="2000" dirty="0" smtClean="0"/>
              <a:t>α</a:t>
            </a:r>
            <a:r>
              <a:rPr lang="en-US" sz="2000" dirty="0" smtClean="0"/>
              <a:t> = .060 rad/</a:t>
            </a:r>
            <a:r>
              <a:rPr lang="en-US" sz="2000" baseline="-25000" dirty="0" smtClean="0"/>
              <a:t>s</a:t>
            </a:r>
            <a:r>
              <a:rPr lang="en-US" sz="2000" baseline="30000" dirty="0" smtClean="0"/>
              <a:t>2   </a:t>
            </a:r>
            <a:r>
              <a:rPr lang="en-US" sz="2000" dirty="0" smtClean="0"/>
              <a:t>which increases it angular velocity for 8.0 s.  At </a:t>
            </a:r>
            <a:r>
              <a:rPr lang="en-US" sz="2000" i="1" dirty="0"/>
              <a:t>t </a:t>
            </a:r>
            <a:r>
              <a:rPr lang="en-US" sz="2000" dirty="0"/>
              <a:t>= </a:t>
            </a:r>
            <a:r>
              <a:rPr lang="en-US" sz="2000" dirty="0" smtClean="0"/>
              <a:t>8.0 </a:t>
            </a:r>
            <a:r>
              <a:rPr lang="en-US" sz="2000" dirty="0"/>
              <a:t>s</a:t>
            </a:r>
            <a:r>
              <a:rPr lang="en-US" sz="2000" dirty="0" smtClean="0"/>
              <a:t> , determine (a) the angular velocity of the carousel, and (b) the linear velocity of a child located 2.5 m from the center of the carousel.</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106592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and Linear Accelerations</a:t>
            </a:r>
            <a:endParaRPr lang="en-US" dirty="0"/>
          </a:p>
        </p:txBody>
      </p:sp>
      <p:sp>
        <p:nvSpPr>
          <p:cNvPr id="3" name="Content Placeholder 2"/>
          <p:cNvSpPr>
            <a:spLocks noGrp="1"/>
          </p:cNvSpPr>
          <p:nvPr>
            <p:ph idx="1"/>
          </p:nvPr>
        </p:nvSpPr>
        <p:spPr>
          <a:xfrm>
            <a:off x="304800" y="1159353"/>
            <a:ext cx="8686800" cy="4525963"/>
          </a:xfrm>
        </p:spPr>
        <p:txBody>
          <a:bodyPr/>
          <a:lstStyle/>
          <a:p>
            <a:pPr marL="0" indent="0">
              <a:buNone/>
            </a:pPr>
            <a:r>
              <a:rPr lang="en-US" sz="2000" b="1" dirty="0" smtClean="0"/>
              <a:t>Example 5: </a:t>
            </a:r>
            <a:r>
              <a:rPr lang="en-US" sz="2000" dirty="0" smtClean="0"/>
              <a:t> For the child on the rotating carousel of the previous example, determine that child’s (a) tangential (linear) acceleration, (b) centripetal acceleration, (c) total acceleration.</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367008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8-2 Constant Angular Acceleration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equations of motion for </a:t>
            </a:r>
            <a:r>
              <a:rPr lang="en-US" b="1" u="sng" dirty="0">
                <a:solidFill>
                  <a:schemeClr val="tx2">
                    <a:lumMod val="60000"/>
                    <a:lumOff val="40000"/>
                  </a:schemeClr>
                </a:solidFill>
                <a:latin typeface="Times New Roman" charset="0"/>
                <a:cs typeface="Times New Roman" charset="0"/>
              </a:rPr>
              <a:t>constant angular acceleration</a:t>
            </a:r>
            <a:r>
              <a:rPr lang="en-US" b="1" dirty="0">
                <a:latin typeface="Times New Roman" charset="0"/>
                <a:cs typeface="Times New Roman" charset="0"/>
              </a:rPr>
              <a:t> </a:t>
            </a:r>
            <a:r>
              <a:rPr lang="en-US" dirty="0">
                <a:latin typeface="Times New Roman" charset="0"/>
                <a:cs typeface="Times New Roman" charset="0"/>
              </a:rPr>
              <a:t>are the same as those for linear motion, with the substitution of the angular quantities for the linear ones.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KeyEquation_09.jpg"/>
          <p:cNvPicPr>
            <a:picLocks noChangeAspect="1"/>
          </p:cNvPicPr>
          <p:nvPr/>
        </p:nvPicPr>
        <p:blipFill rotWithShape="1">
          <a:blip r:embed="rId2">
            <a:extLst>
              <a:ext uri="{28A0092B-C50C-407E-A947-70E740481C1C}">
                <a14:useLocalDpi xmlns:a14="http://schemas.microsoft.com/office/drawing/2010/main" val="0"/>
              </a:ext>
            </a:extLst>
          </a:blip>
          <a:srcRect b="7034"/>
          <a:stretch/>
        </p:blipFill>
        <p:spPr>
          <a:xfrm>
            <a:off x="306642" y="3567684"/>
            <a:ext cx="8546592" cy="2363216"/>
          </a:xfrm>
          <a:prstGeom prst="rect">
            <a:avLst/>
          </a:prstGeom>
        </p:spPr>
      </p:pic>
    </p:spTree>
    <p:extLst>
      <p:ext uri="{BB962C8B-B14F-4D97-AF65-F5344CB8AC3E}">
        <p14:creationId xmlns:p14="http://schemas.microsoft.com/office/powerpoint/2010/main" val="3530227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t>
            </a:r>
            <a:r>
              <a:rPr lang="en-US" dirty="0" smtClean="0"/>
              <a:t>Unit</a:t>
            </a:r>
            <a:r>
              <a:rPr lang="en-US" dirty="0" smtClean="0"/>
              <a:t> </a:t>
            </a:r>
            <a:r>
              <a:rPr lang="en-US" dirty="0" smtClean="0"/>
              <a:t>8</a:t>
            </a:r>
            <a:endParaRPr lang="en-US" dirty="0"/>
          </a:p>
        </p:txBody>
      </p:sp>
      <p:sp>
        <p:nvSpPr>
          <p:cNvPr id="3" name="Content Placeholder 2"/>
          <p:cNvSpPr>
            <a:spLocks noGrp="1"/>
          </p:cNvSpPr>
          <p:nvPr>
            <p:ph idx="1"/>
          </p:nvPr>
        </p:nvSpPr>
        <p:spPr>
          <a:xfrm>
            <a:off x="457200" y="1600200"/>
            <a:ext cx="8610600" cy="4892675"/>
          </a:xfrm>
        </p:spPr>
        <p:txBody>
          <a:bodyPr/>
          <a:lstStyle/>
          <a:p>
            <a:pPr>
              <a:spcBef>
                <a:spcPct val="50000"/>
              </a:spcBef>
              <a:buFontTx/>
              <a:buChar char="•"/>
            </a:pPr>
            <a:r>
              <a:rPr lang="en-US" dirty="0" smtClean="0">
                <a:latin typeface="Times New Roman" charset="0"/>
                <a:cs typeface="Times New Roman" charset="0"/>
              </a:rPr>
              <a:t>Rotational </a:t>
            </a:r>
            <a:r>
              <a:rPr lang="en-US" dirty="0">
                <a:latin typeface="Times New Roman" charset="0"/>
                <a:cs typeface="Times New Roman" charset="0"/>
              </a:rPr>
              <a:t>Kinetic Energy</a:t>
            </a:r>
          </a:p>
          <a:p>
            <a:pPr>
              <a:spcBef>
                <a:spcPct val="50000"/>
              </a:spcBef>
              <a:buFontTx/>
              <a:buChar char="•"/>
            </a:pPr>
            <a:r>
              <a:rPr lang="en-US" dirty="0" smtClean="0">
                <a:latin typeface="Times New Roman" charset="0"/>
                <a:cs typeface="Times New Roman" charset="0"/>
              </a:rPr>
              <a:t>Angular </a:t>
            </a:r>
            <a:r>
              <a:rPr lang="en-US" dirty="0">
                <a:latin typeface="Times New Roman" charset="0"/>
                <a:cs typeface="Times New Roman" charset="0"/>
              </a:rPr>
              <a:t>Momentum and Its Conservation</a:t>
            </a:r>
          </a:p>
          <a:p>
            <a:pPr>
              <a:spcBef>
                <a:spcPct val="50000"/>
              </a:spcBef>
              <a:buFontTx/>
              <a:buChar char="•"/>
            </a:pPr>
            <a:r>
              <a:rPr lang="en-US" dirty="0" smtClean="0">
                <a:latin typeface="Times New Roman" charset="0"/>
                <a:cs typeface="Times New Roman" charset="0"/>
              </a:rPr>
              <a:t>Vector </a:t>
            </a:r>
            <a:r>
              <a:rPr lang="en-US" dirty="0">
                <a:latin typeface="Times New Roman" charset="0"/>
                <a:cs typeface="Times New Roman" charset="0"/>
              </a:rPr>
              <a:t>Nature of Angular </a:t>
            </a:r>
            <a:r>
              <a:rPr lang="en-US" dirty="0" smtClean="0">
                <a:latin typeface="Times New Roman" charset="0"/>
                <a:cs typeface="Times New Roman" charset="0"/>
              </a:rPr>
              <a:t>Quantities</a:t>
            </a:r>
          </a:p>
          <a:p>
            <a:pPr>
              <a:spcBef>
                <a:spcPct val="50000"/>
              </a:spcBef>
              <a:buFontTx/>
              <a:buChar char="•"/>
            </a:pPr>
            <a:r>
              <a:rPr lang="en-US" dirty="0">
                <a:latin typeface="Times New Roman" charset="0"/>
                <a:cs typeface="Times New Roman" charset="0"/>
              </a:rPr>
              <a:t> </a:t>
            </a:r>
            <a:r>
              <a:rPr lang="en-US" dirty="0" smtClean="0">
                <a:latin typeface="Times New Roman" charset="0"/>
                <a:cs typeface="Times New Roman" charset="0"/>
              </a:rPr>
              <a:t>Torque and Rotational Motion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548455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8-3 </a:t>
            </a:r>
            <a:r>
              <a:rPr lang="en-US" dirty="0">
                <a:latin typeface="Times New Roman" charset="0"/>
                <a:cs typeface="Times New Roman" charset="0"/>
              </a:rPr>
              <a:t>Torque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longer lever arm is very helpful in rotating objects.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11_Figure.jpg"/>
          <p:cNvPicPr>
            <a:picLocks noChangeAspect="1"/>
          </p:cNvPicPr>
          <p:nvPr/>
        </p:nvPicPr>
        <p:blipFill rotWithShape="1">
          <a:blip r:embed="rId2">
            <a:extLst>
              <a:ext uri="{28A0092B-C50C-407E-A947-70E740481C1C}">
                <a14:useLocalDpi xmlns:a14="http://schemas.microsoft.com/office/drawing/2010/main" val="0"/>
              </a:ext>
            </a:extLst>
          </a:blip>
          <a:srcRect b="5700"/>
          <a:stretch/>
        </p:blipFill>
        <p:spPr>
          <a:xfrm>
            <a:off x="2842578" y="2590800"/>
            <a:ext cx="3474720" cy="3535363"/>
          </a:xfrm>
          <a:prstGeom prst="rect">
            <a:avLst/>
          </a:prstGeom>
        </p:spPr>
      </p:pic>
    </p:spTree>
    <p:extLst>
      <p:ext uri="{BB962C8B-B14F-4D97-AF65-F5344CB8AC3E}">
        <p14:creationId xmlns:p14="http://schemas.microsoft.com/office/powerpoint/2010/main" val="812996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8-3 </a:t>
            </a:r>
            <a:r>
              <a:rPr lang="en-US" dirty="0">
                <a:latin typeface="Times New Roman" charset="0"/>
                <a:cs typeface="Times New Roman" charset="0"/>
              </a:rPr>
              <a:t>Torque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Here, the lever arm for F</a:t>
            </a:r>
            <a:r>
              <a:rPr lang="en-US" baseline="-25000" dirty="0">
                <a:latin typeface="Times New Roman" charset="0"/>
                <a:cs typeface="Times New Roman" charset="0"/>
              </a:rPr>
              <a:t>A</a:t>
            </a:r>
            <a:r>
              <a:rPr lang="en-US" dirty="0">
                <a:latin typeface="Times New Roman" charset="0"/>
                <a:cs typeface="Times New Roman" charset="0"/>
              </a:rPr>
              <a:t> is the distance from the knob to the hinge; the lever arm for F</a:t>
            </a:r>
            <a:r>
              <a:rPr lang="en-US" baseline="-25000" dirty="0">
                <a:latin typeface="Times New Roman" charset="0"/>
                <a:cs typeface="Times New Roman" charset="0"/>
              </a:rPr>
              <a:t>D</a:t>
            </a:r>
            <a:r>
              <a:rPr lang="en-US" dirty="0">
                <a:latin typeface="Times New Roman" charset="0"/>
                <a:cs typeface="Times New Roman" charset="0"/>
              </a:rPr>
              <a:t> is zero; and the lever arm for F</a:t>
            </a:r>
            <a:r>
              <a:rPr lang="en-US" baseline="-25000" dirty="0">
                <a:latin typeface="Times New Roman" charset="0"/>
                <a:cs typeface="Times New Roman" charset="0"/>
              </a:rPr>
              <a:t>C</a:t>
            </a:r>
            <a:r>
              <a:rPr lang="en-US" dirty="0">
                <a:latin typeface="Times New Roman" charset="0"/>
                <a:cs typeface="Times New Roman" charset="0"/>
              </a:rPr>
              <a:t> is as shown</a:t>
            </a:r>
            <a:r>
              <a:rPr lang="en-US" dirty="0" smtClean="0">
                <a:latin typeface="Times New Roman" charset="0"/>
                <a:cs typeface="Times New Roman" charset="0"/>
              </a:rPr>
              <a:t>.  [It is easier for me to look at it as </a:t>
            </a:r>
            <a:r>
              <a:rPr lang="en-US" dirty="0">
                <a:latin typeface="Times New Roman" charset="0"/>
                <a:cs typeface="Times New Roman" charset="0"/>
              </a:rPr>
              <a:t>the F</a:t>
            </a:r>
            <a:r>
              <a:rPr lang="en-US" baseline="-25000" dirty="0">
                <a:latin typeface="Times New Roman" charset="0"/>
                <a:cs typeface="Times New Roman" charset="0"/>
              </a:rPr>
              <a:t>C</a:t>
            </a:r>
            <a:r>
              <a:rPr lang="en-US" dirty="0">
                <a:latin typeface="Times New Roman" charset="0"/>
                <a:cs typeface="Times New Roman" charset="0"/>
              </a:rPr>
              <a:t> </a:t>
            </a:r>
            <a:r>
              <a:rPr lang="en-US" dirty="0" smtClean="0">
                <a:latin typeface="Times New Roman" charset="0"/>
                <a:cs typeface="Times New Roman" charset="0"/>
              </a:rPr>
              <a:t>component that is perpendicular to the lever, in this case the door.]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12_Figure.jpg"/>
          <p:cNvPicPr>
            <a:picLocks noChangeAspect="1"/>
          </p:cNvPicPr>
          <p:nvPr/>
        </p:nvPicPr>
        <p:blipFill rotWithShape="1">
          <a:blip r:embed="rId2">
            <a:extLst>
              <a:ext uri="{28A0092B-C50C-407E-A947-70E740481C1C}">
                <a14:useLocalDpi xmlns:a14="http://schemas.microsoft.com/office/drawing/2010/main" val="0"/>
              </a:ext>
            </a:extLst>
          </a:blip>
          <a:srcRect b="4453"/>
          <a:stretch/>
        </p:blipFill>
        <p:spPr>
          <a:xfrm>
            <a:off x="4495800" y="3448328"/>
            <a:ext cx="3421380" cy="3044547"/>
          </a:xfrm>
          <a:prstGeom prst="rect">
            <a:avLst/>
          </a:prstGeom>
        </p:spPr>
      </p:pic>
      <p:cxnSp>
        <p:nvCxnSpPr>
          <p:cNvPr id="7" name="Straight Arrow Connector 6"/>
          <p:cNvCxnSpPr/>
          <p:nvPr/>
        </p:nvCxnSpPr>
        <p:spPr>
          <a:xfrm flipV="1">
            <a:off x="7239000" y="5791200"/>
            <a:ext cx="0" cy="334963"/>
          </a:xfrm>
          <a:prstGeom prst="straightConnector1">
            <a:avLst/>
          </a:prstGeom>
          <a:ln w="44450">
            <a:solidFill>
              <a:srgbClr val="F11BC3"/>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048000" y="3581400"/>
            <a:ext cx="4191000" cy="23772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832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8-2 </a:t>
            </a:r>
            <a:r>
              <a:rPr lang="en-US" dirty="0">
                <a:latin typeface="Times New Roman" charset="0"/>
                <a:cs typeface="Times New Roman" charset="0"/>
              </a:rPr>
              <a:t>Torque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torque is defined as:</a:t>
            </a:r>
            <a:endParaRPr lang="el-GR" i="1"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KeyEquation_10A.jpg"/>
          <p:cNvPicPr>
            <a:picLocks noChangeAspect="1"/>
          </p:cNvPicPr>
          <p:nvPr/>
        </p:nvPicPr>
        <p:blipFill rotWithShape="1">
          <a:blip r:embed="rId2">
            <a:extLst>
              <a:ext uri="{28A0092B-C50C-407E-A947-70E740481C1C}">
                <a14:useLocalDpi xmlns:a14="http://schemas.microsoft.com/office/drawing/2010/main" val="0"/>
              </a:ext>
            </a:extLst>
          </a:blip>
          <a:srcRect r="85289" b="31996"/>
          <a:stretch/>
        </p:blipFill>
        <p:spPr>
          <a:xfrm>
            <a:off x="4152900" y="1739900"/>
            <a:ext cx="1257300" cy="335788"/>
          </a:xfrm>
          <a:prstGeom prst="rect">
            <a:avLst/>
          </a:prstGeom>
        </p:spPr>
      </p:pic>
      <p:pic>
        <p:nvPicPr>
          <p:cNvPr id="7" name="Picture 6" descr="08_14_FigureA.jpg"/>
          <p:cNvPicPr>
            <a:picLocks noChangeAspect="1"/>
          </p:cNvPicPr>
          <p:nvPr/>
        </p:nvPicPr>
        <p:blipFill rotWithShape="1">
          <a:blip r:embed="rId3">
            <a:extLst>
              <a:ext uri="{28A0092B-C50C-407E-A947-70E740481C1C}">
                <a14:useLocalDpi xmlns:a14="http://schemas.microsoft.com/office/drawing/2010/main" val="0"/>
              </a:ext>
            </a:extLst>
          </a:blip>
          <a:srcRect b="4629"/>
          <a:stretch/>
        </p:blipFill>
        <p:spPr>
          <a:xfrm>
            <a:off x="198560" y="3009900"/>
            <a:ext cx="3916240" cy="2814602"/>
          </a:xfrm>
          <a:prstGeom prst="rect">
            <a:avLst/>
          </a:prstGeom>
        </p:spPr>
      </p:pic>
      <p:pic>
        <p:nvPicPr>
          <p:cNvPr id="8" name="Picture 7" descr="08_14_FigureB.jpg"/>
          <p:cNvPicPr>
            <a:picLocks noChangeAspect="1"/>
          </p:cNvPicPr>
          <p:nvPr/>
        </p:nvPicPr>
        <p:blipFill rotWithShape="1">
          <a:blip r:embed="rId4">
            <a:extLst>
              <a:ext uri="{28A0092B-C50C-407E-A947-70E740481C1C}">
                <a14:useLocalDpi xmlns:a14="http://schemas.microsoft.com/office/drawing/2010/main" val="0"/>
              </a:ext>
            </a:extLst>
          </a:blip>
          <a:srcRect b="3778"/>
          <a:stretch/>
        </p:blipFill>
        <p:spPr>
          <a:xfrm>
            <a:off x="4104935" y="2743200"/>
            <a:ext cx="3677330" cy="3479800"/>
          </a:xfrm>
          <a:prstGeom prst="rect">
            <a:avLst/>
          </a:prstGeom>
        </p:spPr>
      </p:pic>
      <p:pic>
        <p:nvPicPr>
          <p:cNvPr id="9" name="Picture 8" descr="08_14_FigureC.jpg"/>
          <p:cNvPicPr>
            <a:picLocks noChangeAspect="1"/>
          </p:cNvPicPr>
          <p:nvPr/>
        </p:nvPicPr>
        <p:blipFill rotWithShape="1">
          <a:blip r:embed="rId5">
            <a:extLst>
              <a:ext uri="{28A0092B-C50C-407E-A947-70E740481C1C}">
                <a14:useLocalDpi xmlns:a14="http://schemas.microsoft.com/office/drawing/2010/main" val="0"/>
              </a:ext>
            </a:extLst>
          </a:blip>
          <a:srcRect b="7829"/>
          <a:stretch/>
        </p:blipFill>
        <p:spPr>
          <a:xfrm>
            <a:off x="7772400" y="3765138"/>
            <a:ext cx="1152386" cy="1429162"/>
          </a:xfrm>
          <a:prstGeom prst="rect">
            <a:avLst/>
          </a:prstGeom>
        </p:spPr>
      </p:pic>
      <p:sp>
        <p:nvSpPr>
          <p:cNvPr id="10" name="TextBox 9"/>
          <p:cNvSpPr txBox="1"/>
          <p:nvPr/>
        </p:nvSpPr>
        <p:spPr>
          <a:xfrm>
            <a:off x="6038052" y="1739900"/>
            <a:ext cx="863976" cy="369332"/>
          </a:xfrm>
          <a:prstGeom prst="rect">
            <a:avLst/>
          </a:prstGeom>
          <a:noFill/>
        </p:spPr>
        <p:txBody>
          <a:bodyPr wrap="none" rtlCol="0">
            <a:spAutoFit/>
          </a:bodyPr>
          <a:lstStyle/>
          <a:p>
            <a:r>
              <a:rPr lang="en-US" dirty="0" smtClean="0">
                <a:latin typeface="Times New Roman"/>
                <a:cs typeface="Times New Roman"/>
              </a:rPr>
              <a:t>(8-10a)</a:t>
            </a:r>
            <a:endParaRPr lang="en-US" dirty="0">
              <a:latin typeface="Times New Roman"/>
              <a:cs typeface="Times New Roman"/>
            </a:endParaRPr>
          </a:p>
        </p:txBody>
      </p:sp>
    </p:spTree>
    <p:extLst>
      <p:ext uri="{BB962C8B-B14F-4D97-AF65-F5344CB8AC3E}">
        <p14:creationId xmlns:p14="http://schemas.microsoft.com/office/powerpoint/2010/main" val="2595135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8-3 </a:t>
            </a:r>
            <a:r>
              <a:rPr lang="en-US" dirty="0">
                <a:latin typeface="Times New Roman" charset="0"/>
                <a:cs typeface="Times New Roman" charset="0"/>
              </a:rPr>
              <a:t>Torque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To make an object start rotating, a force is needed; the position and direction of the force matter as well.</a:t>
            </a:r>
          </a:p>
          <a:p>
            <a:pPr marL="0" indent="0">
              <a:spcBef>
                <a:spcPct val="50000"/>
              </a:spcBef>
              <a:buNone/>
            </a:pPr>
            <a:r>
              <a:rPr lang="en-US" dirty="0">
                <a:latin typeface="Times New Roman" charset="0"/>
                <a:cs typeface="Times New Roman" charset="0"/>
              </a:rPr>
              <a:t>The perpendicular distance from the axis of rotation to the line along which the force acts is called the lever arm.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10_Figure.jpg"/>
          <p:cNvPicPr>
            <a:picLocks noChangeAspect="1"/>
          </p:cNvPicPr>
          <p:nvPr/>
        </p:nvPicPr>
        <p:blipFill rotWithShape="1">
          <a:blip r:embed="rId2">
            <a:extLst>
              <a:ext uri="{28A0092B-C50C-407E-A947-70E740481C1C}">
                <a14:useLocalDpi xmlns:a14="http://schemas.microsoft.com/office/drawing/2010/main" val="0"/>
              </a:ext>
            </a:extLst>
          </a:blip>
          <a:srcRect b="5815"/>
          <a:stretch/>
        </p:blipFill>
        <p:spPr>
          <a:xfrm>
            <a:off x="2443064" y="4086987"/>
            <a:ext cx="4303776" cy="2313813"/>
          </a:xfrm>
          <a:prstGeom prst="rect">
            <a:avLst/>
          </a:prstGeom>
        </p:spPr>
      </p:pic>
    </p:spTree>
    <p:extLst>
      <p:ext uri="{BB962C8B-B14F-4D97-AF65-F5344CB8AC3E}">
        <p14:creationId xmlns:p14="http://schemas.microsoft.com/office/powerpoint/2010/main" val="1592872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a:t>
            </a:r>
            <a:endParaRPr lang="en-US" dirty="0"/>
          </a:p>
        </p:txBody>
      </p:sp>
      <p:sp>
        <p:nvSpPr>
          <p:cNvPr id="3" name="Content Placeholder 2"/>
          <p:cNvSpPr>
            <a:spLocks noGrp="1"/>
          </p:cNvSpPr>
          <p:nvPr>
            <p:ph idx="1"/>
          </p:nvPr>
        </p:nvSpPr>
        <p:spPr>
          <a:xfrm>
            <a:off x="304800" y="2171975"/>
            <a:ext cx="8686800" cy="4525963"/>
          </a:xfrm>
        </p:spPr>
        <p:txBody>
          <a:bodyPr/>
          <a:lstStyle/>
          <a:p>
            <a:pPr marL="0" indent="0">
              <a:buNone/>
            </a:pPr>
            <a:r>
              <a:rPr lang="en-US" sz="2000" b="1" dirty="0" smtClean="0"/>
              <a:t>Example 8:  </a:t>
            </a:r>
            <a:r>
              <a:rPr lang="en-US" sz="2000" dirty="0" smtClean="0"/>
              <a:t>The biceps muscle exerts a vertical force on the lower arm, bent as shown.  For each case, calculate the torque about the axis of rotation through the elbow joint, assuming the muscle is attached 5.0 cm from the elbow axis.</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708"/>
            <a:ext cx="2133600" cy="20982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787" y="301349"/>
            <a:ext cx="2180213" cy="1642984"/>
          </a:xfrm>
          <a:prstGeom prst="rect">
            <a:avLst/>
          </a:prstGeom>
        </p:spPr>
      </p:pic>
    </p:spTree>
    <p:extLst>
      <p:ext uri="{BB962C8B-B14F-4D97-AF65-F5344CB8AC3E}">
        <p14:creationId xmlns:p14="http://schemas.microsoft.com/office/powerpoint/2010/main" val="4080601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a:t>
            </a:r>
            <a:endParaRPr lang="en-US" dirty="0"/>
          </a:p>
        </p:txBody>
      </p:sp>
      <p:sp>
        <p:nvSpPr>
          <p:cNvPr id="3" name="Content Placeholder 2"/>
          <p:cNvSpPr>
            <a:spLocks noGrp="1"/>
          </p:cNvSpPr>
          <p:nvPr>
            <p:ph idx="1"/>
          </p:nvPr>
        </p:nvSpPr>
        <p:spPr>
          <a:xfrm>
            <a:off x="304800" y="2171975"/>
            <a:ext cx="8686800" cy="4525963"/>
          </a:xfrm>
        </p:spPr>
        <p:txBody>
          <a:bodyPr/>
          <a:lstStyle/>
          <a:p>
            <a:pPr marL="0" indent="0">
              <a:buNone/>
            </a:pPr>
            <a:r>
              <a:rPr lang="en-US" sz="2000" b="1" dirty="0" smtClean="0"/>
              <a:t>Example 8:  </a:t>
            </a:r>
            <a:r>
              <a:rPr lang="en-US" sz="2000" dirty="0" smtClean="0"/>
              <a:t>The biceps muscle exerts a vertical force on the lower arm, bent as shown.  For each case, calculate the torque about the axis of rotation through the elbow joint, assuming the muscle is attached 5.0 cm from the elbow axis.</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394686"/>
            <a:ext cx="3733800" cy="36719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787" y="301349"/>
            <a:ext cx="2180213" cy="1642984"/>
          </a:xfrm>
          <a:prstGeom prst="rect">
            <a:avLst/>
          </a:prstGeom>
        </p:spPr>
      </p:pic>
      <p:cxnSp>
        <p:nvCxnSpPr>
          <p:cNvPr id="8" name="Straight Arrow Connector 7"/>
          <p:cNvCxnSpPr/>
          <p:nvPr/>
        </p:nvCxnSpPr>
        <p:spPr>
          <a:xfrm flipV="1">
            <a:off x="2443064" y="4724400"/>
            <a:ext cx="300136" cy="838200"/>
          </a:xfrm>
          <a:prstGeom prst="straightConnector1">
            <a:avLst/>
          </a:prstGeom>
          <a:ln w="50800">
            <a:solidFill>
              <a:srgbClr val="F11BC3"/>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2443064" y="4572000"/>
            <a:ext cx="300136" cy="152400"/>
          </a:xfrm>
          <a:prstGeom prst="straightConnector1">
            <a:avLst/>
          </a:prstGeom>
          <a:ln w="50800">
            <a:solidFill>
              <a:srgbClr val="F11BC3"/>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86100" y="3715434"/>
            <a:ext cx="55626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We are only interested in the perpendicular force applied to the lever.  Yes, you guessed it, more sine cosine!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521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a:t>
            </a:r>
            <a:endParaRPr lang="en-US" dirty="0"/>
          </a:p>
        </p:txBody>
      </p:sp>
      <p:sp>
        <p:nvSpPr>
          <p:cNvPr id="3" name="Content Placeholder 2"/>
          <p:cNvSpPr>
            <a:spLocks noGrp="1"/>
          </p:cNvSpPr>
          <p:nvPr>
            <p:ph idx="1"/>
          </p:nvPr>
        </p:nvSpPr>
        <p:spPr>
          <a:xfrm>
            <a:off x="304800" y="2171975"/>
            <a:ext cx="8686800" cy="4525963"/>
          </a:xfrm>
        </p:spPr>
        <p:txBody>
          <a:bodyPr/>
          <a:lstStyle/>
          <a:p>
            <a:pPr marL="0" indent="0">
              <a:buNone/>
            </a:pPr>
            <a:r>
              <a:rPr lang="en-US" sz="2000" b="1" dirty="0" smtClean="0"/>
              <a:t>Example 8:  </a:t>
            </a:r>
            <a:r>
              <a:rPr lang="en-US" sz="2000" dirty="0" smtClean="0"/>
              <a:t>The biceps muscle exerts a vertical force on the lower arm, bent as shown.  For each case, calculate the torque about the axis of rotation through the elbow joint, assuming the muscle is attached 5.0 cm from the elbow axis.</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787" y="301349"/>
            <a:ext cx="2180213" cy="1642984"/>
          </a:xfrm>
          <a:prstGeom prst="rect">
            <a:avLst/>
          </a:prstGeom>
        </p:spPr>
      </p:pic>
      <p:grpSp>
        <p:nvGrpSpPr>
          <p:cNvPr id="7" name="Group 6"/>
          <p:cNvGrpSpPr/>
          <p:nvPr/>
        </p:nvGrpSpPr>
        <p:grpSpPr>
          <a:xfrm>
            <a:off x="1066800" y="3394686"/>
            <a:ext cx="3733800" cy="3671967"/>
            <a:chOff x="1066800" y="3394686"/>
            <a:chExt cx="3733800" cy="367196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394686"/>
              <a:ext cx="3733800" cy="3671967"/>
            </a:xfrm>
            <a:prstGeom prst="rect">
              <a:avLst/>
            </a:prstGeom>
          </p:spPr>
        </p:pic>
        <p:cxnSp>
          <p:nvCxnSpPr>
            <p:cNvPr id="8" name="Straight Arrow Connector 7"/>
            <p:cNvCxnSpPr/>
            <p:nvPr/>
          </p:nvCxnSpPr>
          <p:spPr>
            <a:xfrm flipV="1">
              <a:off x="2443064" y="4724400"/>
              <a:ext cx="300136" cy="838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2443064" y="4572000"/>
              <a:ext cx="300136" cy="152400"/>
            </a:xfrm>
            <a:prstGeom prst="straightConnector1">
              <a:avLst/>
            </a:prstGeom>
            <a:ln w="50800">
              <a:solidFill>
                <a:srgbClr val="F11BC3"/>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3086100" y="3715434"/>
            <a:ext cx="55626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We are only interested in the perpendicular force applied to the lever.  Yes, you guessed it, more sine cosine!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30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7" name="Group 6"/>
          <p:cNvGrpSpPr/>
          <p:nvPr/>
        </p:nvGrpSpPr>
        <p:grpSpPr>
          <a:xfrm>
            <a:off x="152400" y="838200"/>
            <a:ext cx="6019800" cy="5837237"/>
            <a:chOff x="1066800" y="3394686"/>
            <a:chExt cx="3733800" cy="3671967"/>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394686"/>
              <a:ext cx="3733800" cy="3671967"/>
            </a:xfrm>
            <a:prstGeom prst="rect">
              <a:avLst/>
            </a:prstGeom>
          </p:spPr>
        </p:pic>
        <p:cxnSp>
          <p:nvCxnSpPr>
            <p:cNvPr id="8" name="Straight Arrow Connector 7"/>
            <p:cNvCxnSpPr/>
            <p:nvPr/>
          </p:nvCxnSpPr>
          <p:spPr>
            <a:xfrm flipV="1">
              <a:off x="2443064" y="4724400"/>
              <a:ext cx="300136" cy="838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2443064" y="4572000"/>
              <a:ext cx="300136" cy="152400"/>
            </a:xfrm>
            <a:prstGeom prst="straightConnector1">
              <a:avLst/>
            </a:prstGeom>
            <a:ln w="50800">
              <a:solidFill>
                <a:srgbClr val="F11BC3"/>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3568700" y="1752600"/>
            <a:ext cx="55626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Why?</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222491" y="3417230"/>
            <a:ext cx="415498"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30</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798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6019800" cy="5837237"/>
          </a:xfrm>
          <a:prstGeom prst="rect">
            <a:avLst/>
          </a:prstGeom>
        </p:spPr>
      </p:pic>
      <p:cxnSp>
        <p:nvCxnSpPr>
          <p:cNvPr id="10" name="Straight Arrow Connector 9"/>
          <p:cNvCxnSpPr/>
          <p:nvPr/>
        </p:nvCxnSpPr>
        <p:spPr>
          <a:xfrm flipH="1" flipV="1">
            <a:off x="2371275" y="2709748"/>
            <a:ext cx="483893" cy="242267"/>
          </a:xfrm>
          <a:prstGeom prst="straightConnector1">
            <a:avLst/>
          </a:prstGeom>
          <a:ln w="50800">
            <a:solidFill>
              <a:srgbClr val="F11BC3"/>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43300" y="1492053"/>
            <a:ext cx="556260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Why?  </a:t>
            </a:r>
            <a:r>
              <a:rPr lang="en-US" sz="2800" dirty="0" smtClean="0">
                <a:solidFill>
                  <a:srgbClr val="FF0000"/>
                </a:solidFill>
                <a:latin typeface="Times New Roman" panose="02020603050405020304" pitchFamily="18" charset="0"/>
                <a:cs typeface="Times New Roman" panose="02020603050405020304" pitchFamily="18" charset="0"/>
              </a:rPr>
              <a:t>Because forces parallel to the lever do not create torque.</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222491" y="3417230"/>
            <a:ext cx="415498"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30</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232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6019800" cy="5837237"/>
          </a:xfrm>
          <a:prstGeom prst="rect">
            <a:avLst/>
          </a:prstGeom>
        </p:spPr>
      </p:pic>
      <p:cxnSp>
        <p:nvCxnSpPr>
          <p:cNvPr id="8" name="Straight Arrow Connector 7"/>
          <p:cNvCxnSpPr/>
          <p:nvPr/>
        </p:nvCxnSpPr>
        <p:spPr>
          <a:xfrm flipV="1">
            <a:off x="2371275" y="2952014"/>
            <a:ext cx="483893" cy="1332466"/>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68700" y="1752600"/>
            <a:ext cx="5562600" cy="181588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Only the red vector rotates the forearm toward the biceps.  Conversely, the triceps does the reverse and counters the biceps. </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222491" y="3417230"/>
            <a:ext cx="415498"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30</a:t>
            </a:r>
            <a:endParaRPr lang="en-US" b="1" dirty="0">
              <a:latin typeface="Times New Roman" panose="02020603050405020304" pitchFamily="18" charset="0"/>
              <a:cs typeface="Times New Roman" panose="02020603050405020304" pitchFamily="18" charset="0"/>
            </a:endParaRPr>
          </a:p>
        </p:txBody>
      </p:sp>
      <p:sp>
        <p:nvSpPr>
          <p:cNvPr id="3" name="Arc 2"/>
          <p:cNvSpPr/>
          <p:nvPr/>
        </p:nvSpPr>
        <p:spPr>
          <a:xfrm rot="695252">
            <a:off x="448726" y="3056252"/>
            <a:ext cx="2482564" cy="2804953"/>
          </a:xfrm>
          <a:prstGeom prst="arc">
            <a:avLst/>
          </a:prstGeom>
          <a:ln w="50800">
            <a:solidFill>
              <a:schemeClr val="tx1"/>
            </a:solidFill>
            <a:headEnd type="stealth"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rot="9878859">
            <a:off x="1064526" y="3024898"/>
            <a:ext cx="2170041" cy="2240960"/>
          </a:xfrm>
          <a:prstGeom prst="arc">
            <a:avLst>
              <a:gd name="adj1" fmla="val 16200000"/>
              <a:gd name="adj2" fmla="val 3873132"/>
            </a:avLst>
          </a:prstGeom>
          <a:ln w="50800">
            <a:solidFill>
              <a:schemeClr val="tx1"/>
            </a:solidFill>
            <a:prstDash val="dash"/>
            <a:headEnd type="none" w="lg" len="lg"/>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5350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8_01_Figure.jpg"/>
          <p:cNvPicPr>
            <a:picLocks noChangeAspect="1"/>
          </p:cNvPicPr>
          <p:nvPr/>
        </p:nvPicPr>
        <p:blipFill rotWithShape="1">
          <a:blip r:embed="rId2">
            <a:extLst>
              <a:ext uri="{28A0092B-C50C-407E-A947-70E740481C1C}">
                <a14:useLocalDpi xmlns:a14="http://schemas.microsoft.com/office/drawing/2010/main" val="0"/>
              </a:ext>
            </a:extLst>
          </a:blip>
          <a:srcRect b="2971"/>
          <a:stretch/>
        </p:blipFill>
        <p:spPr>
          <a:xfrm>
            <a:off x="6196240" y="1828800"/>
            <a:ext cx="2776055" cy="4832349"/>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a:xfrm>
            <a:off x="457200" y="1600200"/>
            <a:ext cx="5638800" cy="4892675"/>
          </a:xfrm>
        </p:spPr>
        <p:txBody>
          <a:bodyPr/>
          <a:lstStyle/>
          <a:p>
            <a:pPr marL="0" indent="0">
              <a:spcBef>
                <a:spcPct val="50000"/>
              </a:spcBef>
              <a:buNone/>
            </a:pPr>
            <a:r>
              <a:rPr lang="en-US" dirty="0">
                <a:latin typeface="Times New Roman" charset="0"/>
                <a:cs typeface="Times New Roman" charset="0"/>
              </a:rPr>
              <a:t>In purely rotational motion, all points on the object move in circles around the axis of rotation </a:t>
            </a:r>
            <a:r>
              <a:rPr lang="en-US" dirty="0" smtClean="0">
                <a:latin typeface="Times New Roman" charset="0"/>
                <a:cs typeface="Times New Roman" charset="0"/>
              </a:rPr>
              <a:t>(</a:t>
            </a:r>
            <a:r>
              <a:rPr lang="en-US" altLang="ja-JP" dirty="0" smtClean="0">
                <a:latin typeface="Times New Roman" charset="0"/>
                <a:cs typeface="Times New Roman" charset="0"/>
              </a:rPr>
              <a:t>“</a:t>
            </a:r>
            <a:r>
              <a:rPr lang="en-US" i="1" dirty="0" smtClean="0">
                <a:latin typeface="Times New Roman" charset="0"/>
                <a:cs typeface="Times New Roman" charset="0"/>
              </a:rPr>
              <a:t>O</a:t>
            </a:r>
            <a:r>
              <a:rPr lang="en-US" altLang="ja-JP" dirty="0" smtClean="0">
                <a:latin typeface="Times New Roman" charset="0"/>
                <a:cs typeface="Times New Roman" charset="0"/>
              </a:rPr>
              <a:t>”</a:t>
            </a:r>
            <a:r>
              <a:rPr lang="en-US" dirty="0" smtClean="0">
                <a:latin typeface="Times New Roman" charset="0"/>
                <a:cs typeface="Times New Roman" charset="0"/>
              </a:rPr>
              <a:t>)</a:t>
            </a:r>
            <a:r>
              <a:rPr lang="en-US" dirty="0">
                <a:latin typeface="Times New Roman" charset="0"/>
                <a:cs typeface="Times New Roman" charset="0"/>
              </a:rPr>
              <a:t>. The radius of the circle is </a:t>
            </a:r>
            <a:r>
              <a:rPr lang="en-US" i="1" dirty="0">
                <a:latin typeface="Times New Roman" charset="0"/>
                <a:cs typeface="Times New Roman" charset="0"/>
              </a:rPr>
              <a:t>r</a:t>
            </a:r>
            <a:r>
              <a:rPr lang="en-US" dirty="0">
                <a:latin typeface="Times New Roman" charset="0"/>
                <a:cs typeface="Times New Roman" charset="0"/>
              </a:rPr>
              <a:t>. All points on a straight line drawn through the axis move through the same angle in the same time. The angle </a:t>
            </a:r>
            <a:r>
              <a:rPr lang="el-GR" i="1" dirty="0">
                <a:latin typeface="Times New Roman" charset="0"/>
                <a:cs typeface="Times New Roman" charset="0"/>
              </a:rPr>
              <a:t>θ</a:t>
            </a:r>
            <a:r>
              <a:rPr lang="en-US" dirty="0">
                <a:latin typeface="Times New Roman" charset="0"/>
                <a:cs typeface="Times New Roman" charset="0"/>
              </a:rPr>
              <a:t> in radians is defined:</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where </a:t>
            </a:r>
            <a:r>
              <a:rPr lang="en-US" i="1" dirty="0">
                <a:latin typeface="Times New Roman" charset="0"/>
                <a:cs typeface="Times New Roman" charset="0"/>
              </a:rPr>
              <a:t>l</a:t>
            </a:r>
            <a:r>
              <a:rPr lang="en-US" dirty="0">
                <a:latin typeface="Times New Roman" charset="0"/>
                <a:cs typeface="Times New Roman" charset="0"/>
              </a:rPr>
              <a:t> is the arc length.</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08_KeyEquation_01A.jpg"/>
          <p:cNvPicPr>
            <a:picLocks noChangeAspect="1"/>
          </p:cNvPicPr>
          <p:nvPr/>
        </p:nvPicPr>
        <p:blipFill rotWithShape="1">
          <a:blip r:embed="rId3">
            <a:extLst>
              <a:ext uri="{28A0092B-C50C-407E-A947-70E740481C1C}">
                <a14:useLocalDpi xmlns:a14="http://schemas.microsoft.com/office/drawing/2010/main" val="0"/>
              </a:ext>
            </a:extLst>
          </a:blip>
          <a:srcRect r="86180" b="17831"/>
          <a:stretch/>
        </p:blipFill>
        <p:spPr>
          <a:xfrm>
            <a:off x="2057400" y="5033772"/>
            <a:ext cx="1181100" cy="681228"/>
          </a:xfrm>
          <a:prstGeom prst="rect">
            <a:avLst/>
          </a:prstGeom>
        </p:spPr>
      </p:pic>
      <p:sp>
        <p:nvSpPr>
          <p:cNvPr id="7" name="TextBox 6"/>
          <p:cNvSpPr txBox="1"/>
          <p:nvPr/>
        </p:nvSpPr>
        <p:spPr>
          <a:xfrm>
            <a:off x="3747240" y="5181600"/>
            <a:ext cx="748560" cy="369332"/>
          </a:xfrm>
          <a:prstGeom prst="rect">
            <a:avLst/>
          </a:prstGeom>
          <a:noFill/>
        </p:spPr>
        <p:txBody>
          <a:bodyPr wrap="none" rtlCol="0">
            <a:spAutoFit/>
          </a:bodyPr>
          <a:lstStyle/>
          <a:p>
            <a:r>
              <a:rPr lang="en-US" dirty="0" smtClean="0">
                <a:latin typeface="Times New Roman"/>
                <a:cs typeface="Times New Roman"/>
              </a:rPr>
              <a:t>(8-1a)</a:t>
            </a:r>
            <a:endParaRPr lang="en-US" dirty="0">
              <a:latin typeface="Times New Roman"/>
              <a:cs typeface="Times New Roman"/>
            </a:endParaRPr>
          </a:p>
        </p:txBody>
      </p:sp>
    </p:spTree>
    <p:extLst>
      <p:ext uri="{BB962C8B-B14F-4D97-AF65-F5344CB8AC3E}">
        <p14:creationId xmlns:p14="http://schemas.microsoft.com/office/powerpoint/2010/main" val="2250735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Problem 25:  </a:t>
            </a:r>
            <a:r>
              <a:rPr lang="en-US" sz="2800" b="0" dirty="0" smtClean="0"/>
              <a:t>Calculate the net torque about the axle of the wheel shown in the figure.  Assume that a friction torque of .60 Nm opposes the motion.</a:t>
            </a:r>
            <a:endParaRPr lang="en-US" sz="2800" b="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0"/>
            <a:ext cx="3234675" cy="2667000"/>
          </a:xfrm>
        </p:spPr>
      </p:pic>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26" name="Picture 2" descr="http://www.quoteauthors.com/images/groucho-mar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464" y="4246562"/>
            <a:ext cx="2857500" cy="2428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a:xfrm>
            <a:off x="3897214" y="1395398"/>
            <a:ext cx="4419600" cy="2093357"/>
          </a:xfrm>
          <a:prstGeom prst="wedgeRectCallout">
            <a:avLst>
              <a:gd name="adj1" fmla="val -35200"/>
              <a:gd name="adj2" fmla="val 90548"/>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latin typeface="Times New Roman" panose="02020603050405020304" pitchFamily="18" charset="0"/>
                <a:cs typeface="Times New Roman" panose="02020603050405020304" pitchFamily="18" charset="0"/>
              </a:rPr>
              <a:t>“This </a:t>
            </a:r>
            <a:r>
              <a:rPr lang="en-US" b="1" dirty="0">
                <a:latin typeface="Times New Roman" panose="02020603050405020304" pitchFamily="18" charset="0"/>
                <a:cs typeface="Times New Roman" panose="02020603050405020304" pitchFamily="18" charset="0"/>
              </a:rPr>
              <a:t>is enough to make your axle spin</a:t>
            </a:r>
            <a:r>
              <a:rPr lang="en-US" b="1" dirty="0" smtClean="0">
                <a:latin typeface="Times New Roman" panose="02020603050405020304" pitchFamily="18" charset="0"/>
                <a:cs typeface="Times New Roman" panose="02020603050405020304" pitchFamily="18" charset="0"/>
              </a:rPr>
              <a:t>!”</a:t>
            </a: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“This </a:t>
            </a:r>
            <a:r>
              <a:rPr lang="en-US" b="1" dirty="0">
                <a:latin typeface="Times New Roman" panose="02020603050405020304" pitchFamily="18" charset="0"/>
                <a:cs typeface="Times New Roman" panose="02020603050405020304" pitchFamily="18" charset="0"/>
              </a:rPr>
              <a:t>is enough to make your axle spin</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5486400" y="3724800"/>
            <a:ext cx="2462100" cy="3133200"/>
          </a:xfrm>
          <a:prstGeom prst="rect">
            <a:avLst/>
          </a:prstGeom>
        </p:spPr>
      </p:pic>
      <p:sp>
        <p:nvSpPr>
          <p:cNvPr id="8" name="Cloud Callout 7"/>
          <p:cNvSpPr/>
          <p:nvPr/>
        </p:nvSpPr>
        <p:spPr>
          <a:xfrm>
            <a:off x="3821014" y="1963445"/>
            <a:ext cx="3009900" cy="957262"/>
          </a:xfrm>
          <a:prstGeom prst="cloudCallout">
            <a:avLst>
              <a:gd name="adj1" fmla="val 19252"/>
              <a:gd name="adj2" fmla="val 21611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b="1">
                <a:solidFill>
                  <a:schemeClr val="tx1"/>
                </a:solidFill>
                <a:latin typeface="Times New Roman" panose="02020603050405020304" pitchFamily="18" charset="0"/>
                <a:cs typeface="Times New Roman" panose="02020603050405020304" pitchFamily="18" charset="0"/>
              </a:rPr>
              <a:t>“You can say that again.”</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776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Problem 25:  </a:t>
            </a:r>
            <a:r>
              <a:rPr lang="en-US" sz="2800" b="0" dirty="0" smtClean="0"/>
              <a:t>Calculate the net torque about the axle of the wheel shown in the figure.  Assume that a friction torque of .60 Nm opposes the motion.</a:t>
            </a:r>
            <a:endParaRPr lang="en-US" sz="2800" b="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0"/>
            <a:ext cx="3234675" cy="2667000"/>
          </a:xfrm>
        </p:spPr>
      </p:pic>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61113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Problem 25:  </a:t>
            </a:r>
            <a:r>
              <a:rPr lang="en-US" sz="2800" b="0" dirty="0" smtClean="0"/>
              <a:t>Calculate the net torque about the axle of the wheel shown in the figure.  Assume that a friction torque of .60 Nm opposes the motion.</a:t>
            </a:r>
            <a:endParaRPr lang="en-US" sz="2800" b="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0"/>
            <a:ext cx="3234675" cy="2667000"/>
          </a:xfrm>
        </p:spPr>
      </p:pic>
      <p:sp>
        <p:nvSpPr>
          <p:cNvPr id="4" name="Date Placeholder 3"/>
          <p:cNvSpPr>
            <a:spLocks noGrp="1"/>
          </p:cNvSpPr>
          <p:nvPr>
            <p:ph type="dt" sz="half" idx="10"/>
          </p:nvPr>
        </p:nvSpPr>
        <p:spPr/>
        <p:txBody>
          <a:bodyPr/>
          <a:lstStyle/>
          <a:p>
            <a:r>
              <a:rPr lang="en-US" smtClean="0"/>
              <a:t>© 2014 Pearson Education, Inc.</a:t>
            </a:r>
            <a:endParaRPr lang="en-US"/>
          </a:p>
        </p:txBody>
      </p:sp>
      <mc:AlternateContent xmlns:mc="http://schemas.openxmlformats.org/markup-compatibility/2006" xmlns:a14="http://schemas.microsoft.com/office/drawing/2010/main">
        <mc:Choice Requires="a14">
          <p:sp>
            <p:nvSpPr>
              <p:cNvPr id="3" name="Rectangle 2"/>
              <p:cNvSpPr/>
              <p:nvPr/>
            </p:nvSpPr>
            <p:spPr>
              <a:xfrm>
                <a:off x="457200" y="4364843"/>
                <a:ext cx="8534400" cy="1483035"/>
              </a:xfrm>
              <a:prstGeom prst="rect">
                <a:avLst/>
              </a:prstGeom>
            </p:spPr>
            <p:txBody>
              <a:bodyPr wrap="square">
                <a:sp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Calibri" panose="020F0502020204030204" pitchFamily="34" charset="0"/>
                        </a:rPr>
                        <m:t>𝜏</m:t>
                      </m:r>
                      <m:r>
                        <a:rPr lang="en-US" sz="2400" i="1">
                          <a:effectLst/>
                          <a:latin typeface="Cambria Math" panose="02040503050406030204" pitchFamily="18" charset="0"/>
                          <a:ea typeface="Calibri" panose="020F0502020204030204" pitchFamily="34" charset="0"/>
                        </a:rPr>
                        <m:t>=</m:t>
                      </m:r>
                      <m:d>
                        <m:dPr>
                          <m:ctrlPr>
                            <a:rPr lang="en-US" sz="2400" i="1">
                              <a:effectLst/>
                              <a:latin typeface="Cambria Math"/>
                              <a:ea typeface="Calibri" panose="020F0502020204030204" pitchFamily="34" charset="0"/>
                            </a:rPr>
                          </m:ctrlPr>
                        </m:dPr>
                        <m:e>
                          <m:r>
                            <a:rPr lang="en-US" sz="2400" i="1">
                              <a:effectLst/>
                              <a:latin typeface="Cambria Math" panose="02040503050406030204" pitchFamily="18" charset="0"/>
                              <a:ea typeface="Calibri" panose="020F0502020204030204" pitchFamily="34" charset="0"/>
                            </a:rPr>
                            <m:t>.12</m:t>
                          </m:r>
                          <m:r>
                            <a:rPr lang="en-US" sz="2400" i="1">
                              <a:effectLst/>
                              <a:latin typeface="Cambria Math" panose="02040503050406030204" pitchFamily="18" charset="0"/>
                              <a:ea typeface="Calibri" panose="020F0502020204030204" pitchFamily="34" charset="0"/>
                            </a:rPr>
                            <m:t>𝑚</m:t>
                          </m:r>
                        </m:e>
                      </m:d>
                      <m:d>
                        <m:dPr>
                          <m:ctrlPr>
                            <a:rPr lang="en-US" sz="2400" i="1">
                              <a:effectLst/>
                              <a:latin typeface="Cambria Math"/>
                              <a:ea typeface="Calibri" panose="020F0502020204030204" pitchFamily="34" charset="0"/>
                            </a:rPr>
                          </m:ctrlPr>
                        </m:dPr>
                        <m:e>
                          <m:r>
                            <a:rPr lang="en-US" sz="2400" i="1">
                              <a:effectLst/>
                              <a:latin typeface="Cambria Math" panose="02040503050406030204" pitchFamily="18" charset="0"/>
                              <a:ea typeface="Calibri" panose="020F0502020204030204" pitchFamily="34" charset="0"/>
                            </a:rPr>
                            <m:t>35</m:t>
                          </m:r>
                          <m:r>
                            <a:rPr lang="en-US" sz="2400" i="1">
                              <a:effectLst/>
                              <a:latin typeface="Cambria Math" panose="02040503050406030204" pitchFamily="18" charset="0"/>
                              <a:ea typeface="Calibri" panose="020F0502020204030204" pitchFamily="34" charset="0"/>
                            </a:rPr>
                            <m:t>𝑁</m:t>
                          </m:r>
                        </m:e>
                      </m:d>
                      <m:r>
                        <a:rPr lang="en-US" sz="2400" i="1">
                          <a:effectLst/>
                          <a:latin typeface="Cambria Math" panose="02040503050406030204" pitchFamily="18" charset="0"/>
                          <a:ea typeface="Calibri" panose="020F0502020204030204" pitchFamily="34" charset="0"/>
                        </a:rPr>
                        <m:t>+</m:t>
                      </m:r>
                      <m:d>
                        <m:dPr>
                          <m:ctrlPr>
                            <a:rPr lang="en-US" sz="2400" i="1">
                              <a:effectLst/>
                              <a:latin typeface="Cambria Math"/>
                              <a:ea typeface="Calibri" panose="020F0502020204030204" pitchFamily="34" charset="0"/>
                            </a:rPr>
                          </m:ctrlPr>
                        </m:dPr>
                        <m:e>
                          <m:r>
                            <a:rPr lang="en-US" sz="2400" i="1">
                              <a:effectLst/>
                              <a:latin typeface="Cambria Math" panose="02040503050406030204" pitchFamily="18" charset="0"/>
                              <a:ea typeface="Calibri" panose="020F0502020204030204" pitchFamily="34" charset="0"/>
                            </a:rPr>
                            <m:t>.24</m:t>
                          </m:r>
                          <m:r>
                            <a:rPr lang="en-US" sz="2400" i="1">
                              <a:effectLst/>
                              <a:latin typeface="Cambria Math" panose="02040503050406030204" pitchFamily="18" charset="0"/>
                              <a:ea typeface="Calibri" panose="020F0502020204030204" pitchFamily="34" charset="0"/>
                            </a:rPr>
                            <m:t>𝑚</m:t>
                          </m:r>
                        </m:e>
                      </m:d>
                      <m:d>
                        <m:dPr>
                          <m:ctrlPr>
                            <a:rPr lang="en-US" sz="2400" i="1">
                              <a:effectLst/>
                              <a:latin typeface="Cambria Math"/>
                              <a:ea typeface="Calibri" panose="020F0502020204030204" pitchFamily="34" charset="0"/>
                            </a:rPr>
                          </m:ctrlPr>
                        </m:dPr>
                        <m:e>
                          <m:r>
                            <a:rPr lang="en-US" sz="2400" i="1">
                              <a:effectLst/>
                              <a:latin typeface="Cambria Math" panose="02040503050406030204" pitchFamily="18" charset="0"/>
                              <a:ea typeface="Calibri" panose="020F0502020204030204" pitchFamily="34" charset="0"/>
                            </a:rPr>
                            <m:t>18</m:t>
                          </m:r>
                          <m:r>
                            <a:rPr lang="en-US" sz="2400" i="1">
                              <a:effectLst/>
                              <a:latin typeface="Cambria Math" panose="02040503050406030204" pitchFamily="18" charset="0"/>
                              <a:ea typeface="Calibri" panose="020F0502020204030204" pitchFamily="34" charset="0"/>
                            </a:rPr>
                            <m:t>𝑁</m:t>
                          </m:r>
                        </m:e>
                      </m:d>
                      <m:r>
                        <a:rPr lang="en-US" sz="2400" i="1">
                          <a:effectLst/>
                          <a:latin typeface="Cambria Math" panose="02040503050406030204" pitchFamily="18" charset="0"/>
                          <a:ea typeface="Calibri" panose="020F0502020204030204" pitchFamily="34" charset="0"/>
                        </a:rPr>
                        <m:t>−</m:t>
                      </m:r>
                      <m:d>
                        <m:dPr>
                          <m:ctrlPr>
                            <a:rPr lang="en-US" sz="2400" i="1">
                              <a:effectLst/>
                              <a:latin typeface="Cambria Math"/>
                              <a:ea typeface="Calibri" panose="020F0502020204030204" pitchFamily="34" charset="0"/>
                            </a:rPr>
                          </m:ctrlPr>
                        </m:dPr>
                        <m:e>
                          <m:r>
                            <a:rPr lang="en-US" sz="2400" i="1">
                              <a:effectLst/>
                              <a:latin typeface="Cambria Math" panose="02040503050406030204" pitchFamily="18" charset="0"/>
                              <a:ea typeface="Calibri" panose="020F0502020204030204" pitchFamily="34" charset="0"/>
                            </a:rPr>
                            <m:t>.24</m:t>
                          </m:r>
                        </m:e>
                      </m:d>
                      <m:d>
                        <m:dPr>
                          <m:ctrlPr>
                            <a:rPr lang="en-US" sz="2400" i="1">
                              <a:effectLst/>
                              <a:latin typeface="Cambria Math"/>
                              <a:ea typeface="Calibri" panose="020F0502020204030204" pitchFamily="34" charset="0"/>
                            </a:rPr>
                          </m:ctrlPr>
                        </m:dPr>
                        <m:e>
                          <m:r>
                            <a:rPr lang="en-US" sz="2400" i="1">
                              <a:effectLst/>
                              <a:latin typeface="Cambria Math" panose="02040503050406030204" pitchFamily="18" charset="0"/>
                              <a:ea typeface="Calibri" panose="020F0502020204030204" pitchFamily="34" charset="0"/>
                            </a:rPr>
                            <m:t>28</m:t>
                          </m:r>
                          <m:r>
                            <a:rPr lang="en-US" sz="2400" i="1">
                              <a:effectLst/>
                              <a:latin typeface="Cambria Math" panose="02040503050406030204" pitchFamily="18" charset="0"/>
                              <a:ea typeface="Calibri" panose="020F0502020204030204" pitchFamily="34" charset="0"/>
                            </a:rPr>
                            <m:t>𝑁</m:t>
                          </m:r>
                        </m:e>
                      </m:d>
                      <m:r>
                        <a:rPr lang="en-US" sz="2400" i="1">
                          <a:effectLst/>
                          <a:latin typeface="Cambria Math" panose="02040503050406030204" pitchFamily="18" charset="0"/>
                          <a:ea typeface="Calibri" panose="020F0502020204030204" pitchFamily="34" charset="0"/>
                        </a:rPr>
                        <m:t>−.6</m:t>
                      </m:r>
                      <m:r>
                        <a:rPr lang="en-US" sz="2400" i="1">
                          <a:effectLst/>
                          <a:latin typeface="Cambria Math" panose="02040503050406030204" pitchFamily="18" charset="0"/>
                          <a:ea typeface="Calibri" panose="020F0502020204030204" pitchFamily="34" charset="0"/>
                        </a:rPr>
                        <m:t>𝑁𝑚</m:t>
                      </m:r>
                    </m:oMath>
                  </m:oMathPara>
                </a14:m>
                <a:endParaRPr lang="en-US" sz="2400" dirty="0" smtClean="0">
                  <a:effectLst/>
                  <a:latin typeface="Times New Roman" panose="02020603050405020304" pitchFamily="18" charset="0"/>
                  <a:ea typeface="Calibri" panose="020F0502020204030204" pitchFamily="34" charset="0"/>
                </a:endParaRPr>
              </a:p>
              <a:p>
                <a:pPr algn="ctr">
                  <a:lnSpc>
                    <a:spcPct val="107000"/>
                  </a:lnSpc>
                  <a:spcAft>
                    <a:spcPts val="800"/>
                  </a:spcAft>
                </a:pPr>
                <a:endParaRPr lang="en-US" sz="2400" dirty="0">
                  <a:effectLst/>
                  <a:latin typeface="Times New Roman" panose="02020603050405020304" pitchFamily="18" charset="0"/>
                  <a:ea typeface="Calibri" panose="020F0502020204030204" pitchFamily="34" charset="0"/>
                </a:endParaRPr>
              </a:p>
              <a:p>
                <a:pPr algn="ctr">
                  <a:lnSpc>
                    <a:spcPct val="107000"/>
                  </a:lnSpc>
                  <a:spcAft>
                    <a:spcPts val="800"/>
                  </a:spcAft>
                </a:pP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Calibri" panose="020F0502020204030204" pitchFamily="34" charset="0"/>
                      </a:rPr>
                      <m:t>𝜏</m:t>
                    </m:r>
                    <m:r>
                      <a:rPr lang="en-US" sz="2400" i="1">
                        <a:effectLst/>
                        <a:latin typeface="Cambria Math" panose="02040503050406030204" pitchFamily="18" charset="0"/>
                        <a:ea typeface="Calibri" panose="020F0502020204030204" pitchFamily="34" charset="0"/>
                      </a:rPr>
                      <m:t>=4.2</m:t>
                    </m:r>
                    <m:r>
                      <a:rPr lang="en-US" sz="2400" i="1">
                        <a:effectLst/>
                        <a:latin typeface="Cambria Math" panose="02040503050406030204" pitchFamily="18" charset="0"/>
                        <a:ea typeface="Calibri" panose="020F0502020204030204" pitchFamily="34" charset="0"/>
                      </a:rPr>
                      <m:t>𝑁𝑚</m:t>
                    </m:r>
                    <m:r>
                      <a:rPr lang="en-US" sz="2400" i="1">
                        <a:effectLst/>
                        <a:latin typeface="Cambria Math" panose="02040503050406030204" pitchFamily="18" charset="0"/>
                        <a:ea typeface="Calibri" panose="020F0502020204030204" pitchFamily="34" charset="0"/>
                      </a:rPr>
                      <m:t>+4.32</m:t>
                    </m:r>
                    <m:r>
                      <a:rPr lang="en-US" sz="2400" i="1">
                        <a:effectLst/>
                        <a:latin typeface="Cambria Math" panose="02040503050406030204" pitchFamily="18" charset="0"/>
                        <a:ea typeface="Calibri" panose="020F0502020204030204" pitchFamily="34" charset="0"/>
                      </a:rPr>
                      <m:t>𝑁𝑚</m:t>
                    </m:r>
                    <m:r>
                      <a:rPr lang="en-US" sz="2400" i="1">
                        <a:effectLst/>
                        <a:latin typeface="Cambria Math" panose="02040503050406030204" pitchFamily="18" charset="0"/>
                        <a:ea typeface="Calibri" panose="020F0502020204030204" pitchFamily="34" charset="0"/>
                      </a:rPr>
                      <m:t>−6.72</m:t>
                    </m:r>
                    <m:r>
                      <a:rPr lang="en-US" sz="2400" i="1">
                        <a:effectLst/>
                        <a:latin typeface="Cambria Math" panose="02040503050406030204" pitchFamily="18" charset="0"/>
                        <a:ea typeface="Calibri" panose="020F0502020204030204" pitchFamily="34" charset="0"/>
                      </a:rPr>
                      <m:t>𝑁𝑚</m:t>
                    </m:r>
                    <m:r>
                      <a:rPr lang="en-US" sz="2400" i="1">
                        <a:effectLst/>
                        <a:latin typeface="Cambria Math" panose="02040503050406030204" pitchFamily="18" charset="0"/>
                        <a:ea typeface="Calibri" panose="020F0502020204030204" pitchFamily="34" charset="0"/>
                      </a:rPr>
                      <m:t>−.6</m:t>
                    </m:r>
                    <m:r>
                      <a:rPr lang="en-US" sz="2400" i="1">
                        <a:effectLst/>
                        <a:latin typeface="Cambria Math" panose="02040503050406030204" pitchFamily="18" charset="0"/>
                        <a:ea typeface="Calibri" panose="020F0502020204030204" pitchFamily="34" charset="0"/>
                      </a:rPr>
                      <m:t>𝑁𝑚</m:t>
                    </m:r>
                  </m:oMath>
                </a14:m>
                <a:r>
                  <a:rPr lang="en-US" sz="2400" dirty="0">
                    <a:effectLst/>
                    <a:latin typeface="Times New Roman" panose="02020603050405020304" pitchFamily="18" charset="0"/>
                    <a:ea typeface="Times New Roman" panose="02020603050405020304" pitchFamily="18" charset="0"/>
                  </a:rPr>
                  <a:t>=</a:t>
                </a:r>
                <a:r>
                  <a:rPr lang="en-US" sz="2400" dirty="0">
                    <a:solidFill>
                      <a:srgbClr val="FF0000"/>
                    </a:solidFill>
                    <a:effectLst/>
                    <a:latin typeface="Times New Roman" panose="02020603050405020304" pitchFamily="18" charset="0"/>
                    <a:ea typeface="Times New Roman" panose="02020603050405020304" pitchFamily="18" charset="0"/>
                  </a:rPr>
                  <a:t>1.2Nm clockwise</a:t>
                </a:r>
                <a:endParaRPr lang="en-US" sz="2400" dirty="0">
                  <a:effectLst/>
                  <a:latin typeface="Times New Roman" panose="02020603050405020304" pitchFamily="18" charset="0"/>
                  <a:ea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57200" y="4364843"/>
                <a:ext cx="8534400" cy="1483035"/>
              </a:xfrm>
              <a:prstGeom prst="rect">
                <a:avLst/>
              </a:prstGeom>
              <a:blipFill rotWithShape="0">
                <a:blip r:embed="rId3"/>
                <a:stretch>
                  <a:fillRect b="-6996"/>
                </a:stretch>
              </a:blipFill>
            </p:spPr>
            <p:txBody>
              <a:bodyPr/>
              <a:lstStyle/>
              <a:p>
                <a:r>
                  <a:rPr lang="en-US">
                    <a:noFill/>
                  </a:rPr>
                  <a:t> </a:t>
                </a:r>
              </a:p>
            </p:txBody>
          </p:sp>
        </mc:Fallback>
      </mc:AlternateContent>
    </p:spTree>
    <p:extLst>
      <p:ext uri="{BB962C8B-B14F-4D97-AF65-F5344CB8AC3E}">
        <p14:creationId xmlns:p14="http://schemas.microsoft.com/office/powerpoint/2010/main" val="1916000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2" y="2472392"/>
            <a:ext cx="1883670" cy="4020483"/>
          </a:xfrm>
        </p:spPr>
      </p:pic>
      <p:sp>
        <p:nvSpPr>
          <p:cNvPr id="7" name="TextBox 6"/>
          <p:cNvSpPr txBox="1"/>
          <p:nvPr/>
        </p:nvSpPr>
        <p:spPr>
          <a:xfrm>
            <a:off x="152400" y="533400"/>
            <a:ext cx="8458200" cy="193899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Problem 29</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Determine the net torque on the 2.0 m long uniform beam shown in the figure.  All forces are shown.  Calculate the net torque about </a:t>
            </a:r>
            <a:r>
              <a:rPr lang="en-US" sz="2400" i="1"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and again about </a:t>
            </a:r>
            <a:r>
              <a:rPr lang="en-US" sz="2400" i="1" dirty="0"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Note, here “about” means around.  You’ve likely heard the term “coming about” for sailing, coming around is the layman’s term</a:t>
            </a:r>
            <a:endParaRPr lang="en-US" sz="2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500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2" y="2472392"/>
            <a:ext cx="1883670" cy="4020483"/>
          </a:xfrm>
        </p:spPr>
      </p:pic>
      <p:sp>
        <p:nvSpPr>
          <p:cNvPr id="7" name="TextBox 6"/>
          <p:cNvSpPr txBox="1"/>
          <p:nvPr/>
        </p:nvSpPr>
        <p:spPr>
          <a:xfrm>
            <a:off x="152400" y="533400"/>
            <a:ext cx="8458200" cy="193899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Problem 29</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Determine the net torque on the 2.0 m long uniform beam shown in the figure.  All forces are shown.  Calculate the net torque about </a:t>
            </a:r>
            <a:r>
              <a:rPr lang="en-US" sz="2400" i="1"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and again about </a:t>
            </a:r>
            <a:r>
              <a:rPr lang="en-US" sz="2400" i="1" dirty="0"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Note, here “about” means around.  You’ve likely heard the term “coming about” for sailing, coming around is the layman’s term</a:t>
            </a:r>
            <a:endParaRPr lang="en-US" sz="2400" b="1" i="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867468" y="2472392"/>
                <a:ext cx="7124132" cy="3250698"/>
              </a:xfrm>
              <a:prstGeom prst="rect">
                <a:avLst/>
              </a:prstGeom>
            </p:spPr>
            <p:txBody>
              <a:bodyPr wrap="square">
                <a:spAutoFit/>
              </a:bodyPr>
              <a:lstStyle/>
              <a:p>
                <a:pPr>
                  <a:lnSpc>
                    <a:spcPct val="107000"/>
                  </a:lnSpc>
                  <a:spcAft>
                    <a:spcPts val="800"/>
                  </a:spcAft>
                </a:pPr>
                <a:r>
                  <a:rPr lang="en-US" sz="2400" b="1" u="sng" dirty="0">
                    <a:latin typeface="Times New Roman" panose="02020603050405020304" pitchFamily="18" charset="0"/>
                    <a:ea typeface="Times New Roman" panose="02020603050405020304" pitchFamily="18" charset="0"/>
                  </a:rPr>
                  <a:t>About C</a:t>
                </a:r>
                <a:r>
                  <a:rPr lang="en-US" sz="2400" b="1" dirty="0">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1" i="1">
                          <a:effectLst/>
                          <a:latin typeface="Cambria Math" panose="02040503050406030204" pitchFamily="18" charset="0"/>
                          <a:ea typeface="Times New Roman" panose="02020603050405020304" pitchFamily="18" charset="0"/>
                        </a:rPr>
                        <m:t>∑</m:t>
                      </m:r>
                      <m:sSub>
                        <m:sSubPr>
                          <m:ctrlPr>
                            <a:rPr lang="en-US" sz="2400" b="1" i="1">
                              <a:effectLst/>
                              <a:latin typeface="Cambria Math"/>
                              <a:ea typeface="Calibri" panose="020F0502020204030204" pitchFamily="34" charset="0"/>
                            </a:rPr>
                          </m:ctrlPr>
                        </m:sSubPr>
                        <m:e>
                          <m:r>
                            <a:rPr lang="en-US" sz="2400" b="1" i="1">
                              <a:effectLst/>
                              <a:latin typeface="Cambria Math" panose="02040503050406030204" pitchFamily="18" charset="0"/>
                              <a:ea typeface="Calibri" panose="020F0502020204030204" pitchFamily="34" charset="0"/>
                            </a:rPr>
                            <m:t>𝝉</m:t>
                          </m:r>
                        </m:e>
                        <m:sub>
                          <m:r>
                            <a:rPr lang="en-US" sz="2400" b="1" i="1">
                              <a:effectLst/>
                              <a:latin typeface="Cambria Math" panose="02040503050406030204" pitchFamily="18" charset="0"/>
                              <a:ea typeface="Calibri" panose="020F0502020204030204" pitchFamily="34" charset="0"/>
                            </a:rPr>
                            <m:t>𝑪</m:t>
                          </m:r>
                        </m:sub>
                      </m:sSub>
                      <m:r>
                        <a:rPr lang="en-US" sz="2400" b="1" i="1">
                          <a:effectLst/>
                          <a:latin typeface="Cambria Math" panose="02040503050406030204" pitchFamily="18" charset="0"/>
                          <a:ea typeface="Calibri" panose="020F0502020204030204" pitchFamily="34" charset="0"/>
                        </a:rPr>
                        <m:t>=</m:t>
                      </m:r>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𝒔𝒊𝒏</m:t>
                          </m:r>
                          <m:r>
                            <a:rPr lang="en-US" sz="2400" b="1" i="1">
                              <a:effectLst/>
                              <a:latin typeface="Cambria Math" panose="02040503050406030204" pitchFamily="18" charset="0"/>
                              <a:ea typeface="Calibri" panose="020F0502020204030204" pitchFamily="34" charset="0"/>
                            </a:rPr>
                            <m:t>𝟑𝟐</m:t>
                          </m:r>
                        </m:e>
                      </m:d>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𝟓𝟔</m:t>
                          </m:r>
                          <m:r>
                            <a:rPr lang="en-US" sz="2400" b="1" i="1">
                              <a:effectLst/>
                              <a:latin typeface="Cambria Math" panose="02040503050406030204" pitchFamily="18" charset="0"/>
                              <a:ea typeface="Calibri" panose="020F0502020204030204" pitchFamily="34" charset="0"/>
                            </a:rPr>
                            <m:t>𝑵</m:t>
                          </m:r>
                        </m:e>
                      </m:d>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𝟏</m:t>
                          </m:r>
                          <m:r>
                            <a:rPr lang="en-US" sz="2400" b="1" i="1">
                              <a:effectLst/>
                              <a:latin typeface="Cambria Math" panose="02040503050406030204" pitchFamily="18" charset="0"/>
                              <a:ea typeface="Calibri" panose="020F0502020204030204" pitchFamily="34" charset="0"/>
                            </a:rPr>
                            <m:t>𝒎</m:t>
                          </m:r>
                        </m:e>
                      </m:d>
                      <m:r>
                        <a:rPr lang="en-US" sz="2400" b="1" i="1">
                          <a:effectLst/>
                          <a:latin typeface="Cambria Math" panose="02040503050406030204" pitchFamily="18" charset="0"/>
                          <a:ea typeface="Calibri" panose="020F0502020204030204" pitchFamily="34" charset="0"/>
                        </a:rPr>
                        <m:t>−</m:t>
                      </m:r>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𝒔𝒊𝒏</m:t>
                          </m:r>
                          <m:r>
                            <a:rPr lang="en-US" sz="2400" b="1" i="1">
                              <a:effectLst/>
                              <a:latin typeface="Cambria Math" panose="02040503050406030204" pitchFamily="18" charset="0"/>
                              <a:ea typeface="Calibri" panose="020F0502020204030204" pitchFamily="34" charset="0"/>
                            </a:rPr>
                            <m:t>𝟓𝟖</m:t>
                          </m:r>
                        </m:e>
                      </m:d>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𝟓𝟐</m:t>
                          </m:r>
                          <m:r>
                            <a:rPr lang="en-US" sz="2400" b="1" i="1">
                              <a:effectLst/>
                              <a:latin typeface="Cambria Math" panose="02040503050406030204" pitchFamily="18" charset="0"/>
                              <a:ea typeface="Calibri" panose="020F0502020204030204" pitchFamily="34" charset="0"/>
                            </a:rPr>
                            <m:t>𝑵</m:t>
                          </m:r>
                        </m:e>
                      </m:d>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𝟏</m:t>
                          </m:r>
                          <m:r>
                            <a:rPr lang="en-US" sz="2400" b="1" i="1">
                              <a:effectLst/>
                              <a:latin typeface="Cambria Math" panose="02040503050406030204" pitchFamily="18" charset="0"/>
                              <a:ea typeface="Calibri" panose="020F0502020204030204" pitchFamily="34" charset="0"/>
                            </a:rPr>
                            <m:t>𝒎</m:t>
                          </m:r>
                        </m:e>
                      </m:d>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𝟐𝟗</m:t>
                      </m:r>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𝟔𝟖</m:t>
                      </m:r>
                      <m:r>
                        <a:rPr lang="en-US" sz="2400" b="1" i="1">
                          <a:effectLst/>
                          <a:latin typeface="Cambria Math" panose="02040503050406030204" pitchFamily="18" charset="0"/>
                          <a:ea typeface="Calibri" panose="020F0502020204030204" pitchFamily="34" charset="0"/>
                        </a:rPr>
                        <m:t>𝑵𝒎</m:t>
                      </m:r>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𝟒𝟒</m:t>
                      </m:r>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𝟏</m:t>
                      </m:r>
                      <m:r>
                        <a:rPr lang="en-US" sz="2400" b="1" i="1">
                          <a:effectLst/>
                          <a:latin typeface="Cambria Math" panose="02040503050406030204" pitchFamily="18" charset="0"/>
                          <a:ea typeface="Calibri" panose="020F0502020204030204" pitchFamily="34" charset="0"/>
                        </a:rPr>
                        <m:t>𝑵𝒎</m:t>
                      </m:r>
                      <m:r>
                        <a:rPr lang="en-US" sz="2400" b="1" i="1">
                          <a:effectLst/>
                          <a:latin typeface="Cambria Math" panose="02040503050406030204" pitchFamily="18" charset="0"/>
                          <a:ea typeface="Calibri" panose="020F0502020204030204" pitchFamily="34" charset="0"/>
                        </a:rPr>
                        <m:t>=−</m:t>
                      </m:r>
                      <m:r>
                        <a:rPr lang="en-US" sz="2400" b="1" i="1" smtClean="0">
                          <a:solidFill>
                            <a:srgbClr val="FF0000"/>
                          </a:solidFill>
                          <a:effectLst/>
                          <a:latin typeface="Cambria Math" panose="02040503050406030204" pitchFamily="18" charset="0"/>
                          <a:ea typeface="Calibri" panose="020F0502020204030204" pitchFamily="34" charset="0"/>
                        </a:rPr>
                        <m:t>𝟏𝟒</m:t>
                      </m:r>
                      <m:r>
                        <a:rPr lang="en-US" sz="2400" b="1" i="1" smtClean="0">
                          <a:solidFill>
                            <a:srgbClr val="FF0000"/>
                          </a:solidFill>
                          <a:effectLst/>
                          <a:latin typeface="Cambria Math" panose="02040503050406030204" pitchFamily="18" charset="0"/>
                          <a:ea typeface="Calibri" panose="020F0502020204030204" pitchFamily="34" charset="0"/>
                        </a:rPr>
                        <m:t>.</m:t>
                      </m:r>
                      <m:r>
                        <a:rPr lang="en-US" sz="2400" b="1" i="1" smtClean="0">
                          <a:solidFill>
                            <a:srgbClr val="FF0000"/>
                          </a:solidFill>
                          <a:effectLst/>
                          <a:latin typeface="Cambria Math" panose="02040503050406030204" pitchFamily="18" charset="0"/>
                          <a:ea typeface="Calibri" panose="020F0502020204030204" pitchFamily="34" charset="0"/>
                        </a:rPr>
                        <m:t>𝟒𝟐</m:t>
                      </m:r>
                      <m:r>
                        <a:rPr lang="en-US" sz="2400" b="1" i="1" smtClean="0">
                          <a:solidFill>
                            <a:srgbClr val="FF0000"/>
                          </a:solidFill>
                          <a:effectLst/>
                          <a:latin typeface="Cambria Math" panose="02040503050406030204" pitchFamily="18" charset="0"/>
                          <a:ea typeface="Calibri" panose="020F0502020204030204" pitchFamily="34" charset="0"/>
                        </a:rPr>
                        <m:t>𝑵𝒎</m:t>
                      </m:r>
                      <m:r>
                        <a:rPr lang="en-US" sz="2400" b="1" i="1">
                          <a:effectLst/>
                          <a:latin typeface="Cambria Math" panose="02040503050406030204" pitchFamily="18" charset="0"/>
                          <a:ea typeface="Calibri" panose="020F0502020204030204" pitchFamily="34" charset="0"/>
                        </a:rPr>
                        <m:t> [</m:t>
                      </m:r>
                      <m:r>
                        <a:rPr lang="en-US" sz="2400" b="1" i="1">
                          <a:effectLst/>
                          <a:latin typeface="Cambria Math" panose="02040503050406030204" pitchFamily="18" charset="0"/>
                          <a:ea typeface="Calibri" panose="020F0502020204030204" pitchFamily="34" charset="0"/>
                        </a:rPr>
                        <m:t>𝐜𝐜𝐰</m:t>
                      </m:r>
                      <m:r>
                        <a:rPr lang="en-US" sz="2400" b="1">
                          <a:effectLst/>
                          <a:latin typeface="Cambria Math" panose="02040503050406030204" pitchFamily="18" charset="0"/>
                          <a:ea typeface="Calibri" panose="020F0502020204030204" pitchFamily="34" charset="0"/>
                        </a:rPr>
                        <m:t>]</m:t>
                      </m:r>
                    </m:oMath>
                  </m:oMathPara>
                </a14:m>
                <a:endParaRPr lang="en-US" sz="2400" b="1" dirty="0">
                  <a:effectLst/>
                  <a:latin typeface="Times New Roman" panose="02020603050405020304" pitchFamily="18" charset="0"/>
                  <a:ea typeface="Calibri" panose="020F0502020204030204" pitchFamily="34" charset="0"/>
                </a:endParaRPr>
              </a:p>
              <a:p>
                <a:pPr>
                  <a:lnSpc>
                    <a:spcPct val="107000"/>
                  </a:lnSpc>
                  <a:spcAft>
                    <a:spcPts val="800"/>
                  </a:spcAft>
                </a:pPr>
                <a:r>
                  <a:rPr lang="en-US" sz="2400" b="1" dirty="0">
                    <a:effectLst/>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endParaRPr>
              </a:p>
              <a:p>
                <a:pPr>
                  <a:lnSpc>
                    <a:spcPct val="107000"/>
                  </a:lnSpc>
                  <a:spcAft>
                    <a:spcPts val="800"/>
                  </a:spcAft>
                </a:pPr>
                <a:r>
                  <a:rPr lang="en-US" sz="2400" b="1" u="sng" dirty="0">
                    <a:effectLst/>
                    <a:latin typeface="Times New Roman" panose="02020603050405020304" pitchFamily="18" charset="0"/>
                    <a:ea typeface="Times New Roman" panose="02020603050405020304" pitchFamily="18" charset="0"/>
                  </a:rPr>
                  <a:t>About P:</a:t>
                </a:r>
                <a:endParaRPr lang="en-US" sz="2400" b="1" dirty="0">
                  <a:effectLst/>
                  <a:latin typeface="Times New Roman" panose="02020603050405020304" pitchFamily="18" charset="0"/>
                  <a:ea typeface="Calibri" panose="020F050202020403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1" i="1">
                          <a:effectLst/>
                          <a:latin typeface="Cambria Math" panose="02040503050406030204" pitchFamily="18" charset="0"/>
                          <a:ea typeface="Times New Roman" panose="02020603050405020304" pitchFamily="18" charset="0"/>
                        </a:rPr>
                        <m:t>∑</m:t>
                      </m:r>
                      <m:sSub>
                        <m:sSubPr>
                          <m:ctrlPr>
                            <a:rPr lang="en-US" sz="2400" b="1" i="1">
                              <a:effectLst/>
                              <a:latin typeface="Cambria Math"/>
                              <a:ea typeface="Calibri" panose="020F0502020204030204" pitchFamily="34" charset="0"/>
                            </a:rPr>
                          </m:ctrlPr>
                        </m:sSubPr>
                        <m:e>
                          <m:r>
                            <a:rPr lang="en-US" sz="2400" b="1" i="1">
                              <a:effectLst/>
                              <a:latin typeface="Cambria Math" panose="02040503050406030204" pitchFamily="18" charset="0"/>
                              <a:ea typeface="Calibri" panose="020F0502020204030204" pitchFamily="34" charset="0"/>
                            </a:rPr>
                            <m:t>𝝉</m:t>
                          </m:r>
                        </m:e>
                        <m:sub>
                          <m:r>
                            <a:rPr lang="en-US" sz="2400" b="1" i="1">
                              <a:effectLst/>
                              <a:latin typeface="Cambria Math" panose="02040503050406030204" pitchFamily="18" charset="0"/>
                              <a:ea typeface="Calibri" panose="020F0502020204030204" pitchFamily="34" charset="0"/>
                            </a:rPr>
                            <m:t>𝑷</m:t>
                          </m:r>
                        </m:sub>
                      </m:sSub>
                      <m:r>
                        <a:rPr lang="en-US" sz="2400" b="1" i="1">
                          <a:effectLst/>
                          <a:latin typeface="Cambria Math" panose="02040503050406030204" pitchFamily="18" charset="0"/>
                          <a:ea typeface="Calibri" panose="020F0502020204030204" pitchFamily="34" charset="0"/>
                        </a:rPr>
                        <m:t>=</m:t>
                      </m:r>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𝒔𝒊𝒏</m:t>
                          </m:r>
                          <m:r>
                            <a:rPr lang="en-US" sz="2400" b="1" i="1">
                              <a:effectLst/>
                              <a:latin typeface="Cambria Math" panose="02040503050406030204" pitchFamily="18" charset="0"/>
                              <a:ea typeface="Calibri" panose="020F0502020204030204" pitchFamily="34" charset="0"/>
                            </a:rPr>
                            <m:t>𝟒𝟓</m:t>
                          </m:r>
                        </m:e>
                      </m:d>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𝟔𝟓</m:t>
                          </m:r>
                          <m:r>
                            <a:rPr lang="en-US" sz="2400" b="1" i="1">
                              <a:effectLst/>
                              <a:latin typeface="Cambria Math" panose="02040503050406030204" pitchFamily="18" charset="0"/>
                              <a:ea typeface="Calibri" panose="020F0502020204030204" pitchFamily="34" charset="0"/>
                            </a:rPr>
                            <m:t>𝑵</m:t>
                          </m:r>
                        </m:e>
                      </m:d>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𝟏</m:t>
                          </m:r>
                          <m:r>
                            <a:rPr lang="en-US" sz="2400" b="1" i="1">
                              <a:effectLst/>
                              <a:latin typeface="Cambria Math" panose="02040503050406030204" pitchFamily="18" charset="0"/>
                              <a:ea typeface="Calibri" panose="020F0502020204030204" pitchFamily="34" charset="0"/>
                            </a:rPr>
                            <m:t>𝒎</m:t>
                          </m:r>
                        </m:e>
                      </m:d>
                      <m:r>
                        <a:rPr lang="en-US" sz="2400" b="1" i="1">
                          <a:effectLst/>
                          <a:latin typeface="Cambria Math" panose="02040503050406030204" pitchFamily="18" charset="0"/>
                          <a:ea typeface="Calibri" panose="020F0502020204030204" pitchFamily="34" charset="0"/>
                        </a:rPr>
                        <m:t>+</m:t>
                      </m:r>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𝒔𝒊𝒏</m:t>
                          </m:r>
                          <m:r>
                            <a:rPr lang="en-US" sz="2400" b="1" i="1">
                              <a:effectLst/>
                              <a:latin typeface="Cambria Math" panose="02040503050406030204" pitchFamily="18" charset="0"/>
                              <a:ea typeface="Calibri" panose="020F0502020204030204" pitchFamily="34" charset="0"/>
                            </a:rPr>
                            <m:t>𝟑𝟐</m:t>
                          </m:r>
                        </m:e>
                      </m:d>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𝟓𝟔</m:t>
                          </m:r>
                          <m:r>
                            <a:rPr lang="en-US" sz="2400" b="1" i="1">
                              <a:effectLst/>
                              <a:latin typeface="Cambria Math" panose="02040503050406030204" pitchFamily="18" charset="0"/>
                              <a:ea typeface="Calibri" panose="020F0502020204030204" pitchFamily="34" charset="0"/>
                            </a:rPr>
                            <m:t>𝑵</m:t>
                          </m:r>
                        </m:e>
                      </m:d>
                      <m:d>
                        <m:dPr>
                          <m:ctrlPr>
                            <a:rPr lang="en-US" sz="2400" b="1" i="1">
                              <a:effectLst/>
                              <a:latin typeface="Cambria Math"/>
                              <a:ea typeface="Calibri" panose="020F0502020204030204" pitchFamily="34" charset="0"/>
                            </a:rPr>
                          </m:ctrlPr>
                        </m:dPr>
                        <m:e>
                          <m:r>
                            <a:rPr lang="en-US" sz="2400" b="1" i="1">
                              <a:effectLst/>
                              <a:latin typeface="Cambria Math" panose="02040503050406030204" pitchFamily="18" charset="0"/>
                              <a:ea typeface="Calibri" panose="020F0502020204030204" pitchFamily="34" charset="0"/>
                            </a:rPr>
                            <m:t>𝟐</m:t>
                          </m:r>
                          <m:r>
                            <a:rPr lang="en-US" sz="2400" b="1" i="1">
                              <a:effectLst/>
                              <a:latin typeface="Cambria Math" panose="02040503050406030204" pitchFamily="18" charset="0"/>
                              <a:ea typeface="Calibri" panose="020F0502020204030204" pitchFamily="34" charset="0"/>
                            </a:rPr>
                            <m:t>𝒎</m:t>
                          </m:r>
                        </m:e>
                      </m:d>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𝟒𝟓</m:t>
                      </m:r>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𝟗𝟔</m:t>
                      </m:r>
                      <m:r>
                        <a:rPr lang="en-US" sz="2400" b="1" i="1">
                          <a:effectLst/>
                          <a:latin typeface="Cambria Math" panose="02040503050406030204" pitchFamily="18" charset="0"/>
                          <a:ea typeface="Calibri" panose="020F0502020204030204" pitchFamily="34" charset="0"/>
                        </a:rPr>
                        <m:t>𝑵𝒎</m:t>
                      </m:r>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𝟓𝟗</m:t>
                      </m:r>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𝟑𝟓</m:t>
                      </m:r>
                      <m:r>
                        <a:rPr lang="en-US" sz="2400" b="1" i="1">
                          <a:effectLst/>
                          <a:latin typeface="Cambria Math" panose="02040503050406030204" pitchFamily="18" charset="0"/>
                          <a:ea typeface="Calibri" panose="020F0502020204030204" pitchFamily="34" charset="0"/>
                        </a:rPr>
                        <m:t>𝑵𝒎</m:t>
                      </m:r>
                      <m:r>
                        <a:rPr lang="en-US" sz="2400" b="1" i="1">
                          <a:effectLst/>
                          <a:latin typeface="Cambria Math" panose="02040503050406030204" pitchFamily="18" charset="0"/>
                          <a:ea typeface="Calibri" panose="020F0502020204030204" pitchFamily="34" charset="0"/>
                        </a:rPr>
                        <m:t>=</m:t>
                      </m:r>
                      <m:r>
                        <a:rPr lang="en-US" sz="2400" b="1" i="1" smtClean="0">
                          <a:solidFill>
                            <a:srgbClr val="FF0000"/>
                          </a:solidFill>
                          <a:effectLst/>
                          <a:latin typeface="Cambria Math" panose="02040503050406030204" pitchFamily="18" charset="0"/>
                          <a:ea typeface="Calibri" panose="020F0502020204030204" pitchFamily="34" charset="0"/>
                        </a:rPr>
                        <m:t>𝟏𝟑</m:t>
                      </m:r>
                      <m:r>
                        <a:rPr lang="en-US" sz="2400" b="1" i="1" smtClean="0">
                          <a:solidFill>
                            <a:srgbClr val="FF0000"/>
                          </a:solidFill>
                          <a:effectLst/>
                          <a:latin typeface="Cambria Math" panose="02040503050406030204" pitchFamily="18" charset="0"/>
                          <a:ea typeface="Calibri" panose="020F0502020204030204" pitchFamily="34" charset="0"/>
                        </a:rPr>
                        <m:t>.</m:t>
                      </m:r>
                      <m:r>
                        <a:rPr lang="en-US" sz="2400" b="1" i="1" smtClean="0">
                          <a:solidFill>
                            <a:srgbClr val="FF0000"/>
                          </a:solidFill>
                          <a:effectLst/>
                          <a:latin typeface="Cambria Math" panose="02040503050406030204" pitchFamily="18" charset="0"/>
                          <a:ea typeface="Calibri" panose="020F0502020204030204" pitchFamily="34" charset="0"/>
                        </a:rPr>
                        <m:t>𝟑𝟗</m:t>
                      </m:r>
                      <m:r>
                        <a:rPr lang="en-US" sz="2400" b="1" i="1" smtClean="0">
                          <a:solidFill>
                            <a:srgbClr val="FF0000"/>
                          </a:solidFill>
                          <a:effectLst/>
                          <a:latin typeface="Cambria Math" panose="02040503050406030204" pitchFamily="18" charset="0"/>
                          <a:ea typeface="Calibri" panose="020F0502020204030204" pitchFamily="34" charset="0"/>
                        </a:rPr>
                        <m:t>𝑵𝒎</m:t>
                      </m:r>
                      <m:r>
                        <a:rPr lang="en-US" sz="2400" b="1" i="1" smtClean="0">
                          <a:solidFill>
                            <a:srgbClr val="FF0000"/>
                          </a:solidFill>
                          <a:effectLst/>
                          <a:latin typeface="Cambria Math" panose="02040503050406030204" pitchFamily="18" charset="0"/>
                          <a:ea typeface="Calibri" panose="020F0502020204030204" pitchFamily="34" charset="0"/>
                        </a:rPr>
                        <m:t> [</m:t>
                      </m:r>
                      <m:r>
                        <a:rPr lang="en-US" sz="2400" b="1" i="1">
                          <a:effectLst/>
                          <a:latin typeface="Cambria Math" panose="02040503050406030204" pitchFamily="18" charset="0"/>
                          <a:ea typeface="Calibri" panose="020F0502020204030204" pitchFamily="34" charset="0"/>
                        </a:rPr>
                        <m:t>𝐜𝐰</m:t>
                      </m:r>
                      <m:r>
                        <a:rPr lang="en-US" sz="2400" b="1">
                          <a:effectLst/>
                          <a:latin typeface="Cambria Math" panose="02040503050406030204" pitchFamily="18" charset="0"/>
                          <a:ea typeface="Calibri" panose="020F0502020204030204" pitchFamily="34" charset="0"/>
                        </a:rPr>
                        <m:t>]</m:t>
                      </m:r>
                    </m:oMath>
                  </m:oMathPara>
                </a14:m>
                <a:endParaRPr lang="en-US" sz="2400" b="1" dirty="0">
                  <a:effectLst/>
                  <a:latin typeface="Times New Roman" panose="02020603050405020304" pitchFamily="18"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67468" y="2472392"/>
                <a:ext cx="7124132" cy="3250698"/>
              </a:xfrm>
              <a:prstGeom prst="rect">
                <a:avLst/>
              </a:prstGeom>
              <a:blipFill rotWithShape="0">
                <a:blip r:embed="rId3"/>
                <a:stretch>
                  <a:fillRect l="-1283" t="-1501"/>
                </a:stretch>
              </a:blipFill>
            </p:spPr>
            <p:txBody>
              <a:bodyPr/>
              <a:lstStyle/>
              <a:p>
                <a:r>
                  <a:rPr lang="en-US">
                    <a:noFill/>
                  </a:rPr>
                  <a:t> </a:t>
                </a:r>
              </a:p>
            </p:txBody>
          </p:sp>
        </mc:Fallback>
      </mc:AlternateContent>
    </p:spTree>
    <p:extLst>
      <p:ext uri="{BB962C8B-B14F-4D97-AF65-F5344CB8AC3E}">
        <p14:creationId xmlns:p14="http://schemas.microsoft.com/office/powerpoint/2010/main" val="2850866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8-5 Rotational Dynamics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Torque </a:t>
            </a:r>
            <a:r>
              <a:rPr lang="en-US" dirty="0">
                <a:latin typeface="Times New Roman" charset="0"/>
                <a:cs typeface="Times New Roman" charset="0"/>
              </a:rPr>
              <a:t>and Rotational Inertia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Knowing that </a:t>
                </a:r>
                <a:r>
                  <a:rPr lang="en-US" i="1" dirty="0">
                    <a:latin typeface="Times New Roman" charset="0"/>
                    <a:cs typeface="Times New Roman" charset="0"/>
                  </a:rPr>
                  <a:t>F</a:t>
                </a:r>
                <a:r>
                  <a:rPr lang="en-US" dirty="0">
                    <a:latin typeface="Times New Roman" charset="0"/>
                    <a:cs typeface="Times New Roman" charset="0"/>
                  </a:rPr>
                  <a:t> = </a:t>
                </a:r>
                <a:r>
                  <a:rPr lang="en-US" i="1" dirty="0">
                    <a:latin typeface="Times New Roman" charset="0"/>
                    <a:cs typeface="Times New Roman" charset="0"/>
                  </a:rPr>
                  <a:t>ma</a:t>
                </a:r>
                <a:r>
                  <a:rPr lang="en-US" dirty="0">
                    <a:latin typeface="Times New Roman" charset="0"/>
                    <a:cs typeface="Times New Roman" charset="0"/>
                  </a:rPr>
                  <a:t>, we see that </a:t>
                </a:r>
                <a:r>
                  <a:rPr lang="el-GR" i="1" dirty="0">
                    <a:latin typeface="Times New Roman" charset="0"/>
                    <a:cs typeface="Times New Roman" charset="0"/>
                  </a:rPr>
                  <a:t>τ</a:t>
                </a:r>
                <a:r>
                  <a:rPr lang="en-US" dirty="0">
                    <a:latin typeface="Times New Roman" charset="0"/>
                    <a:cs typeface="Times New Roman" charset="0"/>
                  </a:rPr>
                  <a:t> = </a:t>
                </a:r>
                <a:r>
                  <a:rPr lang="en-US" i="1" dirty="0">
                    <a:latin typeface="Times New Roman" charset="0"/>
                    <a:cs typeface="Times New Roman" charset="0"/>
                  </a:rPr>
                  <a:t>mr</a:t>
                </a:r>
                <a:r>
                  <a:rPr lang="en-US" baseline="30000" dirty="0">
                    <a:latin typeface="Times New Roman" charset="0"/>
                    <a:cs typeface="Times New Roman" charset="0"/>
                  </a:rPr>
                  <a:t>2</a:t>
                </a:r>
                <a:r>
                  <a:rPr lang="el-GR" i="1" dirty="0">
                    <a:latin typeface="Times New Roman" charset="0"/>
                    <a:cs typeface="Times New Roman" charset="0"/>
                  </a:rPr>
                  <a:t>α</a:t>
                </a:r>
              </a:p>
              <a:p>
                <a:pPr marL="0" indent="0">
                  <a:spcBef>
                    <a:spcPct val="50000"/>
                  </a:spcBef>
                  <a:buNone/>
                </a:pPr>
                <a:r>
                  <a:rPr lang="en-US" dirty="0" smtClean="0">
                    <a:solidFill>
                      <a:srgbClr val="FF0000"/>
                    </a:solidFill>
                    <a:latin typeface="Times New Roman" charset="0"/>
                    <a:cs typeface="Times New Roman" charset="0"/>
                  </a:rPr>
                  <a:t>Say, What?</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𝑚𝑎</m:t>
                      </m:r>
                    </m:oMath>
                  </m:oMathPara>
                </a14:m>
                <a:endParaRPr lang="en-US" dirty="0"/>
              </a:p>
              <a:p>
                <a:pPr marL="0" indent="0" algn="ctr">
                  <a:buNone/>
                </a:pPr>
                <a:r>
                  <a:rPr lang="en-US" dirty="0"/>
                  <a:t>and,</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𝜏</m:t>
                      </m:r>
                      <m:r>
                        <a:rPr lang="en-US" i="1">
                          <a:latin typeface="Cambria Math" panose="02040503050406030204" pitchFamily="18" charset="0"/>
                        </a:rPr>
                        <m:t>=</m:t>
                      </m:r>
                      <m:r>
                        <a:rPr lang="en-US" i="1">
                          <a:latin typeface="Cambria Math" panose="02040503050406030204" pitchFamily="18" charset="0"/>
                        </a:rPr>
                        <m:t>𝐹𝑟</m:t>
                      </m:r>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𝑚𝑎</m:t>
                          </m:r>
                        </m:e>
                      </m:d>
                      <m:r>
                        <a:rPr lang="en-US" i="1">
                          <a:latin typeface="Cambria Math" panose="02040503050406030204" pitchFamily="18" charset="0"/>
                        </a:rPr>
                        <m:t>𝑟</m:t>
                      </m:r>
                    </m:oMath>
                  </m:oMathPara>
                </a14:m>
                <a:endParaRPr lang="en-US" dirty="0"/>
              </a:p>
              <a:p>
                <a:pPr marL="0" indent="0" algn="ctr">
                  <a:buNone/>
                </a:pPr>
                <a:r>
                  <a:rPr lang="en-US" dirty="0"/>
                  <a:t>linear a = r</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𝛼</m:t>
                    </m:r>
                  </m:oMath>
                </a14:m>
                <a:r>
                  <a:rPr lang="en-US" dirty="0"/>
                  <a:t>, so substitute in for a and </a:t>
                </a:r>
                <a:r>
                  <a:rPr lang="en-US" dirty="0" smtClean="0"/>
                  <a:t>simplify</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𝜏</m:t>
                      </m:r>
                      <m:r>
                        <a:rPr lang="en-US" i="1">
                          <a:latin typeface="Cambria Math" panose="02040503050406030204" pitchFamily="18" charset="0"/>
                        </a:rPr>
                        <m:t>=</m:t>
                      </m:r>
                      <m:r>
                        <a:rPr lang="en-US" i="1">
                          <a:latin typeface="Cambria Math" panose="02040503050406030204" pitchFamily="18" charset="0"/>
                        </a:rPr>
                        <m:t>𝐹𝑟</m:t>
                      </m:r>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𝑚𝑎</m:t>
                          </m:r>
                        </m:e>
                      </m:d>
                      <m:r>
                        <a:rPr lang="en-US" i="1">
                          <a:latin typeface="Cambria Math" panose="02040503050406030204" pitchFamily="18" charset="0"/>
                        </a:rPr>
                        <m:t>𝑟</m:t>
                      </m:r>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𝑚</m:t>
                          </m:r>
                          <m:d>
                            <m:dPr>
                              <m:ctrlPr>
                                <a:rPr lang="en-US" i="1">
                                  <a:latin typeface="Cambria Math"/>
                                </a:rPr>
                              </m:ctrlPr>
                            </m:dPr>
                            <m:e>
                              <m:r>
                                <a:rPr lang="en-US" i="1">
                                  <a:latin typeface="Cambria Math" panose="02040503050406030204" pitchFamily="18" charset="0"/>
                                </a:rPr>
                                <m:t>𝛼</m:t>
                              </m:r>
                              <m:r>
                                <a:rPr lang="en-US" i="1">
                                  <a:latin typeface="Cambria Math" panose="02040503050406030204" pitchFamily="18" charset="0"/>
                                </a:rPr>
                                <m:t>𝑟</m:t>
                              </m:r>
                            </m:e>
                          </m:d>
                        </m:e>
                      </m:d>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𝛼</m:t>
                      </m:r>
                      <m:sSup>
                        <m:sSupPr>
                          <m:ctrlPr>
                            <a:rPr lang="en-US" i="1">
                              <a:latin typeface="Cambria Math"/>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𝑚</m:t>
                      </m:r>
                      <m:sSup>
                        <m:sSupPr>
                          <m:ctrlPr>
                            <a:rPr lang="en-US" i="1">
                              <a:latin typeface="Cambria Math"/>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𝛼</m:t>
                      </m:r>
                    </m:oMath>
                  </m:oMathPara>
                </a14:m>
                <a:endParaRPr lang="en-US" dirty="0"/>
              </a:p>
              <a:p>
                <a:pPr marL="0" indent="0" algn="ctr">
                  <a:spcBef>
                    <a:spcPct val="50000"/>
                  </a:spcBef>
                  <a:buNone/>
                </a:pPr>
                <a:endParaRPr lang="en-US" dirty="0">
                  <a:solidFill>
                    <a:srgbClr val="FF0000"/>
                  </a:solidFill>
                  <a:latin typeface="Times New Roman" charset="0"/>
                  <a:cs typeface="Times New Roman" charset="0"/>
                </a:endParaRPr>
              </a:p>
              <a:p>
                <a:pPr marL="0" indent="0">
                  <a:spcBef>
                    <a:spcPct val="50000"/>
                  </a:spcBef>
                  <a:buNone/>
                </a:pPr>
                <a:endParaRPr lang="en-US" dirty="0" smtClean="0">
                  <a:solidFill>
                    <a:srgbClr val="FF0000"/>
                  </a:solidFill>
                  <a:latin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93" t="-148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717432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8-5 Rotational Dynamics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Torque </a:t>
            </a:r>
            <a:r>
              <a:rPr lang="en-US" dirty="0">
                <a:latin typeface="Times New Roman" charset="0"/>
                <a:cs typeface="Times New Roman" charset="0"/>
              </a:rPr>
              <a:t>and Rotational Inertia</a:t>
            </a:r>
          </a:p>
        </p:txBody>
      </p:sp>
      <p:sp>
        <p:nvSpPr>
          <p:cNvPr id="3" name="Content Placeholder 2"/>
          <p:cNvSpPr>
            <a:spLocks noGrp="1"/>
          </p:cNvSpPr>
          <p:nvPr>
            <p:ph idx="1"/>
          </p:nvPr>
        </p:nvSpPr>
        <p:spPr/>
        <p:txBody>
          <a:bodyPr/>
          <a:lstStyle/>
          <a:p>
            <a:pPr marL="0" indent="0">
              <a:buNone/>
            </a:pPr>
            <a:r>
              <a:rPr lang="en-US" dirty="0" smtClean="0">
                <a:latin typeface="Times New Roman" charset="0"/>
                <a:cs typeface="Times New Roman" charset="0"/>
              </a:rPr>
              <a:t>As I was saying, knowing </a:t>
            </a:r>
            <a:r>
              <a:rPr lang="en-US" dirty="0">
                <a:latin typeface="Times New Roman" charset="0"/>
                <a:cs typeface="Times New Roman" charset="0"/>
              </a:rPr>
              <a:t>that </a:t>
            </a:r>
            <a:r>
              <a:rPr lang="en-US" i="1" dirty="0">
                <a:latin typeface="Times New Roman" charset="0"/>
                <a:cs typeface="Times New Roman" charset="0"/>
              </a:rPr>
              <a:t>F</a:t>
            </a:r>
            <a:r>
              <a:rPr lang="en-US" dirty="0">
                <a:latin typeface="Times New Roman" charset="0"/>
                <a:cs typeface="Times New Roman" charset="0"/>
              </a:rPr>
              <a:t> = </a:t>
            </a:r>
            <a:r>
              <a:rPr lang="en-US" i="1" dirty="0">
                <a:latin typeface="Times New Roman" charset="0"/>
                <a:cs typeface="Times New Roman" charset="0"/>
              </a:rPr>
              <a:t>ma</a:t>
            </a:r>
            <a:r>
              <a:rPr lang="en-US" dirty="0">
                <a:latin typeface="Times New Roman" charset="0"/>
                <a:cs typeface="Times New Roman" charset="0"/>
              </a:rPr>
              <a:t>, we see that </a:t>
            </a:r>
            <a:r>
              <a:rPr lang="el-GR" i="1" dirty="0">
                <a:latin typeface="Times New Roman" charset="0"/>
                <a:cs typeface="Times New Roman" charset="0"/>
              </a:rPr>
              <a:t>τ</a:t>
            </a:r>
            <a:r>
              <a:rPr lang="en-US" dirty="0">
                <a:latin typeface="Times New Roman" charset="0"/>
                <a:cs typeface="Times New Roman" charset="0"/>
              </a:rPr>
              <a:t> = </a:t>
            </a:r>
            <a:r>
              <a:rPr lang="en-US" i="1" dirty="0">
                <a:latin typeface="Times New Roman" charset="0"/>
                <a:cs typeface="Times New Roman" charset="0"/>
              </a:rPr>
              <a:t>mr</a:t>
            </a:r>
            <a:r>
              <a:rPr lang="en-US" baseline="30000" dirty="0">
                <a:latin typeface="Times New Roman" charset="0"/>
                <a:cs typeface="Times New Roman" charset="0"/>
              </a:rPr>
              <a:t>2</a:t>
            </a:r>
            <a:r>
              <a:rPr lang="el-GR" i="1" dirty="0">
                <a:latin typeface="Times New Roman" charset="0"/>
                <a:cs typeface="Times New Roman" charset="0"/>
              </a:rPr>
              <a:t>α</a:t>
            </a:r>
          </a:p>
          <a:p>
            <a:pPr marL="0" indent="0">
              <a:spcBef>
                <a:spcPct val="50000"/>
              </a:spcBef>
              <a:buNone/>
            </a:pPr>
            <a:r>
              <a:rPr lang="en-US" dirty="0">
                <a:latin typeface="Times New Roman" charset="0"/>
                <a:cs typeface="Times New Roman" charset="0"/>
              </a:rPr>
              <a:t>This is for a single point mass; what about an extended object?</a:t>
            </a:r>
          </a:p>
          <a:p>
            <a:pPr marL="0" indent="0">
              <a:spcBef>
                <a:spcPct val="50000"/>
              </a:spcBef>
              <a:buNone/>
            </a:pPr>
            <a:r>
              <a:rPr lang="en-US" dirty="0">
                <a:latin typeface="Times New Roman" charset="0"/>
                <a:cs typeface="Times New Roman" charset="0"/>
              </a:rPr>
              <a:t>As the angular acceleration </a:t>
            </a:r>
            <a:r>
              <a:rPr lang="en-US" dirty="0" smtClean="0">
                <a:latin typeface="Times New Roman" charset="0"/>
                <a:cs typeface="Times New Roman" charset="0"/>
              </a:rPr>
              <a:t>is</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same for the whole object,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we </a:t>
            </a:r>
            <a:r>
              <a:rPr lang="en-US" dirty="0">
                <a:latin typeface="Times New Roman" charset="0"/>
                <a:cs typeface="Times New Roman" charset="0"/>
              </a:rPr>
              <a:t>can write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17_Figure.jpg"/>
          <p:cNvPicPr>
            <a:picLocks noChangeAspect="1"/>
          </p:cNvPicPr>
          <p:nvPr/>
        </p:nvPicPr>
        <p:blipFill rotWithShape="1">
          <a:blip r:embed="rId2">
            <a:extLst>
              <a:ext uri="{28A0092B-C50C-407E-A947-70E740481C1C}">
                <a14:useLocalDpi xmlns:a14="http://schemas.microsoft.com/office/drawing/2010/main" val="0"/>
              </a:ext>
            </a:extLst>
          </a:blip>
          <a:srcRect b="5449"/>
          <a:stretch/>
        </p:blipFill>
        <p:spPr>
          <a:xfrm>
            <a:off x="5560060" y="3628263"/>
            <a:ext cx="3139440" cy="2864612"/>
          </a:xfrm>
          <a:prstGeom prst="rect">
            <a:avLst/>
          </a:prstGeom>
        </p:spPr>
      </p:pic>
      <p:pic>
        <p:nvPicPr>
          <p:cNvPr id="6" name="Picture 5" descr="08_KeyEquation_12.jpg"/>
          <p:cNvPicPr>
            <a:picLocks noChangeAspect="1"/>
          </p:cNvPicPr>
          <p:nvPr/>
        </p:nvPicPr>
        <p:blipFill rotWithShape="1">
          <a:blip r:embed="rId3">
            <a:extLst>
              <a:ext uri="{28A0092B-C50C-407E-A947-70E740481C1C}">
                <a14:useLocalDpi xmlns:a14="http://schemas.microsoft.com/office/drawing/2010/main" val="0"/>
              </a:ext>
            </a:extLst>
          </a:blip>
          <a:srcRect r="75036" b="28070"/>
          <a:stretch/>
        </p:blipFill>
        <p:spPr>
          <a:xfrm>
            <a:off x="838200" y="5029200"/>
            <a:ext cx="2133600" cy="416560"/>
          </a:xfrm>
          <a:prstGeom prst="rect">
            <a:avLst/>
          </a:prstGeom>
        </p:spPr>
      </p:pic>
      <p:sp>
        <p:nvSpPr>
          <p:cNvPr id="7" name="TextBox 6"/>
          <p:cNvSpPr txBox="1"/>
          <p:nvPr/>
        </p:nvSpPr>
        <p:spPr>
          <a:xfrm>
            <a:off x="3505200" y="5076428"/>
            <a:ext cx="761522" cy="369332"/>
          </a:xfrm>
          <a:prstGeom prst="rect">
            <a:avLst/>
          </a:prstGeom>
          <a:noFill/>
        </p:spPr>
        <p:txBody>
          <a:bodyPr wrap="none" rtlCol="0">
            <a:spAutoFit/>
          </a:bodyPr>
          <a:lstStyle/>
          <a:p>
            <a:r>
              <a:rPr lang="en-US" dirty="0" smtClean="0">
                <a:latin typeface="Times New Roman"/>
                <a:cs typeface="Times New Roman"/>
              </a:rPr>
              <a:t>(8-12)</a:t>
            </a:r>
            <a:endParaRPr lang="en-US" dirty="0">
              <a:latin typeface="Times New Roman"/>
              <a:cs typeface="Times New Roman"/>
            </a:endParaRPr>
          </a:p>
        </p:txBody>
      </p:sp>
      <p:sp>
        <p:nvSpPr>
          <p:cNvPr id="8" name="TextBox 7"/>
          <p:cNvSpPr txBox="1"/>
          <p:nvPr/>
        </p:nvSpPr>
        <p:spPr>
          <a:xfrm>
            <a:off x="457201" y="5657671"/>
            <a:ext cx="8458200" cy="830997"/>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We separated the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τ=mr</a:t>
            </a:r>
            <a:r>
              <a:rPr lang="en-US" sz="2400" baseline="30000" dirty="0" smtClean="0">
                <a:latin typeface="Times New Roman" panose="02020603050405020304" pitchFamily="18" charset="0"/>
                <a:cs typeface="Times New Roman" panose="02020603050405020304" pitchFamily="18" charset="0"/>
              </a:rPr>
              <a:t>2 </a:t>
            </a:r>
            <a:r>
              <a:rPr lang="en-US" sz="2400" dirty="0" smtClean="0">
                <a:latin typeface="Times New Roman" panose="02020603050405020304" pitchFamily="18" charset="0"/>
                <a:cs typeface="Times New Roman" panose="02020603050405020304" pitchFamily="18" charset="0"/>
              </a:rPr>
              <a:t>from the alpha, because it has a special name and is called the property of…</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045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8_18_Figure.jpg"/>
          <p:cNvPicPr>
            <a:picLocks noChangeAspect="1"/>
          </p:cNvPicPr>
          <p:nvPr/>
        </p:nvPicPr>
        <p:blipFill rotWithShape="1">
          <a:blip r:embed="rId3">
            <a:extLst>
              <a:ext uri="{28A0092B-C50C-407E-A947-70E740481C1C}">
                <a14:useLocalDpi xmlns:a14="http://schemas.microsoft.com/office/drawing/2010/main" val="0"/>
              </a:ext>
            </a:extLst>
          </a:blip>
          <a:srcRect b="2701"/>
          <a:stretch/>
        </p:blipFill>
        <p:spPr>
          <a:xfrm>
            <a:off x="4605338" y="1752600"/>
            <a:ext cx="4234375" cy="4927600"/>
          </a:xfrm>
          <a:prstGeom prst="rect">
            <a:avLst/>
          </a:prstGeom>
        </p:spPr>
      </p:pic>
      <p:sp>
        <p:nvSpPr>
          <p:cNvPr id="2" name="Title 1"/>
          <p:cNvSpPr>
            <a:spLocks noGrp="1"/>
          </p:cNvSpPr>
          <p:nvPr>
            <p:ph type="title"/>
          </p:nvPr>
        </p:nvSpPr>
        <p:spPr/>
        <p:txBody>
          <a:bodyPr/>
          <a:lstStyle/>
          <a:p>
            <a:r>
              <a:rPr lang="en-US" dirty="0">
                <a:latin typeface="Times New Roman" charset="0"/>
                <a:cs typeface="Times New Roman" charset="0"/>
              </a:rPr>
              <a:t>8-5 Rotational Dynamics;</a:t>
            </a:r>
            <a:br>
              <a:rPr lang="en-US" dirty="0">
                <a:latin typeface="Times New Roman" charset="0"/>
                <a:cs typeface="Times New Roman" charset="0"/>
              </a:rPr>
            </a:br>
            <a:r>
              <a:rPr lang="en-US" dirty="0">
                <a:latin typeface="Times New Roman" charset="0"/>
                <a:cs typeface="Times New Roman" charset="0"/>
              </a:rPr>
              <a:t>Torque and Rotational Inertia</a:t>
            </a:r>
            <a:endParaRPr lang="en-US" dirty="0"/>
          </a:p>
        </p:txBody>
      </p:sp>
      <p:sp>
        <p:nvSpPr>
          <p:cNvPr id="3" name="Content Placeholder 2"/>
          <p:cNvSpPr>
            <a:spLocks noGrp="1"/>
          </p:cNvSpPr>
          <p:nvPr>
            <p:ph idx="1"/>
          </p:nvPr>
        </p:nvSpPr>
        <p:spPr>
          <a:xfrm>
            <a:off x="457200" y="1600200"/>
            <a:ext cx="4148138" cy="4724400"/>
          </a:xfrm>
        </p:spPr>
        <p:txBody>
          <a:bodyPr/>
          <a:lstStyle/>
          <a:p>
            <a:pPr marL="0" indent="0">
              <a:spcBef>
                <a:spcPct val="50000"/>
              </a:spcBef>
              <a:buNone/>
            </a:pPr>
            <a:r>
              <a:rPr lang="en-US" dirty="0">
                <a:latin typeface="Times New Roman" charset="0"/>
                <a:cs typeface="Times New Roman" charset="0"/>
              </a:rPr>
              <a:t>The quantity </a:t>
            </a:r>
            <a:r>
              <a:rPr lang="en-US" i="1" dirty="0">
                <a:latin typeface="Times New Roman" charset="0"/>
                <a:cs typeface="Times New Roman" charset="0"/>
              </a:rPr>
              <a:t>I</a:t>
            </a:r>
            <a:r>
              <a:rPr lang="en-US" dirty="0">
                <a:latin typeface="Times New Roman" charset="0"/>
                <a:cs typeface="Times New Roman" charset="0"/>
              </a:rPr>
              <a:t> = </a:t>
            </a:r>
            <a:r>
              <a:rPr lang="el-GR" dirty="0">
                <a:latin typeface="Times New Roman" charset="0"/>
                <a:cs typeface="Times New Roman" charset="0"/>
              </a:rPr>
              <a:t>Σ</a:t>
            </a:r>
            <a:r>
              <a:rPr lang="en-US" i="1" dirty="0">
                <a:latin typeface="Times New Roman" charset="0"/>
                <a:cs typeface="Times New Roman" charset="0"/>
              </a:rPr>
              <a:t>mr</a:t>
            </a:r>
            <a:r>
              <a:rPr lang="en-US" baseline="30000" dirty="0">
                <a:latin typeface="Times New Roman" charset="0"/>
                <a:cs typeface="Times New Roman" charset="0"/>
              </a:rPr>
              <a:t>2</a:t>
            </a:r>
            <a:r>
              <a:rPr lang="en-US" dirty="0">
                <a:latin typeface="Times New Roman" charset="0"/>
                <a:cs typeface="Times New Roman" charset="0"/>
              </a:rPr>
              <a:t> is called the </a:t>
            </a:r>
            <a:r>
              <a:rPr lang="en-US" dirty="0">
                <a:solidFill>
                  <a:srgbClr val="FF0000"/>
                </a:solidFill>
                <a:latin typeface="Times New Roman" charset="0"/>
                <a:cs typeface="Times New Roman" charset="0"/>
              </a:rPr>
              <a:t>rotational inertia </a:t>
            </a:r>
            <a:r>
              <a:rPr lang="en-US" dirty="0">
                <a:latin typeface="Times New Roman" charset="0"/>
                <a:cs typeface="Times New Roman" charset="0"/>
              </a:rPr>
              <a:t>of an object.</a:t>
            </a:r>
          </a:p>
          <a:p>
            <a:pPr marL="0" indent="0">
              <a:spcBef>
                <a:spcPct val="50000"/>
              </a:spcBef>
              <a:buNone/>
            </a:pPr>
            <a:r>
              <a:rPr lang="en-US" dirty="0">
                <a:latin typeface="Times New Roman" charset="0"/>
                <a:cs typeface="Times New Roman" charset="0"/>
              </a:rPr>
              <a:t>The distribution of mass matters </a:t>
            </a:r>
            <a:r>
              <a:rPr lang="en-US" dirty="0" smtClean="0">
                <a:latin typeface="Times New Roman" charset="0"/>
                <a:cs typeface="Times New Roman" charset="0"/>
              </a:rPr>
              <a:t>here—these </a:t>
            </a:r>
            <a:r>
              <a:rPr lang="en-US" dirty="0">
                <a:latin typeface="Times New Roman" charset="0"/>
                <a:cs typeface="Times New Roman" charset="0"/>
              </a:rPr>
              <a:t>two objects have the </a:t>
            </a:r>
            <a:r>
              <a:rPr lang="en-US" u="sng" dirty="0">
                <a:latin typeface="Times New Roman" charset="0"/>
                <a:cs typeface="Times New Roman" charset="0"/>
              </a:rPr>
              <a:t>same mass</a:t>
            </a:r>
            <a:r>
              <a:rPr lang="en-US" dirty="0">
                <a:latin typeface="Times New Roman" charset="0"/>
                <a:cs typeface="Times New Roman" charset="0"/>
              </a:rPr>
              <a:t>, but the one on the </a:t>
            </a:r>
            <a:r>
              <a:rPr lang="en-US" dirty="0" smtClean="0">
                <a:latin typeface="Times New Roman" charset="0"/>
                <a:cs typeface="Times New Roman" charset="0"/>
              </a:rPr>
              <a:t>top </a:t>
            </a:r>
            <a:r>
              <a:rPr lang="en-US" dirty="0">
                <a:latin typeface="Times New Roman" charset="0"/>
                <a:cs typeface="Times New Roman" charset="0"/>
              </a:rPr>
              <a:t>has a greater rotational inertia, as so much of its </a:t>
            </a:r>
            <a:r>
              <a:rPr lang="en-US" u="sng" dirty="0">
                <a:latin typeface="Times New Roman" charset="0"/>
                <a:cs typeface="Times New Roman" charset="0"/>
              </a:rPr>
              <a:t>mass is far from the axis of rotation</a:t>
            </a:r>
            <a:r>
              <a:rPr lang="en-US" dirty="0">
                <a:latin typeface="Times New Roman" charset="0"/>
                <a:cs typeface="Times New Roman" charset="0"/>
              </a:rPr>
              <a: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13426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8-5 Rotational Dynamics;</a:t>
            </a:r>
            <a:br>
              <a:rPr lang="en-US" dirty="0" smtClean="0">
                <a:latin typeface="Times New Roman" charset="0"/>
                <a:cs typeface="Times New Roman" charset="0"/>
              </a:rPr>
            </a:br>
            <a:r>
              <a:rPr lang="en-US" dirty="0" smtClean="0">
                <a:latin typeface="Times New Roman" charset="0"/>
                <a:cs typeface="Times New Roman" charset="0"/>
              </a:rPr>
              <a:t>Torque and Rotational Inertia</a:t>
            </a:r>
            <a:endParaRPr lang="en-US" dirty="0"/>
          </a:p>
        </p:txBody>
      </p:sp>
      <p:sp>
        <p:nvSpPr>
          <p:cNvPr id="3" name="Content Placeholder 2"/>
          <p:cNvSpPr>
            <a:spLocks noGrp="1"/>
          </p:cNvSpPr>
          <p:nvPr>
            <p:ph idx="1"/>
          </p:nvPr>
        </p:nvSpPr>
        <p:spPr>
          <a:xfrm>
            <a:off x="457200" y="1600200"/>
            <a:ext cx="4122738" cy="4525963"/>
          </a:xfrm>
        </p:spPr>
        <p:txBody>
          <a:bodyPr/>
          <a:lstStyle/>
          <a:p>
            <a:pPr marL="0" indent="0">
              <a:spcBef>
                <a:spcPct val="50000"/>
              </a:spcBef>
              <a:buNone/>
            </a:pPr>
            <a:r>
              <a:rPr lang="en-US" dirty="0">
                <a:latin typeface="Times New Roman" charset="0"/>
                <a:cs typeface="Times New Roman" charset="0"/>
              </a:rPr>
              <a:t>The rotational inertia of an object depends not only on its mass distribution but also the location of the axis of </a:t>
            </a:r>
            <a:r>
              <a:rPr lang="en-US" dirty="0" smtClean="0">
                <a:latin typeface="Times New Roman" charset="0"/>
                <a:cs typeface="Times New Roman" charset="0"/>
              </a:rPr>
              <a:t>rotation—compare </a:t>
            </a:r>
            <a:r>
              <a:rPr lang="en-US" dirty="0">
                <a:latin typeface="Times New Roman" charset="0"/>
                <a:cs typeface="Times New Roman" charset="0"/>
              </a:rPr>
              <a:t>(f) and (g), for example.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20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5050536" y="1123950"/>
            <a:ext cx="4017264" cy="5708292"/>
          </a:xfrm>
          <a:prstGeom prst="rect">
            <a:avLst/>
          </a:prstGeom>
        </p:spPr>
      </p:pic>
    </p:spTree>
    <p:extLst>
      <p:ext uri="{BB962C8B-B14F-4D97-AF65-F5344CB8AC3E}">
        <p14:creationId xmlns:p14="http://schemas.microsoft.com/office/powerpoint/2010/main" val="31592140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20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1905000" y="37773"/>
            <a:ext cx="4671318" cy="6637664"/>
          </a:xfrm>
          <a:prstGeom prst="rect">
            <a:avLst/>
          </a:prstGeom>
        </p:spPr>
      </p:pic>
      <p:sp>
        <p:nvSpPr>
          <p:cNvPr id="2" name="TextBox 1"/>
          <p:cNvSpPr txBox="1"/>
          <p:nvPr/>
        </p:nvSpPr>
        <p:spPr>
          <a:xfrm>
            <a:off x="221899" y="594479"/>
            <a:ext cx="1999265" cy="2308324"/>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 = 10 kg</a:t>
            </a:r>
          </a:p>
          <a:p>
            <a:r>
              <a:rPr lang="en-US" dirty="0" smtClean="0">
                <a:latin typeface="Times New Roman" panose="02020603050405020304" pitchFamily="18" charset="0"/>
                <a:cs typeface="Times New Roman" panose="02020603050405020304" pitchFamily="18" charset="0"/>
              </a:rPr>
              <a:t>R1 = 2 m</a:t>
            </a:r>
          </a:p>
          <a:p>
            <a:r>
              <a:rPr lang="en-US" dirty="0" smtClean="0">
                <a:latin typeface="Times New Roman" panose="02020603050405020304" pitchFamily="18" charset="0"/>
                <a:cs typeface="Times New Roman" panose="02020603050405020304" pitchFamily="18" charset="0"/>
              </a:rPr>
              <a:t>R2 = 2.2 m</a:t>
            </a:r>
          </a:p>
          <a:p>
            <a:r>
              <a:rPr lang="en-US" dirty="0" smtClean="0">
                <a:latin typeface="Times New Roman" panose="02020603050405020304" pitchFamily="18" charset="0"/>
                <a:cs typeface="Times New Roman" panose="02020603050405020304" pitchFamily="18" charset="0"/>
              </a:rPr>
              <a:t>w = .03 m</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Use these for f, g, h</a:t>
            </a:r>
          </a:p>
          <a:p>
            <a:r>
              <a:rPr lang="en-US" i="1" dirty="0" smtClean="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 = 2 m</a:t>
            </a:r>
          </a:p>
          <a:p>
            <a:r>
              <a:rPr lang="en-US" dirty="0" smtClean="0">
                <a:latin typeface="Times New Roman" panose="02020603050405020304" pitchFamily="18" charset="0"/>
                <a:cs typeface="Times New Roman" panose="02020603050405020304" pitchFamily="18" charset="0"/>
              </a:rPr>
              <a:t>w = .5 m</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576318" y="6096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576318" y="1408668"/>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576318" y="2256472"/>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576318" y="3137237"/>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609853" y="4018002"/>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640552" y="4736068"/>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630134" y="54102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637715" y="60198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821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8_01_Figure.jpg"/>
          <p:cNvPicPr>
            <a:picLocks noChangeAspect="1"/>
          </p:cNvPicPr>
          <p:nvPr/>
        </p:nvPicPr>
        <p:blipFill rotWithShape="1">
          <a:blip r:embed="rId2">
            <a:extLst>
              <a:ext uri="{28A0092B-C50C-407E-A947-70E740481C1C}">
                <a14:useLocalDpi xmlns:a14="http://schemas.microsoft.com/office/drawing/2010/main" val="0"/>
              </a:ext>
            </a:extLst>
          </a:blip>
          <a:srcRect b="2971"/>
          <a:stretch/>
        </p:blipFill>
        <p:spPr>
          <a:xfrm>
            <a:off x="6196240" y="1828800"/>
            <a:ext cx="2776055" cy="4832349"/>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8-1 Angular Quantities</a:t>
            </a:r>
          </a:p>
        </p:txBody>
      </p:sp>
      <p:sp>
        <p:nvSpPr>
          <p:cNvPr id="3" name="Content Placeholder 2"/>
          <p:cNvSpPr>
            <a:spLocks noGrp="1"/>
          </p:cNvSpPr>
          <p:nvPr>
            <p:ph idx="1"/>
          </p:nvPr>
        </p:nvSpPr>
        <p:spPr>
          <a:xfrm>
            <a:off x="457200" y="1600200"/>
            <a:ext cx="5638800" cy="4892675"/>
          </a:xfrm>
        </p:spPr>
        <p:txBody>
          <a:bodyPr/>
          <a:lstStyle/>
          <a:p>
            <a:pPr marL="0" indent="0">
              <a:spcBef>
                <a:spcPct val="50000"/>
              </a:spcBef>
              <a:buNone/>
            </a:pPr>
            <a:r>
              <a:rPr lang="en-US" dirty="0">
                <a:latin typeface="Times New Roman" charset="0"/>
                <a:cs typeface="Times New Roman" charset="0"/>
              </a:rPr>
              <a:t>In purely rotational motion, all points on the object move in circles around the axis of rotation </a:t>
            </a:r>
            <a:r>
              <a:rPr lang="en-US" dirty="0" smtClean="0">
                <a:latin typeface="Times New Roman" charset="0"/>
                <a:cs typeface="Times New Roman" charset="0"/>
              </a:rPr>
              <a:t>(</a:t>
            </a:r>
            <a:r>
              <a:rPr lang="en-US" altLang="ja-JP" dirty="0" smtClean="0">
                <a:latin typeface="Times New Roman" charset="0"/>
                <a:cs typeface="Times New Roman" charset="0"/>
              </a:rPr>
              <a:t>“</a:t>
            </a:r>
            <a:r>
              <a:rPr lang="en-US" i="1" dirty="0" smtClean="0">
                <a:latin typeface="Times New Roman" charset="0"/>
                <a:cs typeface="Times New Roman" charset="0"/>
              </a:rPr>
              <a:t>O</a:t>
            </a:r>
            <a:r>
              <a:rPr lang="en-US" altLang="ja-JP" dirty="0" smtClean="0">
                <a:latin typeface="Times New Roman" charset="0"/>
                <a:cs typeface="Times New Roman" charset="0"/>
              </a:rPr>
              <a:t>”</a:t>
            </a:r>
            <a:r>
              <a:rPr lang="en-US" dirty="0" smtClean="0">
                <a:latin typeface="Times New Roman" charset="0"/>
                <a:cs typeface="Times New Roman" charset="0"/>
              </a:rPr>
              <a:t>)</a:t>
            </a:r>
            <a:r>
              <a:rPr lang="en-US" dirty="0">
                <a:latin typeface="Times New Roman" charset="0"/>
                <a:cs typeface="Times New Roman" charset="0"/>
              </a:rPr>
              <a:t>. The radius of the circle is </a:t>
            </a:r>
            <a:r>
              <a:rPr lang="en-US" i="1" dirty="0">
                <a:latin typeface="Times New Roman" charset="0"/>
                <a:cs typeface="Times New Roman" charset="0"/>
              </a:rPr>
              <a:t>r</a:t>
            </a:r>
            <a:r>
              <a:rPr lang="en-US" dirty="0">
                <a:latin typeface="Times New Roman" charset="0"/>
                <a:cs typeface="Times New Roman" charset="0"/>
              </a:rPr>
              <a:t>. All points on a straight line drawn through the axis move through the same angle in the same time. The angle </a:t>
            </a:r>
            <a:r>
              <a:rPr lang="el-GR" i="1" dirty="0">
                <a:latin typeface="Times New Roman" charset="0"/>
                <a:cs typeface="Times New Roman" charset="0"/>
              </a:rPr>
              <a:t>θ</a:t>
            </a:r>
            <a:r>
              <a:rPr lang="en-US" dirty="0">
                <a:latin typeface="Times New Roman" charset="0"/>
                <a:cs typeface="Times New Roman" charset="0"/>
              </a:rPr>
              <a:t> in radians is defined:</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where </a:t>
            </a:r>
            <a:r>
              <a:rPr lang="en-US" i="1" dirty="0">
                <a:latin typeface="Times New Roman" charset="0"/>
                <a:cs typeface="Times New Roman" charset="0"/>
              </a:rPr>
              <a:t>l</a:t>
            </a:r>
            <a:r>
              <a:rPr lang="en-US" dirty="0">
                <a:latin typeface="Times New Roman" charset="0"/>
                <a:cs typeface="Times New Roman" charset="0"/>
              </a:rPr>
              <a:t> is the arc length.</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08_KeyEquation_01A.jpg"/>
          <p:cNvPicPr>
            <a:picLocks noChangeAspect="1"/>
          </p:cNvPicPr>
          <p:nvPr/>
        </p:nvPicPr>
        <p:blipFill rotWithShape="1">
          <a:blip r:embed="rId3">
            <a:extLst>
              <a:ext uri="{28A0092B-C50C-407E-A947-70E740481C1C}">
                <a14:useLocalDpi xmlns:a14="http://schemas.microsoft.com/office/drawing/2010/main" val="0"/>
              </a:ext>
            </a:extLst>
          </a:blip>
          <a:srcRect r="86180" b="17831"/>
          <a:stretch/>
        </p:blipFill>
        <p:spPr>
          <a:xfrm>
            <a:off x="2057400" y="5033772"/>
            <a:ext cx="1181100" cy="681228"/>
          </a:xfrm>
          <a:prstGeom prst="rect">
            <a:avLst/>
          </a:prstGeom>
        </p:spPr>
      </p:pic>
      <p:sp>
        <p:nvSpPr>
          <p:cNvPr id="7" name="TextBox 6"/>
          <p:cNvSpPr txBox="1"/>
          <p:nvPr/>
        </p:nvSpPr>
        <p:spPr>
          <a:xfrm>
            <a:off x="3747240" y="5181600"/>
            <a:ext cx="748560" cy="369332"/>
          </a:xfrm>
          <a:prstGeom prst="rect">
            <a:avLst/>
          </a:prstGeom>
          <a:noFill/>
        </p:spPr>
        <p:txBody>
          <a:bodyPr wrap="none" rtlCol="0">
            <a:spAutoFit/>
          </a:bodyPr>
          <a:lstStyle/>
          <a:p>
            <a:r>
              <a:rPr lang="en-US" dirty="0" smtClean="0">
                <a:latin typeface="Times New Roman"/>
                <a:cs typeface="Times New Roman"/>
              </a:rPr>
              <a:t>(8-1a)</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8" name="TextBox 7"/>
              <p:cNvSpPr txBox="1"/>
              <p:nvPr/>
            </p:nvSpPr>
            <p:spPr>
              <a:xfrm>
                <a:off x="3044872" y="5638800"/>
                <a:ext cx="2422458" cy="369332"/>
              </a:xfrm>
              <a:prstGeom prst="rect">
                <a:avLst/>
              </a:prstGeom>
              <a:solidFill>
                <a:schemeClr val="tx2">
                  <a:lumMod val="60000"/>
                  <a:lumOff val="40000"/>
                </a:schemeClr>
              </a:solidFill>
            </p:spPr>
            <p:txBody>
              <a:bodyPr wrap="none" rtlCol="0" anchor="ctr">
                <a:spAutoFit/>
              </a:bodyPr>
              <a:lstStyle/>
              <a:p>
                <a:pPr algn="ctr"/>
                <a:r>
                  <a:rPr lang="en-US" dirty="0" smtClean="0">
                    <a:latin typeface="Times New Roman" panose="02020603050405020304" pitchFamily="18" charset="0"/>
                    <a:cs typeface="Times New Roman" panose="02020603050405020304" pitchFamily="18" charset="0"/>
                  </a:rPr>
                  <a:t>Rearrange to get </a:t>
                </a:r>
                <a14:m>
                  <m:oMath xmlns:m="http://schemas.openxmlformats.org/officeDocument/2006/math">
                    <m:r>
                      <a:rPr lang="en-US" b="1" i="1">
                        <a:latin typeface="Cambria Math" panose="02040503050406030204" pitchFamily="18" charset="0"/>
                      </a:rPr>
                      <m:t>𝒍</m:t>
                    </m:r>
                    <m:r>
                      <a:rPr lang="en-US" b="1" i="1">
                        <a:latin typeface="Cambria Math" panose="02040503050406030204" pitchFamily="18" charset="0"/>
                      </a:rPr>
                      <m:t>=</m:t>
                    </m:r>
                    <m:r>
                      <a:rPr lang="en-US" b="1" i="1">
                        <a:latin typeface="Cambria Math" panose="02040503050406030204" pitchFamily="18" charset="0"/>
                      </a:rPr>
                      <m:t>𝒓</m:t>
                    </m:r>
                    <m:r>
                      <a:rPr lang="en-US" b="1" i="1">
                        <a:latin typeface="Cambria Math" panose="02040503050406030204" pitchFamily="18" charset="0"/>
                      </a:rPr>
                      <m:t>𝜽</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044872" y="5638800"/>
                <a:ext cx="2422458" cy="369332"/>
              </a:xfrm>
              <a:prstGeom prst="rect">
                <a:avLst/>
              </a:prstGeom>
              <a:blipFill rotWithShape="0">
                <a:blip r:embed="rId4"/>
                <a:stretch>
                  <a:fillRect l="-150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3791171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20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1905000" y="37773"/>
            <a:ext cx="4671318" cy="6637664"/>
          </a:xfrm>
          <a:prstGeom prst="rect">
            <a:avLst/>
          </a:prstGeom>
        </p:spPr>
      </p:pic>
      <p:sp>
        <p:nvSpPr>
          <p:cNvPr id="14" name="TextBox 13"/>
          <p:cNvSpPr txBox="1"/>
          <p:nvPr/>
        </p:nvSpPr>
        <p:spPr>
          <a:xfrm>
            <a:off x="6576318" y="2256472"/>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576318" y="3137237"/>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609853" y="4018002"/>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640552" y="4736068"/>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630134" y="54102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637715" y="60198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6576318" y="609600"/>
                <a:ext cx="1058238"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40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76318" y="609600"/>
                <a:ext cx="1058238" cy="375552"/>
              </a:xfrm>
              <a:prstGeom prst="rect">
                <a:avLst/>
              </a:prstGeom>
              <a:blipFill rotWithShape="0">
                <a:blip r:embed="rId3"/>
                <a:stretch>
                  <a:fillRect l="-5202" t="-645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76318" y="1369203"/>
                <a:ext cx="2262881" cy="65255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r>
                      <a:rPr lang="en-US" b="0" i="1" smtClean="0">
                        <a:latin typeface="Cambria Math" panose="02040503050406030204" pitchFamily="18" charset="0"/>
                      </a:rPr>
                      <m:t>+ .00075=20.00075</m:t>
                    </m:r>
                  </m:oMath>
                </a14:m>
                <a:endParaRPr lang="en-US" dirty="0">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576318" y="1369203"/>
                <a:ext cx="2262881" cy="652551"/>
              </a:xfrm>
              <a:prstGeom prst="rect">
                <a:avLst/>
              </a:prstGeom>
              <a:blipFill rotWithShape="0">
                <a:blip r:embed="rId4"/>
                <a:stretch>
                  <a:fillRect l="-2426" t="-4673"/>
                </a:stretch>
              </a:blipFill>
            </p:spPr>
            <p:txBody>
              <a:bodyPr/>
              <a:lstStyle/>
              <a:p>
                <a:r>
                  <a:rPr lang="en-US">
                    <a:noFill/>
                  </a:rPr>
                  <a:t> </a:t>
                </a:r>
              </a:p>
            </p:txBody>
          </p:sp>
        </mc:Fallback>
      </mc:AlternateContent>
      <p:sp>
        <p:nvSpPr>
          <p:cNvPr id="22" name="TextBox 21"/>
          <p:cNvSpPr txBox="1"/>
          <p:nvPr/>
        </p:nvSpPr>
        <p:spPr>
          <a:xfrm>
            <a:off x="221899" y="594479"/>
            <a:ext cx="1999265" cy="2308324"/>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 = 10 kg</a:t>
            </a:r>
          </a:p>
          <a:p>
            <a:r>
              <a:rPr lang="en-US" dirty="0" smtClean="0">
                <a:latin typeface="Times New Roman" panose="02020603050405020304" pitchFamily="18" charset="0"/>
                <a:cs typeface="Times New Roman" panose="02020603050405020304" pitchFamily="18" charset="0"/>
              </a:rPr>
              <a:t>R1 = 2 m</a:t>
            </a:r>
          </a:p>
          <a:p>
            <a:r>
              <a:rPr lang="en-US" dirty="0" smtClean="0">
                <a:latin typeface="Times New Roman" panose="02020603050405020304" pitchFamily="18" charset="0"/>
                <a:cs typeface="Times New Roman" panose="02020603050405020304" pitchFamily="18" charset="0"/>
              </a:rPr>
              <a:t>R2 = 2.2 m</a:t>
            </a:r>
          </a:p>
          <a:p>
            <a:r>
              <a:rPr lang="en-US" dirty="0" smtClean="0">
                <a:latin typeface="Times New Roman" panose="02020603050405020304" pitchFamily="18" charset="0"/>
                <a:cs typeface="Times New Roman" panose="02020603050405020304" pitchFamily="18" charset="0"/>
              </a:rPr>
              <a:t>w = .03 m</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Use these for f, g, h</a:t>
            </a:r>
          </a:p>
          <a:p>
            <a:r>
              <a:rPr lang="en-US" i="1" dirty="0" smtClean="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 = 2 m</a:t>
            </a:r>
          </a:p>
          <a:p>
            <a:r>
              <a:rPr lang="en-US" dirty="0" smtClean="0">
                <a:latin typeface="Times New Roman" panose="02020603050405020304" pitchFamily="18" charset="0"/>
                <a:cs typeface="Times New Roman" panose="02020603050405020304" pitchFamily="18" charset="0"/>
              </a:rPr>
              <a:t>w = .5 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711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20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1905000" y="37773"/>
            <a:ext cx="4671318" cy="663766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6576318" y="609600"/>
                <a:ext cx="1058238"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40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576318" y="609600"/>
                <a:ext cx="1058238" cy="375552"/>
              </a:xfrm>
              <a:prstGeom prst="rect">
                <a:avLst/>
              </a:prstGeom>
              <a:blipFill rotWithShape="0">
                <a:blip r:embed="rId3"/>
                <a:stretch>
                  <a:fillRect l="-5202" t="-645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576318" y="1369203"/>
                <a:ext cx="2262881" cy="65255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r>
                      <a:rPr lang="en-US" b="0" i="1" smtClean="0">
                        <a:latin typeface="Cambria Math" panose="02040503050406030204" pitchFamily="18" charset="0"/>
                      </a:rPr>
                      <m:t>+ .00075=20.00075</m:t>
                    </m:r>
                  </m:oMath>
                </a14:m>
                <a:endParaRPr lang="en-US"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76318" y="1369203"/>
                <a:ext cx="2262881" cy="652551"/>
              </a:xfrm>
              <a:prstGeom prst="rect">
                <a:avLst/>
              </a:prstGeom>
              <a:blipFill rotWithShape="0">
                <a:blip r:embed="rId4"/>
                <a:stretch>
                  <a:fillRect l="-2426" t="-4673"/>
                </a:stretch>
              </a:blipFill>
            </p:spPr>
            <p:txBody>
              <a:bodyPr/>
              <a:lstStyle/>
              <a:p>
                <a:r>
                  <a:rPr lang="en-US">
                    <a:noFill/>
                  </a:rPr>
                  <a:t> </a:t>
                </a:r>
              </a:p>
            </p:txBody>
          </p:sp>
        </mc:Fallback>
      </mc:AlternateContent>
      <p:sp>
        <p:nvSpPr>
          <p:cNvPr id="15" name="TextBox 14"/>
          <p:cNvSpPr txBox="1"/>
          <p:nvPr/>
        </p:nvSpPr>
        <p:spPr>
          <a:xfrm>
            <a:off x="6609853" y="4018002"/>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640552" y="4736068"/>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630134" y="54102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637715" y="60198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6576318" y="2218029"/>
                <a:ext cx="1058238" cy="37555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576318" y="2218029"/>
                <a:ext cx="1058238" cy="375552"/>
              </a:xfrm>
              <a:prstGeom prst="rect">
                <a:avLst/>
              </a:prstGeom>
              <a:blipFill rotWithShape="0">
                <a:blip r:embed="rId5"/>
                <a:stretch>
                  <a:fillRect l="-5202"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76318" y="3168829"/>
                <a:ext cx="1231363"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44.2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76318" y="3168829"/>
                <a:ext cx="1231363" cy="375552"/>
              </a:xfrm>
              <a:prstGeom prst="rect">
                <a:avLst/>
              </a:prstGeom>
              <a:blipFill rotWithShape="0">
                <a:blip r:embed="rId6"/>
                <a:stretch>
                  <a:fillRect l="-4455" t="-8197" b="-26230"/>
                </a:stretch>
              </a:blipFill>
            </p:spPr>
            <p:txBody>
              <a:bodyPr/>
              <a:lstStyle/>
              <a:p>
                <a:r>
                  <a:rPr lang="en-US">
                    <a:noFill/>
                  </a:rPr>
                  <a:t> </a:t>
                </a:r>
              </a:p>
            </p:txBody>
          </p:sp>
        </mc:Fallback>
      </mc:AlternateContent>
      <p:sp>
        <p:nvSpPr>
          <p:cNvPr id="21" name="TextBox 20"/>
          <p:cNvSpPr txBox="1"/>
          <p:nvPr/>
        </p:nvSpPr>
        <p:spPr>
          <a:xfrm>
            <a:off x="221899" y="594479"/>
            <a:ext cx="1999265" cy="2308324"/>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 = 10 kg</a:t>
            </a:r>
          </a:p>
          <a:p>
            <a:r>
              <a:rPr lang="en-US" dirty="0" smtClean="0">
                <a:latin typeface="Times New Roman" panose="02020603050405020304" pitchFamily="18" charset="0"/>
                <a:cs typeface="Times New Roman" panose="02020603050405020304" pitchFamily="18" charset="0"/>
              </a:rPr>
              <a:t>R1 = 2 m</a:t>
            </a:r>
          </a:p>
          <a:p>
            <a:r>
              <a:rPr lang="en-US" dirty="0" smtClean="0">
                <a:latin typeface="Times New Roman" panose="02020603050405020304" pitchFamily="18" charset="0"/>
                <a:cs typeface="Times New Roman" panose="02020603050405020304" pitchFamily="18" charset="0"/>
              </a:rPr>
              <a:t>R2 = 2.2 m</a:t>
            </a:r>
          </a:p>
          <a:p>
            <a:r>
              <a:rPr lang="en-US" dirty="0" smtClean="0">
                <a:latin typeface="Times New Roman" panose="02020603050405020304" pitchFamily="18" charset="0"/>
                <a:cs typeface="Times New Roman" panose="02020603050405020304" pitchFamily="18" charset="0"/>
              </a:rPr>
              <a:t>w = .03 m</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Use these for f, g, h</a:t>
            </a:r>
          </a:p>
          <a:p>
            <a:r>
              <a:rPr lang="en-US" i="1" dirty="0" smtClean="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 = 2 m</a:t>
            </a:r>
          </a:p>
          <a:p>
            <a:r>
              <a:rPr lang="en-US" dirty="0" smtClean="0">
                <a:latin typeface="Times New Roman" panose="02020603050405020304" pitchFamily="18" charset="0"/>
                <a:cs typeface="Times New Roman" panose="02020603050405020304" pitchFamily="18" charset="0"/>
              </a:rPr>
              <a:t>w = .5 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5427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20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1905000" y="37773"/>
            <a:ext cx="4671318" cy="663766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6576318" y="609600"/>
                <a:ext cx="1058238"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40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576318" y="609600"/>
                <a:ext cx="1058238" cy="375552"/>
              </a:xfrm>
              <a:prstGeom prst="rect">
                <a:avLst/>
              </a:prstGeom>
              <a:blipFill rotWithShape="0">
                <a:blip r:embed="rId3"/>
                <a:stretch>
                  <a:fillRect l="-5202" t="-645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576318" y="1369203"/>
                <a:ext cx="2262881" cy="65255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r>
                      <a:rPr lang="en-US" b="0" i="1" smtClean="0">
                        <a:latin typeface="Cambria Math" panose="02040503050406030204" pitchFamily="18" charset="0"/>
                      </a:rPr>
                      <m:t>+ .00075=20.00075</m:t>
                    </m:r>
                  </m:oMath>
                </a14:m>
                <a:endParaRPr lang="en-US"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76318" y="1369203"/>
                <a:ext cx="2262881" cy="652551"/>
              </a:xfrm>
              <a:prstGeom prst="rect">
                <a:avLst/>
              </a:prstGeom>
              <a:blipFill rotWithShape="0">
                <a:blip r:embed="rId4"/>
                <a:stretch>
                  <a:fillRect l="-2426" t="-4673"/>
                </a:stretch>
              </a:blipFill>
            </p:spPr>
            <p:txBody>
              <a:bodyPr/>
              <a:lstStyle/>
              <a:p>
                <a:r>
                  <a:rPr lang="en-US">
                    <a:noFill/>
                  </a:rPr>
                  <a:t> </a:t>
                </a:r>
              </a:p>
            </p:txBody>
          </p:sp>
        </mc:Fallback>
      </mc:AlternateContent>
      <p:sp>
        <p:nvSpPr>
          <p:cNvPr id="17" name="TextBox 16"/>
          <p:cNvSpPr txBox="1"/>
          <p:nvPr/>
        </p:nvSpPr>
        <p:spPr>
          <a:xfrm>
            <a:off x="6630134" y="54102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637715" y="6019800"/>
            <a:ext cx="100540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6576318" y="2218029"/>
                <a:ext cx="1058238" cy="37555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576318" y="2218029"/>
                <a:ext cx="1058238" cy="375552"/>
              </a:xfrm>
              <a:prstGeom prst="rect">
                <a:avLst/>
              </a:prstGeom>
              <a:blipFill rotWithShape="0">
                <a:blip r:embed="rId5"/>
                <a:stretch>
                  <a:fillRect l="-5202"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76318" y="3168829"/>
                <a:ext cx="1231363"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44.2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76318" y="3168829"/>
                <a:ext cx="1231363" cy="375552"/>
              </a:xfrm>
              <a:prstGeom prst="rect">
                <a:avLst/>
              </a:prstGeom>
              <a:blipFill rotWithShape="0">
                <a:blip r:embed="rId6"/>
                <a:stretch>
                  <a:fillRect l="-4455"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576318" y="3972414"/>
                <a:ext cx="1058238"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16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576318" y="3972414"/>
                <a:ext cx="1058238" cy="375552"/>
              </a:xfrm>
              <a:prstGeom prst="rect">
                <a:avLst/>
              </a:prstGeom>
              <a:blipFill rotWithShape="0">
                <a:blip r:embed="rId7"/>
                <a:stretch>
                  <a:fillRect l="-5202"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76318" y="4734712"/>
                <a:ext cx="1231363"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3.33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76318" y="4734712"/>
                <a:ext cx="1231363" cy="375552"/>
              </a:xfrm>
              <a:prstGeom prst="rect">
                <a:avLst/>
              </a:prstGeom>
              <a:blipFill rotWithShape="0">
                <a:blip r:embed="rId8"/>
                <a:stretch>
                  <a:fillRect l="-4455" t="-8197" b="-26230"/>
                </a:stretch>
              </a:blipFill>
            </p:spPr>
            <p:txBody>
              <a:bodyPr/>
              <a:lstStyle/>
              <a:p>
                <a:r>
                  <a:rPr lang="en-US">
                    <a:noFill/>
                  </a:rPr>
                  <a:t> </a:t>
                </a:r>
              </a:p>
            </p:txBody>
          </p:sp>
        </mc:Fallback>
      </mc:AlternateContent>
      <p:sp>
        <p:nvSpPr>
          <p:cNvPr id="21" name="TextBox 20"/>
          <p:cNvSpPr txBox="1"/>
          <p:nvPr/>
        </p:nvSpPr>
        <p:spPr>
          <a:xfrm>
            <a:off x="221899" y="594479"/>
            <a:ext cx="1999265" cy="2308324"/>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 = 10 kg</a:t>
            </a:r>
          </a:p>
          <a:p>
            <a:r>
              <a:rPr lang="en-US" dirty="0" smtClean="0">
                <a:latin typeface="Times New Roman" panose="02020603050405020304" pitchFamily="18" charset="0"/>
                <a:cs typeface="Times New Roman" panose="02020603050405020304" pitchFamily="18" charset="0"/>
              </a:rPr>
              <a:t>R1 = 2 m</a:t>
            </a:r>
          </a:p>
          <a:p>
            <a:r>
              <a:rPr lang="en-US" dirty="0" smtClean="0">
                <a:latin typeface="Times New Roman" panose="02020603050405020304" pitchFamily="18" charset="0"/>
                <a:cs typeface="Times New Roman" panose="02020603050405020304" pitchFamily="18" charset="0"/>
              </a:rPr>
              <a:t>R2 = 2.2 m</a:t>
            </a:r>
          </a:p>
          <a:p>
            <a:r>
              <a:rPr lang="en-US" dirty="0" smtClean="0">
                <a:latin typeface="Times New Roman" panose="02020603050405020304" pitchFamily="18" charset="0"/>
                <a:cs typeface="Times New Roman" panose="02020603050405020304" pitchFamily="18" charset="0"/>
              </a:rPr>
              <a:t>w = .03 m</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Use these for f, g, h</a:t>
            </a:r>
          </a:p>
          <a:p>
            <a:r>
              <a:rPr lang="en-US" i="1" dirty="0" smtClean="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 = 2 m</a:t>
            </a:r>
          </a:p>
          <a:p>
            <a:r>
              <a:rPr lang="en-US" dirty="0" smtClean="0">
                <a:latin typeface="Times New Roman" panose="02020603050405020304" pitchFamily="18" charset="0"/>
                <a:cs typeface="Times New Roman" panose="02020603050405020304" pitchFamily="18" charset="0"/>
              </a:rPr>
              <a:t>w = .5 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7972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20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1905000" y="37773"/>
            <a:ext cx="4671318" cy="663766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6576318" y="609600"/>
                <a:ext cx="1058238"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40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576318" y="609600"/>
                <a:ext cx="1058238" cy="375552"/>
              </a:xfrm>
              <a:prstGeom prst="rect">
                <a:avLst/>
              </a:prstGeom>
              <a:blipFill rotWithShape="0">
                <a:blip r:embed="rId3"/>
                <a:stretch>
                  <a:fillRect l="-5202" t="-645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576318" y="1369203"/>
                <a:ext cx="2262881" cy="65255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r>
                      <a:rPr lang="en-US" b="0" i="1" smtClean="0">
                        <a:latin typeface="Cambria Math" panose="02040503050406030204" pitchFamily="18" charset="0"/>
                      </a:rPr>
                      <m:t>+ .00075=20.00075</m:t>
                    </m:r>
                  </m:oMath>
                </a14:m>
                <a:endParaRPr lang="en-US"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76318" y="1369203"/>
                <a:ext cx="2262881" cy="652551"/>
              </a:xfrm>
              <a:prstGeom prst="rect">
                <a:avLst/>
              </a:prstGeom>
              <a:blipFill rotWithShape="0">
                <a:blip r:embed="rId4"/>
                <a:stretch>
                  <a:fillRect l="-2426" t="-4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576318" y="2218029"/>
                <a:ext cx="1058238" cy="37555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0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576318" y="2218029"/>
                <a:ext cx="1058238" cy="375552"/>
              </a:xfrm>
              <a:prstGeom prst="rect">
                <a:avLst/>
              </a:prstGeom>
              <a:blipFill rotWithShape="0">
                <a:blip r:embed="rId5"/>
                <a:stretch>
                  <a:fillRect l="-5202"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76318" y="3168829"/>
                <a:ext cx="1231363"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44.2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76318" y="3168829"/>
                <a:ext cx="1231363" cy="375552"/>
              </a:xfrm>
              <a:prstGeom prst="rect">
                <a:avLst/>
              </a:prstGeom>
              <a:blipFill rotWithShape="0">
                <a:blip r:embed="rId6"/>
                <a:stretch>
                  <a:fillRect l="-4455"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576318" y="3972414"/>
                <a:ext cx="1058238"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16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576318" y="3972414"/>
                <a:ext cx="1058238" cy="375552"/>
              </a:xfrm>
              <a:prstGeom prst="rect">
                <a:avLst/>
              </a:prstGeom>
              <a:blipFill rotWithShape="0">
                <a:blip r:embed="rId7"/>
                <a:stretch>
                  <a:fillRect l="-5202"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76318" y="4734712"/>
                <a:ext cx="1231363"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3.33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76318" y="4734712"/>
                <a:ext cx="1231363" cy="375552"/>
              </a:xfrm>
              <a:prstGeom prst="rect">
                <a:avLst/>
              </a:prstGeom>
              <a:blipFill rotWithShape="0">
                <a:blip r:embed="rId8"/>
                <a:stretch>
                  <a:fillRect l="-4455"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76318" y="5350521"/>
                <a:ext cx="1346779"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13.33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576318" y="5350521"/>
                <a:ext cx="1346779" cy="375552"/>
              </a:xfrm>
              <a:prstGeom prst="rect">
                <a:avLst/>
              </a:prstGeom>
              <a:blipFill rotWithShape="0">
                <a:blip r:embed="rId9"/>
                <a:stretch>
                  <a:fillRect l="-4072" t="-819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76318" y="5922348"/>
                <a:ext cx="1231363" cy="37555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3.54 kg </a:t>
                </a:r>
                <a14:m>
                  <m:oMath xmlns:m="http://schemas.openxmlformats.org/officeDocument/2006/math">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576318" y="5922348"/>
                <a:ext cx="1231363" cy="375552"/>
              </a:xfrm>
              <a:prstGeom prst="rect">
                <a:avLst/>
              </a:prstGeom>
              <a:blipFill rotWithShape="0">
                <a:blip r:embed="rId10"/>
                <a:stretch>
                  <a:fillRect l="-4455" t="-8197" b="-26230"/>
                </a:stretch>
              </a:blipFill>
            </p:spPr>
            <p:txBody>
              <a:bodyPr/>
              <a:lstStyle/>
              <a:p>
                <a:r>
                  <a:rPr lang="en-US">
                    <a:noFill/>
                  </a:rPr>
                  <a:t> </a:t>
                </a:r>
              </a:p>
            </p:txBody>
          </p:sp>
        </mc:Fallback>
      </mc:AlternateContent>
      <p:sp>
        <p:nvSpPr>
          <p:cNvPr id="23" name="TextBox 22"/>
          <p:cNvSpPr txBox="1"/>
          <p:nvPr/>
        </p:nvSpPr>
        <p:spPr>
          <a:xfrm>
            <a:off x="221899" y="594479"/>
            <a:ext cx="1999265" cy="2308324"/>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 = 10 kg</a:t>
            </a:r>
          </a:p>
          <a:p>
            <a:r>
              <a:rPr lang="en-US" dirty="0" smtClean="0">
                <a:latin typeface="Times New Roman" panose="02020603050405020304" pitchFamily="18" charset="0"/>
                <a:cs typeface="Times New Roman" panose="02020603050405020304" pitchFamily="18" charset="0"/>
              </a:rPr>
              <a:t>R1 = 2 m</a:t>
            </a:r>
          </a:p>
          <a:p>
            <a:r>
              <a:rPr lang="en-US" dirty="0" smtClean="0">
                <a:latin typeface="Times New Roman" panose="02020603050405020304" pitchFamily="18" charset="0"/>
                <a:cs typeface="Times New Roman" panose="02020603050405020304" pitchFamily="18" charset="0"/>
              </a:rPr>
              <a:t>R2 = 2.2 m</a:t>
            </a:r>
          </a:p>
          <a:p>
            <a:r>
              <a:rPr lang="en-US" dirty="0" smtClean="0">
                <a:latin typeface="Times New Roman" panose="02020603050405020304" pitchFamily="18" charset="0"/>
                <a:cs typeface="Times New Roman" panose="02020603050405020304" pitchFamily="18" charset="0"/>
              </a:rPr>
              <a:t>w = .03 m</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Use these for f, g, h</a:t>
            </a:r>
          </a:p>
          <a:p>
            <a:r>
              <a:rPr lang="en-US" i="1" dirty="0" smtClean="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 = 2 m</a:t>
            </a:r>
          </a:p>
          <a:p>
            <a:r>
              <a:rPr lang="en-US" dirty="0" smtClean="0">
                <a:latin typeface="Times New Roman" panose="02020603050405020304" pitchFamily="18" charset="0"/>
                <a:cs typeface="Times New Roman" panose="02020603050405020304" pitchFamily="18" charset="0"/>
              </a:rPr>
              <a:t>w = .5 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1365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sp>
        <p:nvSpPr>
          <p:cNvPr id="7" name="TextBox 6"/>
          <p:cNvSpPr txBox="1"/>
          <p:nvPr/>
        </p:nvSpPr>
        <p:spPr>
          <a:xfrm>
            <a:off x="152400" y="304800"/>
            <a:ext cx="8458200" cy="230832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Problem </a:t>
            </a:r>
            <a:r>
              <a:rPr lang="en-US" sz="2400" b="1" dirty="0" smtClean="0">
                <a:latin typeface="Times New Roman" panose="02020603050405020304" pitchFamily="18" charset="0"/>
                <a:cs typeface="Times New Roman" panose="02020603050405020304" pitchFamily="18" charset="0"/>
              </a:rPr>
              <a:t>8-9:</a:t>
            </a:r>
            <a:r>
              <a:rPr lang="en-US" sz="2400" dirty="0" smtClean="0">
                <a:latin typeface="Times New Roman" panose="02020603050405020304" pitchFamily="18" charset="0"/>
                <a:cs typeface="Times New Roman" panose="02020603050405020304" pitchFamily="18" charset="0"/>
              </a:rPr>
              <a:t>  Two weights on a bar with different axes produce different </a:t>
            </a:r>
            <a:r>
              <a:rPr lang="en-US" sz="2400" i="1"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Two small weights of mass 5.0 kg and 7.0 kg are mounted 4.0m apart on a light rod (ignore its mass) as shown in the figure.  Calculate the moment of inertia of the system (a) when rotated about an axis halfway between the weights and (b) when rotated about an axis 0.5. m to the left of the 5.0 kg mass, as shown.  </a:t>
            </a:r>
            <a:endParaRPr lang="en-US" sz="2400" b="1" i="1" dirty="0">
              <a:solidFill>
                <a:srgbClr val="002060"/>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0" y="2559827"/>
            <a:ext cx="3255650" cy="4323573"/>
          </a:xfrm>
        </p:spPr>
      </p:pic>
    </p:spTree>
    <p:extLst>
      <p:ext uri="{BB962C8B-B14F-4D97-AF65-F5344CB8AC3E}">
        <p14:creationId xmlns:p14="http://schemas.microsoft.com/office/powerpoint/2010/main" val="4118034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sp>
        <p:nvSpPr>
          <p:cNvPr id="7" name="TextBox 6"/>
          <p:cNvSpPr txBox="1"/>
          <p:nvPr/>
        </p:nvSpPr>
        <p:spPr>
          <a:xfrm>
            <a:off x="152400" y="304800"/>
            <a:ext cx="8458200" cy="230832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Problem </a:t>
            </a:r>
            <a:r>
              <a:rPr lang="en-US" sz="2400" b="1" dirty="0" smtClean="0">
                <a:latin typeface="Times New Roman" panose="02020603050405020304" pitchFamily="18" charset="0"/>
                <a:cs typeface="Times New Roman" panose="02020603050405020304" pitchFamily="18" charset="0"/>
              </a:rPr>
              <a:t>8-9:</a:t>
            </a:r>
            <a:r>
              <a:rPr lang="en-US" sz="2400" dirty="0" smtClean="0">
                <a:latin typeface="Times New Roman" panose="02020603050405020304" pitchFamily="18" charset="0"/>
                <a:cs typeface="Times New Roman" panose="02020603050405020304" pitchFamily="18" charset="0"/>
              </a:rPr>
              <a:t>  Two weights on a bar with different axes produce different </a:t>
            </a:r>
            <a:r>
              <a:rPr lang="en-US" sz="2400" i="1"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Two small weights of mass 5.0 kg and 7.0 kg are mounted 4.0m apart on a light rod (ignore its mass) as shown in the figure.  Calculate the moment of inertia of the system (a) when rotated about an axis halfway between the weights and (b) when rotated about an axis 0.5. m to the left of the 5.0 kg mass, as shown.  </a:t>
            </a:r>
            <a:endParaRPr lang="en-US" sz="2400" b="1" i="1" dirty="0">
              <a:solidFill>
                <a:srgbClr val="002060"/>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0" y="2559827"/>
            <a:ext cx="3255650" cy="4323573"/>
          </a:xfrm>
        </p:spPr>
      </p:pic>
      <mc:AlternateContent xmlns:mc="http://schemas.openxmlformats.org/markup-compatibility/2006" xmlns:a14="http://schemas.microsoft.com/office/drawing/2010/main">
        <mc:Choice Requires="a14">
          <p:sp>
            <p:nvSpPr>
              <p:cNvPr id="5" name="TextBox 4"/>
              <p:cNvSpPr txBox="1"/>
              <p:nvPr/>
            </p:nvSpPr>
            <p:spPr>
              <a:xfrm>
                <a:off x="152400" y="3581400"/>
                <a:ext cx="6172200" cy="1945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𝐼</m:t>
                      </m:r>
                      <m:r>
                        <a:rPr lang="en-US" sz="2000" i="1">
                          <a:latin typeface="Cambria Math" panose="02040503050406030204" pitchFamily="18" charset="0"/>
                        </a:rPr>
                        <m:t>= ∑</m:t>
                      </m:r>
                      <m:r>
                        <a:rPr lang="en-US" sz="2000" i="1">
                          <a:latin typeface="Cambria Math" panose="02040503050406030204" pitchFamily="18" charset="0"/>
                        </a:rPr>
                        <m:t>𝑚</m:t>
                      </m:r>
                      <m:sSup>
                        <m:sSupPr>
                          <m:ctrlPr>
                            <a:rPr lang="en-US" sz="2000" i="1">
                              <a:latin typeface="Cambria Math"/>
                            </a:rPr>
                          </m:ctrlPr>
                        </m:sSupPr>
                        <m:e>
                          <m:r>
                            <a:rPr lang="en-US" sz="2000" i="1">
                              <a:latin typeface="Cambria Math" panose="02040503050406030204" pitchFamily="18" charset="0"/>
                            </a:rPr>
                            <m:t>𝑟</m:t>
                          </m:r>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a:rPr>
                          </m:ctrlPr>
                        </m:dPr>
                        <m:e>
                          <m:r>
                            <a:rPr lang="en-US" sz="2000" i="1">
                              <a:latin typeface="Cambria Math" panose="02040503050406030204" pitchFamily="18" charset="0"/>
                            </a:rPr>
                            <m:t>5.0 </m:t>
                          </m:r>
                          <m:r>
                            <a:rPr lang="en-US" sz="2000" i="1">
                              <a:latin typeface="Cambria Math" panose="02040503050406030204" pitchFamily="18" charset="0"/>
                            </a:rPr>
                            <m:t>𝑘𝑔</m:t>
                          </m:r>
                        </m:e>
                      </m:d>
                      <m:r>
                        <a:rPr lang="en-US" sz="2000" i="1">
                          <a:latin typeface="Cambria Math" panose="02040503050406030204" pitchFamily="18" charset="0"/>
                        </a:rPr>
                        <m:t> </m:t>
                      </m:r>
                      <m:sSup>
                        <m:sSupPr>
                          <m:ctrlPr>
                            <a:rPr lang="en-US" sz="2000" i="1">
                              <a:latin typeface="Cambria Math"/>
                            </a:rPr>
                          </m:ctrlPr>
                        </m:sSupPr>
                        <m:e>
                          <m:d>
                            <m:dPr>
                              <m:ctrlPr>
                                <a:rPr lang="en-US" sz="2000" i="1">
                                  <a:latin typeface="Cambria Math"/>
                                </a:rPr>
                              </m:ctrlPr>
                            </m:dPr>
                            <m:e>
                              <m:r>
                                <a:rPr lang="en-US" sz="2000" i="1">
                                  <a:latin typeface="Cambria Math" panose="02040503050406030204" pitchFamily="18" charset="0"/>
                                </a:rPr>
                                <m:t>2.0 </m:t>
                              </m:r>
                              <m:r>
                                <a:rPr lang="en-US" sz="2000" i="1">
                                  <a:latin typeface="Cambria Math" panose="02040503050406030204" pitchFamily="18" charset="0"/>
                                </a:rPr>
                                <m:t>𝑚</m:t>
                              </m:r>
                            </m:e>
                          </m:d>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a:rPr>
                          </m:ctrlPr>
                        </m:dPr>
                        <m:e>
                          <m:r>
                            <a:rPr lang="en-US" sz="2000" i="1">
                              <a:latin typeface="Cambria Math" panose="02040503050406030204" pitchFamily="18" charset="0"/>
                            </a:rPr>
                            <m:t>7.0 </m:t>
                          </m:r>
                          <m:r>
                            <a:rPr lang="en-US" sz="2000" i="1">
                              <a:latin typeface="Cambria Math" panose="02040503050406030204" pitchFamily="18" charset="0"/>
                            </a:rPr>
                            <m:t>𝑘𝑔</m:t>
                          </m:r>
                        </m:e>
                      </m:d>
                      <m:sSup>
                        <m:sSupPr>
                          <m:ctrlPr>
                            <a:rPr lang="en-US" sz="2000" i="1">
                              <a:latin typeface="Cambria Math"/>
                            </a:rPr>
                          </m:ctrlPr>
                        </m:sSupPr>
                        <m:e>
                          <m:d>
                            <m:dPr>
                              <m:ctrlPr>
                                <a:rPr lang="en-US" sz="2000" i="1">
                                  <a:latin typeface="Cambria Math"/>
                                </a:rPr>
                              </m:ctrlPr>
                            </m:dPr>
                            <m:e>
                              <m:r>
                                <a:rPr lang="en-US" sz="2000" i="1">
                                  <a:latin typeface="Cambria Math" panose="02040503050406030204" pitchFamily="18" charset="0"/>
                                </a:rPr>
                                <m:t>2.0 </m:t>
                              </m:r>
                              <m:r>
                                <a:rPr lang="en-US" sz="2000" i="1">
                                  <a:latin typeface="Cambria Math" panose="02040503050406030204" pitchFamily="18" charset="0"/>
                                </a:rPr>
                                <m:t>𝑚</m:t>
                              </m:r>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smtClean="0"/>
              </a:p>
              <a:p>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20 </m:t>
                      </m:r>
                      <m:r>
                        <a:rPr lang="en-US" sz="2000" i="1">
                          <a:latin typeface="Cambria Math" panose="02040503050406030204" pitchFamily="18" charset="0"/>
                        </a:rPr>
                        <m:t>𝑘𝑔</m:t>
                      </m:r>
                      <m:sSup>
                        <m:sSupPr>
                          <m:ctrlPr>
                            <a:rPr lang="en-US" sz="2000" i="1">
                              <a:latin typeface="Cambria Math"/>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 +28 </m:t>
                      </m:r>
                      <m:r>
                        <a:rPr lang="en-US" sz="2000" i="1">
                          <a:latin typeface="Cambria Math" panose="02040503050406030204" pitchFamily="18" charset="0"/>
                        </a:rPr>
                        <m:t>𝑘𝑔</m:t>
                      </m:r>
                      <m:sSup>
                        <m:sSupPr>
                          <m:ctrlPr>
                            <a:rPr lang="en-US" sz="2000" i="1">
                              <a:latin typeface="Cambria Math"/>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b="1" i="1" smtClean="0">
                          <a:solidFill>
                            <a:srgbClr val="FF0000"/>
                          </a:solidFill>
                          <a:latin typeface="Cambria Math" panose="02040503050406030204" pitchFamily="18" charset="0"/>
                        </a:rPr>
                        <m:t>𝟒𝟖</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𝒌𝒈</m:t>
                      </m:r>
                      <m:sSup>
                        <m:sSupPr>
                          <m:ctrlPr>
                            <a:rPr lang="en-US" sz="2000" b="1" i="1">
                              <a:solidFill>
                                <a:srgbClr val="FF0000"/>
                              </a:solidFill>
                              <a:latin typeface="Cambria Math"/>
                            </a:rPr>
                          </m:ctrlPr>
                        </m:sSupPr>
                        <m:e>
                          <m:r>
                            <a:rPr lang="en-US" sz="2000" b="1" i="1">
                              <a:solidFill>
                                <a:srgbClr val="FF0000"/>
                              </a:solidFill>
                              <a:latin typeface="Cambria Math" panose="02040503050406030204" pitchFamily="18" charset="0"/>
                            </a:rPr>
                            <m:t>𝒎</m:t>
                          </m:r>
                        </m:e>
                        <m:sup>
                          <m:r>
                            <a:rPr lang="en-US" sz="2000" b="1" i="1">
                              <a:solidFill>
                                <a:srgbClr val="FF0000"/>
                              </a:solidFill>
                              <a:latin typeface="Cambria Math" panose="02040503050406030204" pitchFamily="18" charset="0"/>
                            </a:rPr>
                            <m:t>𝟐</m:t>
                          </m:r>
                        </m:sup>
                      </m:sSup>
                    </m:oMath>
                  </m:oMathPara>
                </a14:m>
                <a:endParaRPr lang="en-US" sz="2000" b="1" dirty="0" smtClean="0"/>
              </a:p>
              <a:p>
                <a:endParaRPr lang="en-US" sz="2000" dirty="0"/>
              </a:p>
              <a:p>
                <a:endParaRPr lang="en-US" sz="2000" b="1" dirty="0"/>
              </a:p>
              <a:p>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52400" y="3581400"/>
                <a:ext cx="6172200" cy="194598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1533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2014 Pearson Education, Inc.</a:t>
            </a:r>
            <a:endParaRPr lang="en-US"/>
          </a:p>
        </p:txBody>
      </p:sp>
      <p:sp>
        <p:nvSpPr>
          <p:cNvPr id="7" name="TextBox 6"/>
          <p:cNvSpPr txBox="1"/>
          <p:nvPr/>
        </p:nvSpPr>
        <p:spPr>
          <a:xfrm>
            <a:off x="152400" y="304800"/>
            <a:ext cx="8458200" cy="230832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Problem </a:t>
            </a:r>
            <a:r>
              <a:rPr lang="en-US" sz="2400" b="1" dirty="0" smtClean="0">
                <a:latin typeface="Times New Roman" panose="02020603050405020304" pitchFamily="18" charset="0"/>
                <a:cs typeface="Times New Roman" panose="02020603050405020304" pitchFamily="18" charset="0"/>
              </a:rPr>
              <a:t>8-9:</a:t>
            </a:r>
            <a:r>
              <a:rPr lang="en-US" sz="2400" dirty="0" smtClean="0">
                <a:latin typeface="Times New Roman" panose="02020603050405020304" pitchFamily="18" charset="0"/>
                <a:cs typeface="Times New Roman" panose="02020603050405020304" pitchFamily="18" charset="0"/>
              </a:rPr>
              <a:t>  Two weights on a bar with different axes produce different </a:t>
            </a:r>
            <a:r>
              <a:rPr lang="en-US" sz="2400" i="1"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Two small weights of mass 5.0 kg and 7.0 kg are mounted 4.0m apart on a light rod (ignore its mass) as shown in the figure.  Calculate the moment of inertia of the system (a) when rotated about an axis halfway between the weights and (b) when rotated about an axis 0.5. m to the left of the 5.0 kg mass, as shown.  </a:t>
            </a:r>
            <a:endParaRPr lang="en-US" sz="2400" b="1" i="1" dirty="0">
              <a:solidFill>
                <a:srgbClr val="002060"/>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0" y="2559827"/>
            <a:ext cx="3255650" cy="4323573"/>
          </a:xfrm>
        </p:spPr>
      </p:pic>
      <mc:AlternateContent xmlns:mc="http://schemas.openxmlformats.org/markup-compatibility/2006" xmlns:a14="http://schemas.microsoft.com/office/drawing/2010/main">
        <mc:Choice Requires="a14">
          <p:sp>
            <p:nvSpPr>
              <p:cNvPr id="5" name="TextBox 4"/>
              <p:cNvSpPr txBox="1"/>
              <p:nvPr/>
            </p:nvSpPr>
            <p:spPr>
              <a:xfrm>
                <a:off x="152400" y="3581400"/>
                <a:ext cx="6172200" cy="25825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𝐼</m:t>
                      </m:r>
                      <m:r>
                        <a:rPr lang="en-US" sz="2000" i="1">
                          <a:latin typeface="Cambria Math" panose="02040503050406030204" pitchFamily="18" charset="0"/>
                        </a:rPr>
                        <m:t>= ∑</m:t>
                      </m:r>
                      <m:r>
                        <a:rPr lang="en-US" sz="2000" i="1">
                          <a:latin typeface="Cambria Math" panose="02040503050406030204" pitchFamily="18" charset="0"/>
                        </a:rPr>
                        <m:t>𝑚</m:t>
                      </m:r>
                      <m:sSup>
                        <m:sSupPr>
                          <m:ctrlPr>
                            <a:rPr lang="en-US" sz="2000" i="1">
                              <a:latin typeface="Cambria Math"/>
                            </a:rPr>
                          </m:ctrlPr>
                        </m:sSupPr>
                        <m:e>
                          <m:r>
                            <a:rPr lang="en-US" sz="2000" i="1">
                              <a:latin typeface="Cambria Math" panose="02040503050406030204" pitchFamily="18" charset="0"/>
                            </a:rPr>
                            <m:t>𝑟</m:t>
                          </m:r>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a:rPr>
                          </m:ctrlPr>
                        </m:dPr>
                        <m:e>
                          <m:r>
                            <a:rPr lang="en-US" sz="2000" i="1">
                              <a:latin typeface="Cambria Math" panose="02040503050406030204" pitchFamily="18" charset="0"/>
                            </a:rPr>
                            <m:t>5.0 </m:t>
                          </m:r>
                          <m:r>
                            <a:rPr lang="en-US" sz="2000" i="1">
                              <a:latin typeface="Cambria Math" panose="02040503050406030204" pitchFamily="18" charset="0"/>
                            </a:rPr>
                            <m:t>𝑘𝑔</m:t>
                          </m:r>
                        </m:e>
                      </m:d>
                      <m:r>
                        <a:rPr lang="en-US" sz="2000" i="1">
                          <a:latin typeface="Cambria Math" panose="02040503050406030204" pitchFamily="18" charset="0"/>
                        </a:rPr>
                        <m:t> </m:t>
                      </m:r>
                      <m:sSup>
                        <m:sSupPr>
                          <m:ctrlPr>
                            <a:rPr lang="en-US" sz="2000" i="1">
                              <a:latin typeface="Cambria Math"/>
                            </a:rPr>
                          </m:ctrlPr>
                        </m:sSupPr>
                        <m:e>
                          <m:d>
                            <m:dPr>
                              <m:ctrlPr>
                                <a:rPr lang="en-US" sz="2000" i="1">
                                  <a:latin typeface="Cambria Math"/>
                                </a:rPr>
                              </m:ctrlPr>
                            </m:dPr>
                            <m:e>
                              <m:r>
                                <a:rPr lang="en-US" sz="2000" i="1">
                                  <a:latin typeface="Cambria Math" panose="02040503050406030204" pitchFamily="18" charset="0"/>
                                </a:rPr>
                                <m:t>2.0 </m:t>
                              </m:r>
                              <m:r>
                                <a:rPr lang="en-US" sz="2000" i="1">
                                  <a:latin typeface="Cambria Math" panose="02040503050406030204" pitchFamily="18" charset="0"/>
                                </a:rPr>
                                <m:t>𝑚</m:t>
                              </m:r>
                            </m:e>
                          </m:d>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a:rPr>
                          </m:ctrlPr>
                        </m:dPr>
                        <m:e>
                          <m:r>
                            <a:rPr lang="en-US" sz="2000" i="1">
                              <a:latin typeface="Cambria Math" panose="02040503050406030204" pitchFamily="18" charset="0"/>
                            </a:rPr>
                            <m:t>7.0 </m:t>
                          </m:r>
                          <m:r>
                            <a:rPr lang="en-US" sz="2000" i="1">
                              <a:latin typeface="Cambria Math" panose="02040503050406030204" pitchFamily="18" charset="0"/>
                            </a:rPr>
                            <m:t>𝑘𝑔</m:t>
                          </m:r>
                        </m:e>
                      </m:d>
                      <m:sSup>
                        <m:sSupPr>
                          <m:ctrlPr>
                            <a:rPr lang="en-US" sz="2000" i="1">
                              <a:latin typeface="Cambria Math"/>
                            </a:rPr>
                          </m:ctrlPr>
                        </m:sSupPr>
                        <m:e>
                          <m:d>
                            <m:dPr>
                              <m:ctrlPr>
                                <a:rPr lang="en-US" sz="2000" i="1">
                                  <a:latin typeface="Cambria Math"/>
                                </a:rPr>
                              </m:ctrlPr>
                            </m:dPr>
                            <m:e>
                              <m:r>
                                <a:rPr lang="en-US" sz="2000" i="1">
                                  <a:latin typeface="Cambria Math" panose="02040503050406030204" pitchFamily="18" charset="0"/>
                                </a:rPr>
                                <m:t>2.0 </m:t>
                              </m:r>
                              <m:r>
                                <a:rPr lang="en-US" sz="2000" i="1">
                                  <a:latin typeface="Cambria Math" panose="02040503050406030204" pitchFamily="18" charset="0"/>
                                </a:rPr>
                                <m:t>𝑚</m:t>
                              </m:r>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smtClean="0"/>
              </a:p>
              <a:p>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20 </m:t>
                      </m:r>
                      <m:r>
                        <a:rPr lang="en-US" sz="2000" i="1">
                          <a:latin typeface="Cambria Math" panose="02040503050406030204" pitchFamily="18" charset="0"/>
                        </a:rPr>
                        <m:t>𝑘𝑔</m:t>
                      </m:r>
                      <m:sSup>
                        <m:sSupPr>
                          <m:ctrlPr>
                            <a:rPr lang="en-US" sz="2000" i="1">
                              <a:latin typeface="Cambria Math"/>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 +28 </m:t>
                      </m:r>
                      <m:r>
                        <a:rPr lang="en-US" sz="2000" i="1">
                          <a:latin typeface="Cambria Math" panose="02040503050406030204" pitchFamily="18" charset="0"/>
                        </a:rPr>
                        <m:t>𝑘𝑔</m:t>
                      </m:r>
                      <m:sSup>
                        <m:sSupPr>
                          <m:ctrlPr>
                            <a:rPr lang="en-US" sz="2000" i="1">
                              <a:latin typeface="Cambria Math"/>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b="1" i="1" smtClean="0">
                          <a:solidFill>
                            <a:srgbClr val="FF0000"/>
                          </a:solidFill>
                          <a:latin typeface="Cambria Math" panose="02040503050406030204" pitchFamily="18" charset="0"/>
                        </a:rPr>
                        <m:t>𝟒𝟖</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𝒌𝒈</m:t>
                      </m:r>
                      <m:sSup>
                        <m:sSupPr>
                          <m:ctrlPr>
                            <a:rPr lang="en-US" sz="2000" b="1" i="1">
                              <a:solidFill>
                                <a:srgbClr val="FF0000"/>
                              </a:solidFill>
                              <a:latin typeface="Cambria Math"/>
                            </a:rPr>
                          </m:ctrlPr>
                        </m:sSupPr>
                        <m:e>
                          <m:r>
                            <a:rPr lang="en-US" sz="2000" b="1" i="1">
                              <a:solidFill>
                                <a:srgbClr val="FF0000"/>
                              </a:solidFill>
                              <a:latin typeface="Cambria Math" panose="02040503050406030204" pitchFamily="18" charset="0"/>
                            </a:rPr>
                            <m:t>𝒎</m:t>
                          </m:r>
                        </m:e>
                        <m:sup>
                          <m:r>
                            <a:rPr lang="en-US" sz="2000" b="1" i="1">
                              <a:solidFill>
                                <a:srgbClr val="FF0000"/>
                              </a:solidFill>
                              <a:latin typeface="Cambria Math" panose="02040503050406030204" pitchFamily="18" charset="0"/>
                            </a:rPr>
                            <m:t>𝟐</m:t>
                          </m:r>
                        </m:sup>
                      </m:sSup>
                    </m:oMath>
                  </m:oMathPara>
                </a14:m>
                <a:endParaRPr lang="en-US" sz="2000" b="1" dirty="0" smtClean="0"/>
              </a:p>
              <a:p>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𝐼</m:t>
                      </m:r>
                      <m:r>
                        <a:rPr lang="en-US" sz="2000" i="1">
                          <a:latin typeface="Cambria Math" panose="02040503050406030204" pitchFamily="18" charset="0"/>
                        </a:rPr>
                        <m:t>= ∑</m:t>
                      </m:r>
                      <m:r>
                        <a:rPr lang="en-US" sz="2000" i="1">
                          <a:latin typeface="Cambria Math" panose="02040503050406030204" pitchFamily="18" charset="0"/>
                        </a:rPr>
                        <m:t>𝑚</m:t>
                      </m:r>
                      <m:sSup>
                        <m:sSupPr>
                          <m:ctrlPr>
                            <a:rPr lang="en-US" sz="2000" i="1">
                              <a:latin typeface="Cambria Math"/>
                            </a:rPr>
                          </m:ctrlPr>
                        </m:sSupPr>
                        <m:e>
                          <m:r>
                            <a:rPr lang="en-US" sz="2000" i="1">
                              <a:latin typeface="Cambria Math" panose="02040503050406030204" pitchFamily="18" charset="0"/>
                            </a:rPr>
                            <m:t>𝑟</m:t>
                          </m:r>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a:rPr>
                          </m:ctrlPr>
                        </m:dPr>
                        <m:e>
                          <m:r>
                            <a:rPr lang="en-US" sz="2000" i="1">
                              <a:latin typeface="Cambria Math" panose="02040503050406030204" pitchFamily="18" charset="0"/>
                            </a:rPr>
                            <m:t>5.0 </m:t>
                          </m:r>
                          <m:r>
                            <a:rPr lang="en-US" sz="2000" i="1">
                              <a:latin typeface="Cambria Math" panose="02040503050406030204" pitchFamily="18" charset="0"/>
                            </a:rPr>
                            <m:t>𝑘𝑔</m:t>
                          </m:r>
                        </m:e>
                      </m:d>
                      <m:r>
                        <a:rPr lang="en-US" sz="2000" i="1">
                          <a:latin typeface="Cambria Math" panose="02040503050406030204" pitchFamily="18" charset="0"/>
                        </a:rPr>
                        <m:t> </m:t>
                      </m:r>
                      <m:sSup>
                        <m:sSupPr>
                          <m:ctrlPr>
                            <a:rPr lang="en-US" sz="2000" i="1">
                              <a:latin typeface="Cambria Math"/>
                            </a:rPr>
                          </m:ctrlPr>
                        </m:sSupPr>
                        <m:e>
                          <m:d>
                            <m:dPr>
                              <m:ctrlPr>
                                <a:rPr lang="en-US" sz="2000" i="1">
                                  <a:latin typeface="Cambria Math"/>
                                </a:rPr>
                              </m:ctrlPr>
                            </m:dPr>
                            <m:e>
                              <m:r>
                                <a:rPr lang="en-US" sz="2000" i="1">
                                  <a:latin typeface="Cambria Math" panose="02040503050406030204" pitchFamily="18" charset="0"/>
                                </a:rPr>
                                <m:t>0.5 </m:t>
                              </m:r>
                              <m:r>
                                <a:rPr lang="en-US" sz="2000" i="1">
                                  <a:latin typeface="Cambria Math" panose="02040503050406030204" pitchFamily="18" charset="0"/>
                                </a:rPr>
                                <m:t>𝑚</m:t>
                              </m:r>
                            </m:e>
                          </m:d>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a:rPr>
                          </m:ctrlPr>
                        </m:dPr>
                        <m:e>
                          <m:r>
                            <a:rPr lang="en-US" sz="2000" i="1">
                              <a:latin typeface="Cambria Math" panose="02040503050406030204" pitchFamily="18" charset="0"/>
                            </a:rPr>
                            <m:t>7.0 </m:t>
                          </m:r>
                          <m:r>
                            <a:rPr lang="en-US" sz="2000" i="1">
                              <a:latin typeface="Cambria Math" panose="02040503050406030204" pitchFamily="18" charset="0"/>
                            </a:rPr>
                            <m:t>𝑘𝑔</m:t>
                          </m:r>
                        </m:e>
                      </m:d>
                      <m:sSup>
                        <m:sSupPr>
                          <m:ctrlPr>
                            <a:rPr lang="en-US" sz="2000" i="1">
                              <a:latin typeface="Cambria Math"/>
                            </a:rPr>
                          </m:ctrlPr>
                        </m:sSupPr>
                        <m:e>
                          <m:d>
                            <m:dPr>
                              <m:ctrlPr>
                                <a:rPr lang="en-US" sz="2000" i="1">
                                  <a:latin typeface="Cambria Math"/>
                                </a:rPr>
                              </m:ctrlPr>
                            </m:dPr>
                            <m:e>
                              <m:r>
                                <a:rPr lang="en-US" sz="2000" i="1">
                                  <a:latin typeface="Cambria Math" panose="02040503050406030204" pitchFamily="18" charset="0"/>
                                </a:rPr>
                                <m:t>4.5 </m:t>
                              </m:r>
                              <m:r>
                                <a:rPr lang="en-US" sz="2000" i="1">
                                  <a:latin typeface="Cambria Math" panose="02040503050406030204" pitchFamily="18" charset="0"/>
                                </a:rPr>
                                <m:t>𝑚</m:t>
                              </m:r>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smtClean="0"/>
              </a:p>
              <a:p>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1.3 </m:t>
                      </m:r>
                      <m:r>
                        <a:rPr lang="en-US" sz="2000" i="1">
                          <a:latin typeface="Cambria Math" panose="02040503050406030204" pitchFamily="18" charset="0"/>
                        </a:rPr>
                        <m:t>𝑘𝑔</m:t>
                      </m:r>
                      <m:sSup>
                        <m:sSupPr>
                          <m:ctrlPr>
                            <a:rPr lang="en-US" sz="2000" i="1">
                              <a:latin typeface="Cambria Math"/>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 +142 </m:t>
                      </m:r>
                      <m:r>
                        <a:rPr lang="en-US" sz="2000" i="1">
                          <a:latin typeface="Cambria Math" panose="02040503050406030204" pitchFamily="18" charset="0"/>
                        </a:rPr>
                        <m:t>𝑘𝑔</m:t>
                      </m:r>
                      <m:sSup>
                        <m:sSupPr>
                          <m:ctrlPr>
                            <a:rPr lang="en-US" sz="2000" i="1">
                              <a:latin typeface="Cambria Math"/>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b="1" i="1" smtClean="0">
                          <a:solidFill>
                            <a:srgbClr val="FF0000"/>
                          </a:solidFill>
                          <a:latin typeface="Cambria Math" panose="02040503050406030204" pitchFamily="18" charset="0"/>
                        </a:rPr>
                        <m:t>𝟏𝟒𝟑</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𝟑</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𝒌𝒈</m:t>
                      </m:r>
                      <m:sSup>
                        <m:sSupPr>
                          <m:ctrlPr>
                            <a:rPr lang="en-US" sz="2000" b="1" i="1">
                              <a:solidFill>
                                <a:srgbClr val="FF0000"/>
                              </a:solidFill>
                              <a:latin typeface="Cambria Math"/>
                            </a:rPr>
                          </m:ctrlPr>
                        </m:sSupPr>
                        <m:e>
                          <m:r>
                            <a:rPr lang="en-US" sz="2000" b="1" i="1">
                              <a:solidFill>
                                <a:srgbClr val="FF0000"/>
                              </a:solidFill>
                              <a:latin typeface="Cambria Math" panose="02040503050406030204" pitchFamily="18" charset="0"/>
                            </a:rPr>
                            <m:t>𝒎</m:t>
                          </m:r>
                        </m:e>
                        <m:sup>
                          <m:r>
                            <a:rPr lang="en-US" sz="2000" b="1" i="1">
                              <a:solidFill>
                                <a:srgbClr val="FF0000"/>
                              </a:solidFill>
                              <a:latin typeface="Cambria Math" panose="02040503050406030204" pitchFamily="18" charset="0"/>
                            </a:rPr>
                            <m:t>𝟐</m:t>
                          </m:r>
                        </m:sup>
                      </m:sSup>
                    </m:oMath>
                  </m:oMathPara>
                </a14:m>
                <a:endParaRPr lang="en-US" sz="2000" b="1" dirty="0"/>
              </a:p>
              <a:p>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52400" y="3581400"/>
                <a:ext cx="6172200" cy="258250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57926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pPr marL="0" indent="0">
              <a:buNone/>
            </a:pPr>
            <a:r>
              <a:rPr lang="en-US" dirty="0" smtClean="0"/>
              <a:t>Time with two setups…</a:t>
            </a:r>
          </a:p>
          <a:p>
            <a:endParaRPr lang="en-US" dirty="0" smtClean="0"/>
          </a:p>
          <a:p>
            <a:r>
              <a:rPr lang="en-US" dirty="0" smtClean="0"/>
              <a:t>Time 1—balanced bar</a:t>
            </a:r>
          </a:p>
          <a:p>
            <a:endParaRPr lang="en-US" dirty="0" smtClean="0"/>
          </a:p>
          <a:p>
            <a:endParaRPr lang="en-US" dirty="0" smtClean="0"/>
          </a:p>
          <a:p>
            <a:r>
              <a:rPr lang="en-US" dirty="0" smtClean="0"/>
              <a:t>Time 2—unbalanced bar</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190320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8-7 Rotational Kinetic </a:t>
            </a:r>
            <a:r>
              <a:rPr lang="en-US" dirty="0" smtClean="0">
                <a:latin typeface="Times New Roman" charset="0"/>
                <a:cs typeface="Times New Roman" charset="0"/>
              </a:rPr>
              <a:t>Energy</a:t>
            </a:r>
            <a:br>
              <a:rPr lang="en-US" dirty="0" smtClean="0">
                <a:latin typeface="Times New Roman" charset="0"/>
                <a:cs typeface="Times New Roman" charset="0"/>
              </a:rPr>
            </a:br>
            <a:r>
              <a:rPr lang="en-US" dirty="0" smtClean="0">
                <a:solidFill>
                  <a:srgbClr val="FF0000"/>
                </a:solidFill>
                <a:latin typeface="Times New Roman" charset="0"/>
                <a:cs typeface="Times New Roman" charset="0"/>
              </a:rPr>
              <a:t>[Remember the Ball in Cup Experiment?!]</a:t>
            </a:r>
            <a:endParaRPr lang="en-US" dirty="0">
              <a:solidFill>
                <a:srgbClr val="FF0000"/>
              </a:solidFill>
              <a:latin typeface="Times New Roman" charset="0"/>
              <a:cs typeface="Times New Roman" charset="0"/>
            </a:endParaRP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The kinetic energy of a rotating object is given by </a:t>
            </a:r>
          </a:p>
          <a:p>
            <a:pPr marL="0" indent="0" algn="ctr">
              <a:buNone/>
            </a:pPr>
            <a:r>
              <a:rPr lang="en-US" dirty="0">
                <a:latin typeface="Times New Roman" charset="0"/>
                <a:cs typeface="Times New Roman" charset="0"/>
              </a:rPr>
              <a:t>KE = </a:t>
            </a:r>
            <a:r>
              <a:rPr lang="el-GR" dirty="0">
                <a:latin typeface="Times New Roman" charset="0"/>
                <a:cs typeface="Times New Roman" charset="0"/>
              </a:rPr>
              <a:t>Σ</a:t>
            </a:r>
            <a:r>
              <a:rPr lang="en-US" dirty="0">
                <a:latin typeface="Times New Roman" charset="0"/>
                <a:cs typeface="Times New Roman" charset="0"/>
              </a:rPr>
              <a:t>(½ </a:t>
            </a:r>
            <a:r>
              <a:rPr lang="en-US" i="1" dirty="0">
                <a:latin typeface="Times New Roman" charset="0"/>
                <a:cs typeface="Times New Roman" charset="0"/>
              </a:rPr>
              <a:t>mv</a:t>
            </a:r>
            <a:r>
              <a:rPr lang="en-US" baseline="30000" dirty="0">
                <a:latin typeface="Times New Roman" charset="0"/>
                <a:cs typeface="Times New Roman" charset="0"/>
              </a:rPr>
              <a:t>2</a:t>
            </a:r>
            <a:r>
              <a:rPr lang="en-US" dirty="0">
                <a:latin typeface="Times New Roman" charset="0"/>
                <a:cs typeface="Times New Roman" charset="0"/>
              </a:rPr>
              <a:t>)</a:t>
            </a:r>
          </a:p>
          <a:p>
            <a:pPr marL="0" indent="0">
              <a:buNone/>
            </a:pPr>
            <a:r>
              <a:rPr lang="en-US" dirty="0">
                <a:latin typeface="Times New Roman" charset="0"/>
                <a:cs typeface="Times New Roman" charset="0"/>
              </a:rPr>
              <a:t>By substituting the rotational quantities, we find that the rotational kinetic energy can be written</a:t>
            </a:r>
            <a:r>
              <a:rPr lang="en-US" dirty="0" smtClean="0">
                <a:latin typeface="Times New Roman" charset="0"/>
                <a:cs typeface="Times New Roman" charset="0"/>
              </a:rPr>
              <a:t>:</a:t>
            </a:r>
          </a:p>
          <a:p>
            <a:pPr marL="0" indent="0">
              <a:buNone/>
            </a:pPr>
            <a:endParaRPr lang="en-US" sz="1400" dirty="0">
              <a:latin typeface="Times New Roman" charset="0"/>
              <a:cs typeface="Times New Roman" charset="0"/>
            </a:endParaRPr>
          </a:p>
          <a:p>
            <a:pPr marL="0" indent="0" algn="ctr">
              <a:buNone/>
            </a:pPr>
            <a:r>
              <a:rPr lang="en-US" sz="1000" dirty="0">
                <a:latin typeface="Times New Roman" charset="0"/>
                <a:cs typeface="Times New Roman" charset="0"/>
              </a:rPr>
              <a:t>  </a:t>
            </a:r>
            <a:r>
              <a:rPr lang="en-US" sz="1000" dirty="0" smtClean="0">
                <a:latin typeface="Times New Roman" charset="0"/>
                <a:cs typeface="Times New Roman" charset="0"/>
              </a:rPr>
              <a:t>  </a:t>
            </a:r>
            <a:endParaRPr lang="en-US" sz="1000" dirty="0">
              <a:latin typeface="Times New Roman" charset="0"/>
              <a:cs typeface="Times New Roman" charset="0"/>
            </a:endParaRPr>
          </a:p>
          <a:p>
            <a:pPr marL="0" indent="0">
              <a:buNone/>
            </a:pPr>
            <a:r>
              <a:rPr lang="en-US" dirty="0">
                <a:latin typeface="Times New Roman" charset="0"/>
                <a:cs typeface="Times New Roman" charset="0"/>
              </a:rPr>
              <a:t>A object that has both translational and rotational motion also has both translational and rotational kinetic energy: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KeyEquation_15.jpg"/>
          <p:cNvPicPr>
            <a:picLocks noChangeAspect="1"/>
          </p:cNvPicPr>
          <p:nvPr/>
        </p:nvPicPr>
        <p:blipFill rotWithShape="1">
          <a:blip r:embed="rId2">
            <a:extLst>
              <a:ext uri="{28A0092B-C50C-407E-A947-70E740481C1C}">
                <a14:useLocalDpi xmlns:a14="http://schemas.microsoft.com/office/drawing/2010/main" val="0"/>
              </a:ext>
            </a:extLst>
          </a:blip>
          <a:srcRect r="65085" b="29619"/>
          <a:stretch/>
        </p:blipFill>
        <p:spPr>
          <a:xfrm>
            <a:off x="3098800" y="3643884"/>
            <a:ext cx="2983992" cy="394716"/>
          </a:xfrm>
          <a:prstGeom prst="rect">
            <a:avLst/>
          </a:prstGeom>
        </p:spPr>
      </p:pic>
      <p:pic>
        <p:nvPicPr>
          <p:cNvPr id="6" name="Picture 5" descr="08_KeyEquation_16.jpg"/>
          <p:cNvPicPr>
            <a:picLocks noChangeAspect="1"/>
          </p:cNvPicPr>
          <p:nvPr/>
        </p:nvPicPr>
        <p:blipFill rotWithShape="1">
          <a:blip r:embed="rId3">
            <a:extLst>
              <a:ext uri="{28A0092B-C50C-407E-A947-70E740481C1C}">
                <a14:useLocalDpi xmlns:a14="http://schemas.microsoft.com/office/drawing/2010/main" val="0"/>
              </a:ext>
            </a:extLst>
          </a:blip>
          <a:srcRect r="62857" b="29619"/>
          <a:stretch/>
        </p:blipFill>
        <p:spPr>
          <a:xfrm>
            <a:off x="2997708" y="5105400"/>
            <a:ext cx="3174492" cy="394716"/>
          </a:xfrm>
          <a:prstGeom prst="rect">
            <a:avLst/>
          </a:prstGeom>
        </p:spPr>
      </p:pic>
      <p:sp>
        <p:nvSpPr>
          <p:cNvPr id="7" name="TextBox 6"/>
          <p:cNvSpPr txBox="1"/>
          <p:nvPr/>
        </p:nvSpPr>
        <p:spPr>
          <a:xfrm>
            <a:off x="6401278" y="3669268"/>
            <a:ext cx="761522" cy="369332"/>
          </a:xfrm>
          <a:prstGeom prst="rect">
            <a:avLst/>
          </a:prstGeom>
          <a:noFill/>
        </p:spPr>
        <p:txBody>
          <a:bodyPr wrap="none" rtlCol="0">
            <a:spAutoFit/>
          </a:bodyPr>
          <a:lstStyle/>
          <a:p>
            <a:r>
              <a:rPr lang="en-US" dirty="0" smtClean="0">
                <a:latin typeface="Times New Roman"/>
                <a:cs typeface="Times New Roman"/>
              </a:rPr>
              <a:t>(8-15)</a:t>
            </a:r>
            <a:endParaRPr lang="en-US" dirty="0">
              <a:latin typeface="Times New Roman"/>
              <a:cs typeface="Times New Roman"/>
            </a:endParaRPr>
          </a:p>
        </p:txBody>
      </p:sp>
      <p:sp>
        <p:nvSpPr>
          <p:cNvPr id="8" name="TextBox 7"/>
          <p:cNvSpPr txBox="1"/>
          <p:nvPr/>
        </p:nvSpPr>
        <p:spPr>
          <a:xfrm>
            <a:off x="6553678" y="5193268"/>
            <a:ext cx="761522" cy="369332"/>
          </a:xfrm>
          <a:prstGeom prst="rect">
            <a:avLst/>
          </a:prstGeom>
          <a:noFill/>
        </p:spPr>
        <p:txBody>
          <a:bodyPr wrap="none" rtlCol="0">
            <a:spAutoFit/>
          </a:bodyPr>
          <a:lstStyle/>
          <a:p>
            <a:r>
              <a:rPr lang="en-US" dirty="0" smtClean="0">
                <a:latin typeface="Times New Roman"/>
                <a:cs typeface="Times New Roman"/>
              </a:rPr>
              <a:t>(8-16)</a:t>
            </a:r>
            <a:endParaRPr lang="en-US" dirty="0">
              <a:latin typeface="Times New Roman"/>
              <a:cs typeface="Times New Roman"/>
            </a:endParaRPr>
          </a:p>
        </p:txBody>
      </p:sp>
    </p:spTree>
    <p:extLst>
      <p:ext uri="{BB962C8B-B14F-4D97-AF65-F5344CB8AC3E}">
        <p14:creationId xmlns:p14="http://schemas.microsoft.com/office/powerpoint/2010/main" val="18481138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8-6 Solving Problems in Rotational Dynamics</a:t>
            </a:r>
          </a:p>
        </p:txBody>
      </p:sp>
      <p:sp>
        <p:nvSpPr>
          <p:cNvPr id="3" name="Content Placeholder 2"/>
          <p:cNvSpPr>
            <a:spLocks noGrp="1"/>
          </p:cNvSpPr>
          <p:nvPr>
            <p:ph idx="1"/>
          </p:nvPr>
        </p:nvSpPr>
        <p:spPr/>
        <p:txBody>
          <a:bodyPr/>
          <a:lstStyle/>
          <a:p>
            <a:pPr marL="411480" indent="-457200">
              <a:spcBef>
                <a:spcPct val="50000"/>
              </a:spcBef>
              <a:buFontTx/>
              <a:buAutoNum type="arabicPeriod"/>
            </a:pPr>
            <a:endParaRPr lang="en-US" dirty="0" smtClean="0">
              <a:latin typeface="Times New Roman" charset="0"/>
              <a:cs typeface="Times New Roman" charset="0"/>
            </a:endParaRPr>
          </a:p>
          <a:p>
            <a:pPr marL="0" indent="0">
              <a:spcBef>
                <a:spcPts val="0"/>
              </a:spcBef>
              <a:buNone/>
            </a:pPr>
            <a:r>
              <a:rPr lang="en-US" sz="2400" dirty="0" smtClean="0">
                <a:solidFill>
                  <a:srgbClr val="002060"/>
                </a:solidFill>
                <a:latin typeface="Times New Roman" charset="0"/>
                <a:cs typeface="Times New Roman" charset="0"/>
              </a:rPr>
              <a:t>NOTE:  This is Example 8-10 from </a:t>
            </a:r>
          </a:p>
          <a:p>
            <a:pPr marL="0" indent="0">
              <a:spcBef>
                <a:spcPts val="0"/>
              </a:spcBef>
              <a:buNone/>
            </a:pPr>
            <a:r>
              <a:rPr lang="en-US" sz="2400" dirty="0" err="1" smtClean="0">
                <a:solidFill>
                  <a:srgbClr val="002060"/>
                </a:solidFill>
                <a:latin typeface="Times New Roman" charset="0"/>
                <a:cs typeface="Times New Roman" charset="0"/>
              </a:rPr>
              <a:t>Giancoli</a:t>
            </a:r>
            <a:endParaRPr lang="en-US" sz="2400" dirty="0" smtClean="0">
              <a:solidFill>
                <a:srgbClr val="002060"/>
              </a:solidFill>
              <a:latin typeface="Times New Roman" charset="0"/>
              <a:cs typeface="Times New Roman" charset="0"/>
            </a:endParaRPr>
          </a:p>
          <a:p>
            <a:pPr marL="411480" indent="-457200">
              <a:spcBef>
                <a:spcPct val="50000"/>
              </a:spcBef>
              <a:buFontTx/>
              <a:buAutoNum type="arabicPeriod"/>
            </a:pPr>
            <a:r>
              <a:rPr lang="en-US" dirty="0" smtClean="0">
                <a:latin typeface="Times New Roman" charset="0"/>
                <a:cs typeface="Times New Roman" charset="0"/>
              </a:rPr>
              <a:t>Draw a diagram.</a:t>
            </a:r>
          </a:p>
          <a:p>
            <a:pPr marL="411480" indent="-457200">
              <a:spcBef>
                <a:spcPct val="50000"/>
              </a:spcBef>
              <a:buFontTx/>
              <a:buAutoNum type="arabicPeriod"/>
            </a:pPr>
            <a:r>
              <a:rPr lang="en-US" dirty="0" smtClean="0">
                <a:latin typeface="Times New Roman" charset="0"/>
                <a:cs typeface="Times New Roman" charset="0"/>
              </a:rPr>
              <a:t>Decide </a:t>
            </a:r>
            <a:r>
              <a:rPr lang="en-US" dirty="0">
                <a:latin typeface="Times New Roman" charset="0"/>
                <a:cs typeface="Times New Roman" charset="0"/>
              </a:rPr>
              <a:t>what the system comprises.</a:t>
            </a:r>
          </a:p>
          <a:p>
            <a:pPr marL="411480" indent="-457200">
              <a:spcBef>
                <a:spcPct val="50000"/>
              </a:spcBef>
              <a:buFontTx/>
              <a:buAutoNum type="arabicPeriod"/>
            </a:pPr>
            <a:r>
              <a:rPr lang="en-US" dirty="0" smtClean="0">
                <a:latin typeface="Times New Roman" charset="0"/>
                <a:cs typeface="Times New Roman" charset="0"/>
              </a:rPr>
              <a:t>Draw </a:t>
            </a:r>
            <a:r>
              <a:rPr lang="en-US" dirty="0">
                <a:latin typeface="Times New Roman" charset="0"/>
                <a:cs typeface="Times New Roman" charset="0"/>
              </a:rPr>
              <a:t>a free-body diagram for each object under consideration, including all the forces acting on it and where they act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838200"/>
            <a:ext cx="2019300" cy="2606306"/>
          </a:xfrm>
          <a:prstGeom prst="rect">
            <a:avLst/>
          </a:prstGeom>
        </p:spPr>
      </p:pic>
      <p:sp>
        <p:nvSpPr>
          <p:cNvPr id="6" name="TextBox 5"/>
          <p:cNvSpPr txBox="1"/>
          <p:nvPr/>
        </p:nvSpPr>
        <p:spPr>
          <a:xfrm>
            <a:off x="2590800" y="1233488"/>
            <a:ext cx="3119709" cy="369332"/>
          </a:xfrm>
          <a:prstGeom prst="rect">
            <a:avLst/>
          </a:prstGeom>
          <a:solidFill>
            <a:schemeClr val="accent1"/>
          </a:solidFill>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Why not mg and F</a:t>
            </a:r>
            <a:r>
              <a:rPr lang="en-US" baseline="-25000" dirty="0" smtClean="0">
                <a:solidFill>
                  <a:schemeClr val="bg1"/>
                </a:solidFill>
                <a:latin typeface="Times New Roman" panose="02020603050405020304" pitchFamily="18" charset="0"/>
                <a:cs typeface="Times New Roman" panose="02020603050405020304" pitchFamily="18" charset="0"/>
              </a:rPr>
              <a:t>N</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117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 and Degrees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Radians can be related to degrees by saying,</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𝟑𝟔𝟎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 </m:t>
                      </m:r>
                      <m:r>
                        <a:rPr lang="en-US" b="1" i="1">
                          <a:latin typeface="Cambria Math" panose="02040503050406030204" pitchFamily="18" charset="0"/>
                        </a:rPr>
                        <m:t>𝝅</m:t>
                      </m:r>
                      <m:r>
                        <a:rPr lang="en-US" b="1" i="1">
                          <a:latin typeface="Cambria Math" panose="02040503050406030204" pitchFamily="18" charset="0"/>
                        </a:rPr>
                        <m:t> </m:t>
                      </m:r>
                      <m:r>
                        <a:rPr lang="en-US" b="1" i="1">
                          <a:latin typeface="Cambria Math" panose="02040503050406030204" pitchFamily="18" charset="0"/>
                        </a:rPr>
                        <m:t>𝐫𝐚𝐝</m:t>
                      </m:r>
                    </m:oMath>
                  </m:oMathPara>
                </a14:m>
                <a:endParaRPr lang="en-US" dirty="0" smtClean="0"/>
              </a:p>
              <a:p>
                <a:pPr marL="0" indent="0">
                  <a:buNone/>
                </a:pPr>
                <a:r>
                  <a:rPr lang="en-US" dirty="0" smtClean="0"/>
                  <a:t>and</a:t>
                </a:r>
              </a:p>
              <a:p>
                <a:pPr marL="0" indent="0">
                  <a:buNone/>
                </a:pPr>
                <a14:m>
                  <m:oMathPara xmlns:m="http://schemas.openxmlformats.org/officeDocument/2006/math">
                    <m:oMathParaPr>
                      <m:jc m:val="centerGroup"/>
                    </m:oMathParaPr>
                    <m:oMath xmlns:m="http://schemas.openxmlformats.org/officeDocument/2006/math">
                      <m:r>
                        <a:rPr lang="en-US" b="1" i="1">
                          <a:latin typeface="Cambria Math"/>
                        </a:rPr>
                        <m:t>𝟏</m:t>
                      </m:r>
                      <m:r>
                        <a:rPr lang="en-US" b="1" i="1">
                          <a:latin typeface="Cambria Math"/>
                        </a:rPr>
                        <m:t> </m:t>
                      </m:r>
                      <m:r>
                        <a:rPr lang="en-US" b="1" i="1">
                          <a:latin typeface="Cambria Math"/>
                        </a:rPr>
                        <m:t>𝐫𝐚𝐝</m:t>
                      </m:r>
                      <m:r>
                        <a:rPr lang="en-US" b="1" i="1">
                          <a:latin typeface="Cambria Math"/>
                        </a:rPr>
                        <m:t> =</m:t>
                      </m:r>
                      <m:f>
                        <m:fPr>
                          <m:ctrlPr>
                            <a:rPr lang="en-US" b="1" i="1">
                              <a:latin typeface="Cambria Math"/>
                            </a:rPr>
                          </m:ctrlPr>
                        </m:fPr>
                        <m:num>
                          <m:r>
                            <a:rPr lang="en-US" b="1" i="1">
                              <a:latin typeface="Cambria Math"/>
                            </a:rPr>
                            <m:t>𝟑𝟔𝟎</m:t>
                          </m:r>
                          <m:r>
                            <a:rPr lang="en-US" b="1" i="1">
                              <a:latin typeface="Cambria Math"/>
                            </a:rPr>
                            <m:t>°</m:t>
                          </m:r>
                        </m:num>
                        <m:den>
                          <m:r>
                            <a:rPr lang="en-US" b="1" i="1">
                              <a:latin typeface="Cambria Math"/>
                            </a:rPr>
                            <m:t>𝟐</m:t>
                          </m:r>
                          <m:r>
                            <a:rPr lang="en-US" b="1" i="1">
                              <a:latin typeface="Cambria Math"/>
                            </a:rPr>
                            <m:t>𝝅</m:t>
                          </m:r>
                        </m:den>
                      </m:f>
                      <m:r>
                        <a:rPr lang="en-US" b="1" i="1" smtClean="0">
                          <a:latin typeface="Cambria Math"/>
                          <a:ea typeface="Cambria Math"/>
                        </a:rPr>
                        <m:t>≈</m:t>
                      </m:r>
                      <m:r>
                        <m:rPr>
                          <m:nor/>
                        </m:rPr>
                        <a:rPr lang="en-US" dirty="0"/>
                        <m:t>57.3</m:t>
                      </m:r>
                      <m:r>
                        <a:rPr lang="en-US" b="1" i="1">
                          <a:latin typeface="Cambria Math"/>
                        </a:rPr>
                        <m:t>°</m:t>
                      </m:r>
                    </m:oMath>
                  </m:oMathPara>
                </a14:m>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593" t="-134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1632614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8-6 Solving Problems in Rotational Dynamics</a:t>
            </a:r>
          </a:p>
        </p:txBody>
      </p:sp>
      <p:sp>
        <p:nvSpPr>
          <p:cNvPr id="3" name="Content Placeholder 2"/>
          <p:cNvSpPr>
            <a:spLocks noGrp="1"/>
          </p:cNvSpPr>
          <p:nvPr>
            <p:ph idx="1"/>
          </p:nvPr>
        </p:nvSpPr>
        <p:spPr/>
        <p:txBody>
          <a:bodyPr/>
          <a:lstStyle/>
          <a:p>
            <a:pPr marL="411480" indent="-457200">
              <a:spcBef>
                <a:spcPct val="50000"/>
              </a:spcBef>
              <a:buFontTx/>
              <a:buAutoNum type="arabicPeriod"/>
            </a:pPr>
            <a:endParaRPr lang="en-US" dirty="0" smtClean="0">
              <a:latin typeface="Times New Roman" charset="0"/>
              <a:cs typeface="Times New Roman" charset="0"/>
            </a:endParaRPr>
          </a:p>
          <a:p>
            <a:pPr marL="411480" indent="-457200">
              <a:spcBef>
                <a:spcPct val="50000"/>
              </a:spcBef>
              <a:buFontTx/>
              <a:buAutoNum type="arabicPeriod"/>
            </a:pPr>
            <a:endParaRPr lang="en-US" dirty="0" smtClean="0">
              <a:latin typeface="Times New Roman" charset="0"/>
              <a:cs typeface="Times New Roman" charset="0"/>
            </a:endParaRPr>
          </a:p>
          <a:p>
            <a:pPr marL="411480" indent="-457200">
              <a:spcBef>
                <a:spcPct val="50000"/>
              </a:spcBef>
              <a:buFontTx/>
              <a:buAutoNum type="arabicPeriod"/>
            </a:pPr>
            <a:endParaRPr lang="en-US" dirty="0">
              <a:latin typeface="Times New Roman" charset="0"/>
              <a:cs typeface="Times New Roman" charset="0"/>
            </a:endParaRPr>
          </a:p>
          <a:p>
            <a:pPr marL="468630" indent="-514350">
              <a:spcBef>
                <a:spcPct val="50000"/>
              </a:spcBef>
              <a:buFont typeface="+mj-lt"/>
              <a:buAutoNum type="arabicPeriod" startAt="4"/>
            </a:pPr>
            <a:r>
              <a:rPr lang="en-US" dirty="0" smtClean="0">
                <a:latin typeface="Times New Roman" charset="0"/>
                <a:cs typeface="Times New Roman" charset="0"/>
              </a:rPr>
              <a:t>Find </a:t>
            </a:r>
            <a:r>
              <a:rPr lang="en-US" dirty="0">
                <a:latin typeface="Times New Roman" charset="0"/>
                <a:cs typeface="Times New Roman" charset="0"/>
              </a:rPr>
              <a:t>the axis of </a:t>
            </a:r>
            <a:r>
              <a:rPr lang="en-US" dirty="0" smtClean="0">
                <a:latin typeface="Times New Roman" charset="0"/>
                <a:cs typeface="Times New Roman" charset="0"/>
              </a:rPr>
              <a:t>rotation, determine the positive direction for rotation and annotate it; </a:t>
            </a:r>
            <a:r>
              <a:rPr lang="en-US" dirty="0">
                <a:latin typeface="Times New Roman" charset="0"/>
                <a:cs typeface="Times New Roman" charset="0"/>
              </a:rPr>
              <a:t>calculate the torques around </a:t>
            </a:r>
            <a:r>
              <a:rPr lang="en-US" dirty="0" smtClean="0">
                <a:latin typeface="Times New Roman" charset="0"/>
                <a:cs typeface="Times New Roman" charset="0"/>
              </a:rPr>
              <a:t>the axis of rotation.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16276"/>
            <a:ext cx="2019300" cy="2606306"/>
          </a:xfrm>
          <a:prstGeom prst="rect">
            <a:avLst/>
          </a:prstGeom>
        </p:spPr>
      </p:pic>
      <p:sp>
        <p:nvSpPr>
          <p:cNvPr id="17" name="Oval 16"/>
          <p:cNvSpPr/>
          <p:nvPr/>
        </p:nvSpPr>
        <p:spPr>
          <a:xfrm>
            <a:off x="535732" y="1447800"/>
            <a:ext cx="685800" cy="609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1159199" y="1905000"/>
            <a:ext cx="21902" cy="63126"/>
          </a:xfrm>
          <a:prstGeom prst="straightConnector1">
            <a:avLst/>
          </a:prstGeom>
          <a:ln w="76200">
            <a:tailEnd type="stealt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25582" y="1586094"/>
            <a:ext cx="319318"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4076700" y="1568722"/>
                <a:ext cx="4914900" cy="945580"/>
              </a:xfrm>
              <a:prstGeom prst="rect">
                <a:avLst/>
              </a:prstGeom>
              <a:noFill/>
            </p:spPr>
            <p:txBody>
              <a:bodyPr wrap="square" rtlCol="0">
                <a:spAutoFit/>
              </a:bodyPr>
              <a:lstStyle/>
              <a:p>
                <a14:m>
                  <m:oMath xmlns:m="http://schemas.openxmlformats.org/officeDocument/2006/math">
                    <m:r>
                      <a:rPr lang="en-US" i="1" smtClean="0">
                        <a:latin typeface="Cambria Math"/>
                      </a:rPr>
                      <m:t>∑</m:t>
                    </m:r>
                    <m:r>
                      <a:rPr lang="en-US" i="1" smtClean="0">
                        <a:latin typeface="Cambria Math"/>
                      </a:rPr>
                      <m:t>𝜏</m:t>
                    </m:r>
                    <m:r>
                      <a:rPr lang="en-US" i="1" smtClean="0">
                        <a:latin typeface="Cambria Math"/>
                      </a:rPr>
                      <m:t>=</m:t>
                    </m:r>
                    <m:sSub>
                      <m:sSubPr>
                        <m:ctrlPr>
                          <a:rPr lang="en-US" i="1">
                            <a:latin typeface="Cambria Math"/>
                          </a:rPr>
                        </m:ctrlPr>
                      </m:sSubPr>
                      <m:e>
                        <m:r>
                          <m:rPr>
                            <m:sty m:val="p"/>
                          </m:rPr>
                          <a:rPr lang="el-GR" b="0" i="1" smtClean="0">
                            <a:latin typeface="Cambria Math"/>
                          </a:rPr>
                          <m:t>τ</m:t>
                        </m:r>
                      </m:e>
                      <m:sub>
                        <m:r>
                          <a:rPr lang="en-US" i="1">
                            <a:latin typeface="Cambria Math"/>
                          </a:rPr>
                          <m:t>𝑓</m:t>
                        </m:r>
                      </m:sub>
                    </m:sSub>
                    <m:r>
                      <a:rPr lang="en-US" i="1">
                        <a:latin typeface="Cambria Math"/>
                      </a:rPr>
                      <m:t>− </m:t>
                    </m:r>
                    <m:sSub>
                      <m:sSubPr>
                        <m:ctrlPr>
                          <a:rPr lang="en-US" i="1">
                            <a:latin typeface="Cambria Math"/>
                          </a:rPr>
                        </m:ctrlPr>
                      </m:sSubPr>
                      <m:e>
                        <m:r>
                          <a:rPr lang="en-US" b="0" i="1" smtClean="0">
                            <a:latin typeface="Cambria Math"/>
                          </a:rPr>
                          <m:t>𝑟</m:t>
                        </m:r>
                        <m:r>
                          <a:rPr lang="en-US" i="1">
                            <a:latin typeface="Cambria Math"/>
                          </a:rPr>
                          <m:t>𝐹</m:t>
                        </m:r>
                      </m:e>
                      <m:sub>
                        <m:r>
                          <a:rPr lang="en-US" i="1">
                            <a:latin typeface="Cambria Math"/>
                          </a:rPr>
                          <m:t>𝑇</m:t>
                        </m:r>
                      </m:sub>
                    </m:sSub>
                    <m:r>
                      <a:rPr lang="en-US" i="1">
                        <a:latin typeface="Cambria Math"/>
                      </a:rPr>
                      <m:t>=−1.1 </m:t>
                    </m:r>
                    <m:r>
                      <a:rPr lang="en-US" i="1">
                        <a:latin typeface="Cambria Math"/>
                      </a:rPr>
                      <m:t>𝑁𝑚</m:t>
                    </m:r>
                    <m:r>
                      <a:rPr lang="en-US" b="0" i="1" smtClean="0">
                        <a:latin typeface="Cambria Math"/>
                      </a:rPr>
                      <m:t> </m:t>
                    </m:r>
                  </m:oMath>
                </a14:m>
                <a:r>
                  <a:rPr lang="en-US" dirty="0"/>
                  <a:t>+</a:t>
                </a:r>
                <a14:m>
                  <m:oMath xmlns:m="http://schemas.openxmlformats.org/officeDocument/2006/math">
                    <m:d>
                      <m:dPr>
                        <m:ctrlPr>
                          <a:rPr lang="en-US" i="1">
                            <a:latin typeface="Cambria Math"/>
                          </a:rPr>
                        </m:ctrlPr>
                      </m:dPr>
                      <m:e>
                        <m:r>
                          <a:rPr lang="en-US" i="1">
                            <a:latin typeface="Cambria Math"/>
                          </a:rPr>
                          <m:t>0.330 </m:t>
                        </m:r>
                        <m:r>
                          <a:rPr lang="en-US" i="1">
                            <a:latin typeface="Cambria Math"/>
                          </a:rPr>
                          <m:t>𝑚</m:t>
                        </m:r>
                      </m:e>
                    </m:d>
                    <m:d>
                      <m:dPr>
                        <m:ctrlPr>
                          <a:rPr lang="en-US" i="1">
                            <a:latin typeface="Cambria Math"/>
                          </a:rPr>
                        </m:ctrlPr>
                      </m:dPr>
                      <m:e>
                        <m:r>
                          <a:rPr lang="en-US" i="1">
                            <a:latin typeface="Cambria Math"/>
                          </a:rPr>
                          <m:t>15.0 </m:t>
                        </m:r>
                        <m:r>
                          <a:rPr lang="en-US" i="1">
                            <a:latin typeface="Cambria Math"/>
                          </a:rPr>
                          <m:t>𝑁</m:t>
                        </m:r>
                      </m:e>
                    </m:d>
                    <m:r>
                      <a:rPr lang="en-US" i="1">
                        <a:latin typeface="Cambria Math"/>
                      </a:rPr>
                      <m:t>=3.85 </m:t>
                    </m:r>
                    <m:r>
                      <a:rPr lang="en-US" i="1">
                        <a:latin typeface="Cambria Math"/>
                      </a:rPr>
                      <m:t>𝑁𝑚</m:t>
                    </m:r>
                  </m:oMath>
                </a14:m>
                <a:endParaRPr lang="en-US" dirty="0"/>
              </a:p>
              <a:p>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076700" y="1568722"/>
                <a:ext cx="4914900" cy="945580"/>
              </a:xfrm>
              <a:prstGeom prst="rect">
                <a:avLst/>
              </a:prstGeom>
              <a:blipFill rotWithShape="1">
                <a:blip r:embed="rId3"/>
                <a:stretch>
                  <a:fillRect l="-372"/>
                </a:stretch>
              </a:blipFill>
            </p:spPr>
            <p:txBody>
              <a:bodyPr/>
              <a:lstStyle/>
              <a:p>
                <a:r>
                  <a:rPr lang="en-US">
                    <a:noFill/>
                  </a:rPr>
                  <a:t> </a:t>
                </a:r>
              </a:p>
            </p:txBody>
          </p:sp>
        </mc:Fallback>
      </mc:AlternateContent>
    </p:spTree>
    <p:extLst>
      <p:ext uri="{BB962C8B-B14F-4D97-AF65-F5344CB8AC3E}">
        <p14:creationId xmlns:p14="http://schemas.microsoft.com/office/powerpoint/2010/main" val="2028664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8-6 Solving Problems in Rotational 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59354"/>
                <a:ext cx="8229600" cy="4966810"/>
              </a:xfrm>
            </p:spPr>
            <p:txBody>
              <a:bodyPr/>
              <a:lstStyle/>
              <a:p>
                <a:pPr marL="411480" indent="-457200">
                  <a:spcBef>
                    <a:spcPct val="50000"/>
                  </a:spcBef>
                  <a:buFont typeface="+mj-lt"/>
                  <a:buAutoNum type="arabicPeriod" startAt="5"/>
                </a:pPr>
                <a:r>
                  <a:rPr lang="en-US" dirty="0" smtClean="0">
                    <a:latin typeface="Times New Roman" charset="0"/>
                    <a:cs typeface="Times New Roman" charset="0"/>
                  </a:rPr>
                  <a:t>Apply 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for rotation. If the rotational inertia is not provided, you need to find it before proceeding with this step</a:t>
                </a:r>
                <a:r>
                  <a:rPr lang="en-US" dirty="0" smtClean="0">
                    <a:latin typeface="Times New Roman" charset="0"/>
                    <a:cs typeface="Times New Roman" charset="0"/>
                  </a:rPr>
                  <a:t>.</a:t>
                </a:r>
              </a:p>
              <a:p>
                <a:pPr marL="0" indent="0">
                  <a:spcBef>
                    <a:spcPct val="50000"/>
                  </a:spcBef>
                  <a:buNone/>
                </a:pPr>
                <a:r>
                  <a:rPr lang="en-US" sz="2400" dirty="0" smtClean="0"/>
                  <a:t>Net Torque:</a:t>
                </a:r>
              </a:p>
              <a:p>
                <a:pPr marL="0" indent="0">
                  <a:spcBef>
                    <a:spcPct val="50000"/>
                  </a:spcBef>
                  <a:buNone/>
                </a:pPr>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𝜏</m:t>
                      </m:r>
                      <m:r>
                        <a:rPr lang="en-US" sz="2400" i="1">
                          <a:latin typeface="Cambria Math"/>
                        </a:rPr>
                        <m:t>=</m:t>
                      </m:r>
                      <m:r>
                        <a:rPr lang="en-US" sz="2400" i="1">
                          <a:latin typeface="Cambria Math"/>
                        </a:rPr>
                        <m:t>𝑟</m:t>
                      </m:r>
                      <m:sSub>
                        <m:sSubPr>
                          <m:ctrlPr>
                            <a:rPr lang="en-US" sz="2400" i="1">
                              <a:latin typeface="Cambria Math"/>
                            </a:rPr>
                          </m:ctrlPr>
                        </m:sSubPr>
                        <m:e>
                          <m:r>
                            <a:rPr lang="en-US" sz="2400" i="1">
                              <a:latin typeface="Cambria Math"/>
                            </a:rPr>
                            <m:t>𝐹</m:t>
                          </m:r>
                        </m:e>
                        <m:sub>
                          <m:r>
                            <a:rPr lang="en-US" sz="2400" i="1">
                              <a:latin typeface="Cambria Math"/>
                            </a:rPr>
                            <m:t>𝑇</m:t>
                          </m:r>
                        </m:sub>
                      </m:sSub>
                      <m:r>
                        <a:rPr lang="en-US" sz="2400" i="1">
                          <a:latin typeface="Cambria Math"/>
                        </a:rPr>
                        <m:t>−</m:t>
                      </m:r>
                      <m:sSub>
                        <m:sSubPr>
                          <m:ctrlPr>
                            <a:rPr lang="en-US" sz="2400" i="1">
                              <a:latin typeface="Cambria Math"/>
                            </a:rPr>
                          </m:ctrlPr>
                        </m:sSubPr>
                        <m:e>
                          <m:r>
                            <a:rPr lang="en-US" sz="2400" i="1">
                              <a:latin typeface="Cambria Math"/>
                            </a:rPr>
                            <m:t>𝜏</m:t>
                          </m:r>
                        </m:e>
                        <m:sub>
                          <m:r>
                            <a:rPr lang="en-US" sz="2400" i="1">
                              <a:latin typeface="Cambria Math"/>
                            </a:rPr>
                            <m:t>𝑓</m:t>
                          </m:r>
                        </m:sub>
                      </m:sSub>
                      <m:r>
                        <a:rPr lang="en-US" sz="2400" i="1">
                          <a:latin typeface="Cambria Math"/>
                        </a:rPr>
                        <m:t>=</m:t>
                      </m:r>
                      <m:d>
                        <m:dPr>
                          <m:ctrlPr>
                            <a:rPr lang="en-US" sz="2400" i="1">
                              <a:latin typeface="Cambria Math"/>
                            </a:rPr>
                          </m:ctrlPr>
                        </m:dPr>
                        <m:e>
                          <m:r>
                            <a:rPr lang="en-US" sz="2400" i="1">
                              <a:latin typeface="Cambria Math"/>
                            </a:rPr>
                            <m:t>0.33 </m:t>
                          </m:r>
                          <m:r>
                            <a:rPr lang="en-US" sz="2400" i="1">
                              <a:latin typeface="Cambria Math"/>
                            </a:rPr>
                            <m:t>𝑚</m:t>
                          </m:r>
                        </m:e>
                      </m:d>
                      <m:d>
                        <m:dPr>
                          <m:ctrlPr>
                            <a:rPr lang="en-US" sz="2400" i="1">
                              <a:latin typeface="Cambria Math"/>
                            </a:rPr>
                          </m:ctrlPr>
                        </m:dPr>
                        <m:e>
                          <m:r>
                            <a:rPr lang="en-US" sz="2400" i="1">
                              <a:latin typeface="Cambria Math"/>
                            </a:rPr>
                            <m:t>15.0 </m:t>
                          </m:r>
                          <m:r>
                            <a:rPr lang="en-US" sz="2400" i="1">
                              <a:latin typeface="Cambria Math"/>
                            </a:rPr>
                            <m:t>𝑁</m:t>
                          </m:r>
                        </m:e>
                      </m:d>
                      <m:r>
                        <a:rPr lang="en-US" sz="2400" i="1">
                          <a:latin typeface="Cambria Math"/>
                        </a:rPr>
                        <m:t>−1.1</m:t>
                      </m:r>
                      <m:r>
                        <a:rPr lang="en-US" sz="2400" i="1">
                          <a:latin typeface="Cambria Math"/>
                        </a:rPr>
                        <m:t>𝑁𝑚</m:t>
                      </m:r>
                      <m:r>
                        <a:rPr lang="en-US" sz="2400" i="1">
                          <a:latin typeface="Cambria Math"/>
                        </a:rPr>
                        <m:t>=3.85</m:t>
                      </m:r>
                      <m:r>
                        <a:rPr lang="en-US" sz="2400" i="1">
                          <a:latin typeface="Cambria Math"/>
                        </a:rPr>
                        <m:t>𝑁𝑚</m:t>
                      </m:r>
                    </m:oMath>
                  </m:oMathPara>
                </a14:m>
                <a:endParaRPr lang="en-US" sz="2400" dirty="0" smtClean="0"/>
              </a:p>
              <a:p>
                <a:pPr marL="0" indent="0">
                  <a:spcBef>
                    <a:spcPct val="50000"/>
                  </a:spcBef>
                  <a:buNone/>
                </a:pPr>
                <a:r>
                  <a:rPr lang="en-US" sz="2400" dirty="0" smtClean="0"/>
                  <a:t>Angular Acceleration:</a:t>
                </a:r>
              </a:p>
              <a:p>
                <a:pPr marL="0" indent="0">
                  <a:spcBef>
                    <a:spcPct val="50000"/>
                  </a:spcBef>
                  <a:buNone/>
                </a:pPr>
                <a14:m>
                  <m:oMathPara xmlns:m="http://schemas.openxmlformats.org/officeDocument/2006/math">
                    <m:oMathParaPr>
                      <m:jc m:val="centerGroup"/>
                    </m:oMathParaPr>
                    <m:oMath xmlns:m="http://schemas.openxmlformats.org/officeDocument/2006/math">
                      <m:r>
                        <a:rPr lang="en-US" sz="2400" i="1">
                          <a:latin typeface="Cambria Math"/>
                        </a:rPr>
                        <m:t>𝛼</m:t>
                      </m:r>
                      <m:r>
                        <a:rPr lang="en-US" sz="2400" i="1">
                          <a:latin typeface="Cambria Math"/>
                        </a:rPr>
                        <m:t>=</m:t>
                      </m:r>
                      <m:f>
                        <m:fPr>
                          <m:ctrlPr>
                            <a:rPr lang="en-US" sz="2400" i="1">
                              <a:latin typeface="Cambria Math"/>
                            </a:rPr>
                          </m:ctrlPr>
                        </m:fPr>
                        <m:num>
                          <m:r>
                            <a:rPr lang="en-US" sz="2400" i="1">
                              <a:latin typeface="Cambria Math"/>
                            </a:rPr>
                            <m:t>∆</m:t>
                          </m:r>
                          <m:r>
                            <a:rPr lang="en-US" sz="2400" i="1">
                              <a:latin typeface="Cambria Math"/>
                            </a:rPr>
                            <m:t>𝜔</m:t>
                          </m:r>
                        </m:num>
                        <m:den>
                          <m:r>
                            <a:rPr lang="en-US" sz="2400" i="1">
                              <a:latin typeface="Cambria Math"/>
                            </a:rPr>
                            <m:t>∆</m:t>
                          </m:r>
                          <m:r>
                            <a:rPr lang="en-US" sz="2400" i="1">
                              <a:latin typeface="Cambria Math"/>
                            </a:rPr>
                            <m:t>𝑡</m:t>
                          </m:r>
                        </m:den>
                      </m:f>
                      <m:r>
                        <a:rPr lang="en-US" sz="2400" i="1">
                          <a:latin typeface="Cambria Math"/>
                        </a:rPr>
                        <m:t>=</m:t>
                      </m:r>
                      <m:f>
                        <m:fPr>
                          <m:ctrlPr>
                            <a:rPr lang="en-US" sz="2400" i="1">
                              <a:latin typeface="Cambria Math"/>
                            </a:rPr>
                          </m:ctrlPr>
                        </m:fPr>
                        <m:num>
                          <m:r>
                            <a:rPr lang="en-US" sz="2400" i="1">
                              <a:latin typeface="Cambria Math"/>
                            </a:rPr>
                            <m:t>30.0</m:t>
                          </m:r>
                          <m:f>
                            <m:fPr>
                              <m:ctrlPr>
                                <a:rPr lang="en-US" sz="2400" i="1">
                                  <a:latin typeface="Cambria Math"/>
                                </a:rPr>
                              </m:ctrlPr>
                            </m:fPr>
                            <m:num>
                              <m:r>
                                <a:rPr lang="en-US" sz="2400" i="1">
                                  <a:latin typeface="Cambria Math"/>
                                </a:rPr>
                                <m:t>𝑟𝑎𝑑</m:t>
                              </m:r>
                            </m:num>
                            <m:den>
                              <m:r>
                                <a:rPr lang="en-US" sz="2400" i="1">
                                  <a:latin typeface="Cambria Math"/>
                                </a:rPr>
                                <m:t>𝑠</m:t>
                              </m:r>
                            </m:den>
                          </m:f>
                          <m:r>
                            <a:rPr lang="en-US" sz="2400" i="1">
                              <a:latin typeface="Cambria Math"/>
                            </a:rPr>
                            <m:t>−0</m:t>
                          </m:r>
                        </m:num>
                        <m:den>
                          <m:r>
                            <a:rPr lang="en-US" sz="2400" i="1">
                              <a:latin typeface="Cambria Math"/>
                            </a:rPr>
                            <m:t>3.00 </m:t>
                          </m:r>
                          <m:r>
                            <a:rPr lang="en-US" sz="2400" i="1">
                              <a:latin typeface="Cambria Math"/>
                            </a:rPr>
                            <m:t>𝑠</m:t>
                          </m:r>
                        </m:den>
                      </m:f>
                      <m:r>
                        <a:rPr lang="en-US" sz="2400" i="1">
                          <a:latin typeface="Cambria Math"/>
                        </a:rPr>
                        <m:t>=10.0 </m:t>
                      </m:r>
                      <m:f>
                        <m:fPr>
                          <m:ctrlPr>
                            <a:rPr lang="en-US" sz="2400" i="1">
                              <a:latin typeface="Cambria Math"/>
                            </a:rPr>
                          </m:ctrlPr>
                        </m:fPr>
                        <m:num>
                          <m:r>
                            <a:rPr lang="en-US" sz="2400" i="1">
                              <a:latin typeface="Cambria Math"/>
                            </a:rPr>
                            <m:t>𝑟𝑎𝑑</m:t>
                          </m:r>
                        </m:num>
                        <m:den>
                          <m:sSup>
                            <m:sSupPr>
                              <m:ctrlPr>
                                <a:rPr lang="en-US" sz="2400" i="1">
                                  <a:latin typeface="Cambria Math"/>
                                </a:rPr>
                              </m:ctrlPr>
                            </m:sSupPr>
                            <m:e>
                              <m:r>
                                <a:rPr lang="en-US" sz="2400" i="1">
                                  <a:latin typeface="Cambria Math"/>
                                </a:rPr>
                                <m:t>𝑠</m:t>
                              </m:r>
                            </m:e>
                            <m:sup>
                              <m:r>
                                <a:rPr lang="en-US" sz="2400" i="1">
                                  <a:latin typeface="Cambria Math"/>
                                </a:rPr>
                                <m:t>2</m:t>
                              </m:r>
                            </m:sup>
                          </m:sSup>
                        </m:den>
                      </m:f>
                    </m:oMath>
                  </m:oMathPara>
                </a14:m>
                <a:endParaRPr lang="en-US" sz="2400" dirty="0" smtClean="0"/>
              </a:p>
              <a:p>
                <a:pPr marL="0" indent="0">
                  <a:spcBef>
                    <a:spcPct val="50000"/>
                  </a:spcBef>
                  <a:buNone/>
                </a:pPr>
                <a:r>
                  <a:rPr lang="en-US" sz="2400" dirty="0" smtClean="0"/>
                  <a:t>Newton’s Second Law for Rotation:</a:t>
                </a:r>
              </a:p>
              <a:p>
                <a:pPr marL="0" indent="0">
                  <a:spcBef>
                    <a:spcPct val="50000"/>
                  </a:spcBef>
                  <a:buNone/>
                </a:pPr>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𝜏</m:t>
                      </m:r>
                      <m:r>
                        <a:rPr lang="en-US" sz="2400" i="1">
                          <a:latin typeface="Cambria Math"/>
                        </a:rPr>
                        <m:t>=</m:t>
                      </m:r>
                      <m:r>
                        <a:rPr lang="en-US" sz="2400" i="1">
                          <a:latin typeface="Cambria Math"/>
                        </a:rPr>
                        <m:t>𝐼</m:t>
                      </m:r>
                      <m:r>
                        <a:rPr lang="en-US" sz="2400" i="1">
                          <a:latin typeface="Cambria Math"/>
                        </a:rPr>
                        <m:t>𝛼</m:t>
                      </m:r>
                      <m:r>
                        <a:rPr lang="en-US" sz="2400" i="1">
                          <a:latin typeface="Cambria Math"/>
                        </a:rPr>
                        <m:t> </m:t>
                      </m:r>
                      <m:r>
                        <a:rPr lang="en-US" sz="2400" b="1" i="0">
                          <a:latin typeface="Cambria Math"/>
                        </a:rPr>
                        <m:t>𝐨𝐫</m:t>
                      </m:r>
                      <m:r>
                        <a:rPr lang="en-US" sz="2400" i="1">
                          <a:latin typeface="Cambria Math"/>
                        </a:rPr>
                        <m:t> </m:t>
                      </m:r>
                      <m:r>
                        <a:rPr lang="en-US" sz="2400" i="1">
                          <a:latin typeface="Cambria Math"/>
                        </a:rPr>
                        <m:t>𝐼</m:t>
                      </m:r>
                      <m:r>
                        <a:rPr lang="en-US" sz="2400" i="1">
                          <a:latin typeface="Cambria Math"/>
                        </a:rPr>
                        <m:t>=</m:t>
                      </m:r>
                      <m:f>
                        <m:fPr>
                          <m:ctrlPr>
                            <a:rPr lang="en-US" sz="2400" i="1">
                              <a:latin typeface="Cambria Math"/>
                            </a:rPr>
                          </m:ctrlPr>
                        </m:fPr>
                        <m:num>
                          <m:r>
                            <a:rPr lang="en-US" sz="2400" i="1">
                              <a:latin typeface="Cambria Math"/>
                            </a:rPr>
                            <m:t>∑</m:t>
                          </m:r>
                          <m:r>
                            <a:rPr lang="en-US" sz="2400" i="1">
                              <a:latin typeface="Cambria Math"/>
                            </a:rPr>
                            <m:t>𝜏</m:t>
                          </m:r>
                        </m:num>
                        <m:den>
                          <m:r>
                            <a:rPr lang="en-US" sz="2400" i="1">
                              <a:latin typeface="Cambria Math"/>
                            </a:rPr>
                            <m:t>𝛼</m:t>
                          </m:r>
                        </m:den>
                      </m:f>
                    </m:oMath>
                  </m:oMathPara>
                </a14:m>
                <a:endParaRPr lang="en-US" sz="2400" dirty="0"/>
              </a:p>
              <a:p>
                <a:pPr marL="0" indent="0">
                  <a:spcBef>
                    <a:spcPct val="50000"/>
                  </a:spcBef>
                  <a:buNone/>
                </a:pPr>
                <a:endParaRPr lang="en-US" sz="2400" dirty="0"/>
              </a:p>
              <a:p>
                <a:pPr marL="0" indent="0">
                  <a:spcBef>
                    <a:spcPct val="50000"/>
                  </a:spcBef>
                  <a:buNone/>
                </a:pPr>
                <a:endParaRPr lang="en-US" dirty="0"/>
              </a:p>
              <a:p>
                <a:pPr marL="0" indent="0">
                  <a:spcBef>
                    <a:spcPct val="50000"/>
                  </a:spcBef>
                  <a:buNone/>
                </a:pPr>
                <a:endParaRPr lang="en-US" dirty="0"/>
              </a:p>
              <a:p>
                <a:pPr marL="411480" indent="-457200">
                  <a:spcBef>
                    <a:spcPct val="50000"/>
                  </a:spcBef>
                  <a:buFont typeface="+mj-lt"/>
                  <a:buAutoNum type="arabicPeriod" startAt="5"/>
                </a:pPr>
                <a:endParaRPr lang="en-US" dirty="0">
                  <a:latin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59354"/>
                <a:ext cx="8229600" cy="4966810"/>
              </a:xfrm>
              <a:blipFill rotWithShape="0">
                <a:blip r:embed="rId2"/>
                <a:stretch>
                  <a:fillRect l="-2444" t="-1227" b="-73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4135809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8-6 Solving Problems in Rotational 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4525963"/>
              </a:xfrm>
            </p:spPr>
            <p:txBody>
              <a:bodyPr/>
              <a:lstStyle/>
              <a:p>
                <a:pPr marL="468630" indent="-514350">
                  <a:spcBef>
                    <a:spcPct val="50000"/>
                  </a:spcBef>
                  <a:buFont typeface="+mj-lt"/>
                  <a:buAutoNum type="arabicPeriod" startAt="6"/>
                </a:pPr>
                <a:r>
                  <a:rPr lang="en-US" dirty="0" smtClean="0">
                    <a:latin typeface="Times New Roman" charset="0"/>
                    <a:cs typeface="Times New Roman" charset="0"/>
                  </a:rPr>
                  <a:t>Apply 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for translation and other laws and principles as needed.</a:t>
                </a:r>
              </a:p>
              <a:p>
                <a:pPr marL="411480" indent="-457200">
                  <a:spcBef>
                    <a:spcPct val="50000"/>
                  </a:spcBef>
                  <a:buFont typeface="+mj-lt"/>
                  <a:buAutoNum type="arabicPeriod" startAt="6"/>
                </a:pPr>
                <a:r>
                  <a:rPr lang="en-US" dirty="0" smtClean="0">
                    <a:latin typeface="Times New Roman" charset="0"/>
                    <a:cs typeface="Times New Roman" charset="0"/>
                  </a:rPr>
                  <a:t>Solve.</a:t>
                </a:r>
              </a:p>
              <a:p>
                <a:pPr marL="0" indent="0">
                  <a:spcBef>
                    <a:spcPct val="5000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𝜏</m:t>
                          </m:r>
                        </m:num>
                        <m:den>
                          <m:r>
                            <a:rPr lang="en-US" i="1">
                              <a:latin typeface="Cambria Math" panose="02040503050406030204" pitchFamily="18" charset="0"/>
                            </a:rPr>
                            <m:t>𝛼</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3.85 </m:t>
                          </m:r>
                          <m:r>
                            <a:rPr lang="en-US" b="0" i="1" smtClean="0">
                              <a:latin typeface="Cambria Math" panose="02040503050406030204" pitchFamily="18" charset="0"/>
                            </a:rPr>
                            <m:t>𝑁𝑚</m:t>
                          </m:r>
                        </m:num>
                        <m:den>
                          <m:r>
                            <a:rPr lang="en-US" b="0" i="1" smtClean="0">
                              <a:latin typeface="Cambria Math" panose="02040503050406030204" pitchFamily="18" charset="0"/>
                            </a:rPr>
                            <m:t>10.0 </m:t>
                          </m:r>
                          <m:f>
                            <m:fPr>
                              <m:ctrlPr>
                                <a:rPr lang="en-US" b="0" i="1" smtClean="0">
                                  <a:latin typeface="Cambria Math"/>
                                </a:rPr>
                              </m:ctrlPr>
                            </m:fPr>
                            <m:num>
                              <m:r>
                                <a:rPr lang="en-US" b="0" i="1" smtClean="0">
                                  <a:latin typeface="Cambria Math" panose="02040503050406030204" pitchFamily="18" charset="0"/>
                                </a:rPr>
                                <m:t>𝑟𝑎𝑑</m:t>
                              </m:r>
                            </m:num>
                            <m:den>
                              <m:sSup>
                                <m:sSupPr>
                                  <m:ctrlPr>
                                    <a:rPr lang="en-US" b="0" i="1" smtClean="0">
                                      <a:latin typeface="Cambria Math"/>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den>
                      </m:f>
                      <m:r>
                        <a:rPr lang="en-US" b="0" i="1" smtClean="0">
                          <a:latin typeface="Cambria Math" panose="02040503050406030204" pitchFamily="18" charset="0"/>
                        </a:rPr>
                        <m:t>=3.85 </m:t>
                      </m:r>
                      <m:r>
                        <a:rPr lang="en-US" b="0" i="1" smtClean="0">
                          <a:latin typeface="Cambria Math" panose="02040503050406030204" pitchFamily="18" charset="0"/>
                        </a:rPr>
                        <m:t>𝑘𝑔</m:t>
                      </m:r>
                      <m:sSup>
                        <m:sSupPr>
                          <m:ctrlPr>
                            <a:rPr lang="en-US" b="0"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latin typeface="Times New Roman" charset="0"/>
                  <a:cs typeface="Times New Roman" charset="0"/>
                </a:endParaRPr>
              </a:p>
              <a:p>
                <a:pPr marL="411480" indent="-457200">
                  <a:spcBef>
                    <a:spcPct val="50000"/>
                  </a:spcBef>
                  <a:buFont typeface="+mj-lt"/>
                  <a:buAutoNum type="arabicPeriod" startAt="6"/>
                </a:pPr>
                <a:r>
                  <a:rPr lang="en-US" dirty="0" smtClean="0">
                    <a:latin typeface="Times New Roman" charset="0"/>
                    <a:cs typeface="Times New Roman" charset="0"/>
                  </a:rPr>
                  <a:t>Check </a:t>
                </a:r>
                <a:r>
                  <a:rPr lang="en-US" dirty="0">
                    <a:latin typeface="Times New Roman" charset="0"/>
                    <a:cs typeface="Times New Roman" charset="0"/>
                  </a:rPr>
                  <a:t>your answer for units and correct order of magnitude</a:t>
                </a:r>
                <a:r>
                  <a:rPr lang="en-US" dirty="0" smtClean="0">
                    <a:latin typeface="Times New Roman" charset="0"/>
                    <a:cs typeface="Times New Roman" charset="0"/>
                  </a:rPr>
                  <a:t>.</a:t>
                </a:r>
              </a:p>
              <a:p>
                <a:pPr marL="0" indent="0">
                  <a:spcBef>
                    <a:spcPct val="5000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m:t>
                      </m:r>
                      <m:r>
                        <a:rPr lang="en-US" i="1" smtClean="0">
                          <a:latin typeface="Cambria Math" panose="02040503050406030204" pitchFamily="18" charset="0"/>
                          <a:ea typeface="Cambria Math" panose="02040503050406030204" pitchFamily="18" charset="0"/>
                        </a:rPr>
                        <m:t>≈</m:t>
                      </m:r>
                      <m:f>
                        <m:fPr>
                          <m:ctrlPr>
                            <a:rPr lang="en-US"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𝑀</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rPr>
                        <m:t>=</m:t>
                      </m:r>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(4.00</m:t>
                      </m:r>
                      <m:r>
                        <a:rPr lang="en-US" b="0" i="1" smtClean="0">
                          <a:latin typeface="Cambria Math" panose="02040503050406030204" pitchFamily="18" charset="0"/>
                        </a:rPr>
                        <m:t>𝑘𝑔</m:t>
                      </m:r>
                      <m:r>
                        <a:rPr lang="en-US" b="0" i="1" smtClean="0">
                          <a:latin typeface="Cambria Math" panose="02040503050406030204" pitchFamily="18" charset="0"/>
                        </a:rPr>
                        <m:t>)(0.33. </m:t>
                      </m:r>
                      <m:r>
                        <a:rPr lang="en-US" b="0" i="1" smtClean="0">
                          <a:latin typeface="Cambria Math" panose="02040503050406030204" pitchFamily="18" charset="0"/>
                        </a:rPr>
                        <m:t>𝑚</m:t>
                      </m:r>
                      <m:sSup>
                        <m:sSupPr>
                          <m:ctrlPr>
                            <a:rPr lang="en-US" b="0"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=0.218 </m:t>
                      </m:r>
                      <m:r>
                        <a:rPr lang="en-US" i="1">
                          <a:latin typeface="Cambria Math" panose="02040503050406030204" pitchFamily="18" charset="0"/>
                        </a:rPr>
                        <m:t>𝑘𝑔</m:t>
                      </m:r>
                      <m:sSup>
                        <m:sSupPr>
                          <m:ctrlPr>
                            <a:rPr lang="en-US" i="1">
                              <a:latin typeface="Cambria Math"/>
                            </a:rPr>
                          </m:ctrlPr>
                        </m:sSupPr>
                        <m:e>
                          <m:r>
                            <a:rPr lang="en-US" i="1">
                              <a:latin typeface="Cambria Math" panose="02040503050406030204" pitchFamily="18" charset="0"/>
                            </a:rPr>
                            <m:t>𝑚</m:t>
                          </m:r>
                        </m:e>
                        <m:sup>
                          <m:r>
                            <a:rPr lang="en-US" i="1">
                              <a:latin typeface="Cambria Math" panose="02040503050406030204" pitchFamily="18" charset="0"/>
                            </a:rPr>
                            <m:t>2</m:t>
                          </m:r>
                        </m:sup>
                      </m:sSup>
                    </m:oMath>
                  </m:oMathPara>
                </a14:m>
                <a:endParaRPr lang="en-US" dirty="0" smtClean="0">
                  <a:latin typeface="Times New Roman" charset="0"/>
                  <a:cs typeface="Times New Roman" charset="0"/>
                </a:endParaRPr>
              </a:p>
              <a:p>
                <a:pPr marL="0" indent="0">
                  <a:spcBef>
                    <a:spcPct val="50000"/>
                  </a:spcBef>
                  <a:buNone/>
                </a:pPr>
                <a:r>
                  <a:rPr lang="en-US" sz="2000" b="1" dirty="0" smtClean="0">
                    <a:solidFill>
                      <a:srgbClr val="002060"/>
                    </a:solidFill>
                    <a:latin typeface="Times New Roman" charset="0"/>
                    <a:cs typeface="Times New Roman" charset="0"/>
                  </a:rPr>
                  <a:t>NOTE:  Same order of magnitude but also pulley is not quite a disk.</a:t>
                </a:r>
                <a:endParaRPr lang="en-US" sz="2000" b="1" dirty="0">
                  <a:solidFill>
                    <a:srgbClr val="002060"/>
                  </a:solidFill>
                  <a:latin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525963"/>
              </a:xfrm>
              <a:blipFill rotWithShape="0">
                <a:blip r:embed="rId2"/>
                <a:stretch>
                  <a:fillRect l="-2444" t="-1348" r="-1407" b="-1509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748890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Clarification…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170702"/>
            <a:ext cx="3052664" cy="1479766"/>
          </a:xfrm>
        </p:spPr>
      </p:pic>
      <p:sp>
        <p:nvSpPr>
          <p:cNvPr id="4" name="Date Placeholder 3"/>
          <p:cNvSpPr>
            <a:spLocks noGrp="1"/>
          </p:cNvSpPr>
          <p:nvPr>
            <p:ph type="dt" sz="half" idx="10"/>
          </p:nvPr>
        </p:nvSpPr>
        <p:spPr/>
        <p:txBody>
          <a:bodyPr/>
          <a:lstStyle/>
          <a:p>
            <a:r>
              <a:rPr lang="en-US" smtClean="0"/>
              <a:t>© 2014 Pearson Education, Inc.</a:t>
            </a:r>
            <a:endParaRPr lang="en-US"/>
          </a:p>
        </p:txBody>
      </p:sp>
      <mc:AlternateContent xmlns:mc="http://schemas.openxmlformats.org/markup-compatibility/2006" xmlns:a14="http://schemas.microsoft.com/office/drawing/2010/main">
        <mc:Choice Requires="a14">
          <p:sp>
            <p:nvSpPr>
              <p:cNvPr id="6" name="TextBox 5"/>
              <p:cNvSpPr txBox="1"/>
              <p:nvPr/>
            </p:nvSpPr>
            <p:spPr>
              <a:xfrm>
                <a:off x="307132" y="2673989"/>
                <a:ext cx="8382000" cy="308956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p>
              <a:p>
                <a:r>
                  <a:rPr lang="en-US" b="1" dirty="0" smtClean="0">
                    <a:latin typeface="Cambria Math"/>
                  </a:rPr>
                  <a:t>In general the greater the  distance the mass  is concentrated  from the center of rotation the greater the Inertia.  But, when  talking about which </a:t>
                </a:r>
              </a:p>
              <a:p>
                <a:pPr/>
                <a14:m>
                  <m:oMathPara xmlns:m="http://schemas.openxmlformats.org/officeDocument/2006/math">
                    <m:oMathParaPr>
                      <m:jc m:val="centerGroup"/>
                    </m:oMathParaPr>
                    <m:oMath xmlns:m="http://schemas.openxmlformats.org/officeDocument/2006/math">
                      <m:r>
                        <a:rPr lang="en-US" b="1" i="1">
                          <a:latin typeface="Cambria Math"/>
                        </a:rPr>
                        <m:t>𝑴𝒈𝑯</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r>
                        <a:rPr lang="en-US" b="1" i="1">
                          <a:latin typeface="Cambria Math"/>
                        </a:rPr>
                        <m:t>𝑴</m:t>
                      </m:r>
                      <m:sSup>
                        <m:sSupPr>
                          <m:ctrlPr>
                            <a:rPr lang="en-US" b="1" i="1">
                              <a:latin typeface="Cambria Math"/>
                            </a:rPr>
                          </m:ctrlPr>
                        </m:sSupPr>
                        <m:e>
                          <m:r>
                            <a:rPr lang="en-US" b="1" i="1">
                              <a:latin typeface="Cambria Math"/>
                            </a:rPr>
                            <m:t>𝒗</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r>
                        <a:rPr lang="en-US" b="1" i="1">
                          <a:latin typeface="Cambria Math"/>
                        </a:rPr>
                        <m:t>𝑰</m:t>
                      </m:r>
                      <m:sSup>
                        <m:sSupPr>
                          <m:ctrlPr>
                            <a:rPr lang="en-US" b="1" i="1">
                              <a:latin typeface="Cambria Math"/>
                            </a:rPr>
                          </m:ctrlPr>
                        </m:sSupPr>
                        <m:e>
                          <m:r>
                            <a:rPr lang="en-US" b="1" i="1">
                              <a:latin typeface="Cambria Math"/>
                            </a:rPr>
                            <m:t>𝝎</m:t>
                          </m:r>
                        </m:e>
                        <m:sup>
                          <m:r>
                            <a:rPr lang="en-US" b="1" i="1">
                              <a:latin typeface="Cambria Math"/>
                            </a:rPr>
                            <m:t>𝟐</m:t>
                          </m:r>
                        </m:sup>
                      </m:sSup>
                    </m:oMath>
                  </m:oMathPara>
                </a14:m>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Substituting for </a:t>
                </a:r>
                <a:r>
                  <a:rPr lang="en-US" b="1" i="1" dirty="0">
                    <a:latin typeface="Times New Roman" panose="02020603050405020304" pitchFamily="18" charset="0"/>
                    <a:cs typeface="Times New Roman" panose="02020603050405020304" pitchFamily="18" charset="0"/>
                  </a:rPr>
                  <a:t>I </a:t>
                </a:r>
                <a:r>
                  <a:rPr lang="en-US" b="1" dirty="0">
                    <a:latin typeface="Times New Roman" panose="02020603050405020304" pitchFamily="18" charset="0"/>
                    <a:cs typeface="Times New Roman" panose="02020603050405020304" pitchFamily="18" charset="0"/>
                  </a:rPr>
                  <a:t>where</a:t>
                </a:r>
              </a:p>
              <a:p>
                <a:pPr/>
                <a14:m>
                  <m:oMathPara xmlns:m="http://schemas.openxmlformats.org/officeDocument/2006/math">
                    <m:oMathParaPr>
                      <m:jc m:val="centerGroup"/>
                    </m:oMathParaPr>
                    <m:oMath xmlns:m="http://schemas.openxmlformats.org/officeDocument/2006/math">
                      <m:r>
                        <a:rPr lang="en-US" b="1" i="1">
                          <a:latin typeface="Cambria Math"/>
                        </a:rPr>
                        <m:t>𝑰</m:t>
                      </m:r>
                      <m:r>
                        <a:rPr lang="en-US" b="1" i="1">
                          <a:latin typeface="Cambria Math"/>
                        </a:rPr>
                        <m:t>=</m:t>
                      </m:r>
                      <m:f>
                        <m:fPr>
                          <m:ctrlPr>
                            <a:rPr lang="en-US" b="1" i="1">
                              <a:latin typeface="Cambria Math"/>
                            </a:rPr>
                          </m:ctrlPr>
                        </m:fPr>
                        <m:num>
                          <m:r>
                            <a:rPr lang="en-US" b="1" i="1">
                              <a:latin typeface="Cambria Math"/>
                            </a:rPr>
                            <m:t>𝒙</m:t>
                          </m:r>
                        </m:num>
                        <m:den>
                          <m:r>
                            <a:rPr lang="en-US" b="1" i="1">
                              <a:latin typeface="Cambria Math"/>
                            </a:rPr>
                            <m:t>𝒚</m:t>
                          </m:r>
                        </m:den>
                      </m:f>
                      <m:r>
                        <a:rPr lang="en-US" b="1" i="1">
                          <a:latin typeface="Cambria Math"/>
                        </a:rPr>
                        <m:t>𝑴</m:t>
                      </m:r>
                      <m:sSup>
                        <m:sSupPr>
                          <m:ctrlPr>
                            <a:rPr lang="en-US" b="1" i="1">
                              <a:latin typeface="Cambria Math"/>
                            </a:rPr>
                          </m:ctrlPr>
                        </m:sSupPr>
                        <m:e>
                          <m:r>
                            <a:rPr lang="en-US" b="1" i="1">
                              <a:latin typeface="Cambria Math"/>
                            </a:rPr>
                            <m:t>𝑹</m:t>
                          </m:r>
                        </m:e>
                        <m:sup>
                          <m:r>
                            <a:rPr lang="en-US" b="1" i="1">
                              <a:latin typeface="Cambria Math"/>
                            </a:rPr>
                            <m:t>𝟐</m:t>
                          </m:r>
                        </m:sup>
                      </m:sSup>
                    </m:oMath>
                  </m:oMathPara>
                </a14:m>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We get</a:t>
                </a:r>
              </a:p>
              <a:p>
                <a:pPr/>
                <a14:m>
                  <m:oMathPara xmlns:m="http://schemas.openxmlformats.org/officeDocument/2006/math">
                    <m:oMathParaPr>
                      <m:jc m:val="centerGroup"/>
                    </m:oMathParaPr>
                    <m:oMath xmlns:m="http://schemas.openxmlformats.org/officeDocument/2006/math">
                      <m:r>
                        <a:rPr lang="en-US" b="1" i="1">
                          <a:latin typeface="Cambria Math"/>
                        </a:rPr>
                        <m:t>𝑴𝒈𝑯</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r>
                        <a:rPr lang="en-US" b="1" i="1">
                          <a:latin typeface="Cambria Math"/>
                        </a:rPr>
                        <m:t>𝑴</m:t>
                      </m:r>
                      <m:sSup>
                        <m:sSupPr>
                          <m:ctrlPr>
                            <a:rPr lang="en-US" b="1" i="1">
                              <a:latin typeface="Cambria Math"/>
                            </a:rPr>
                          </m:ctrlPr>
                        </m:sSupPr>
                        <m:e>
                          <m:r>
                            <a:rPr lang="en-US" b="1" i="1">
                              <a:latin typeface="Cambria Math"/>
                            </a:rPr>
                            <m:t>𝒗</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𝒙</m:t>
                          </m:r>
                        </m:num>
                        <m:den>
                          <m:r>
                            <a:rPr lang="en-US" b="1" i="1">
                              <a:latin typeface="Cambria Math"/>
                            </a:rPr>
                            <m:t>𝒚</m:t>
                          </m:r>
                        </m:den>
                      </m:f>
                      <m:r>
                        <a:rPr lang="en-US" b="1" i="1">
                          <a:latin typeface="Cambria Math"/>
                        </a:rPr>
                        <m:t>𝑴</m:t>
                      </m:r>
                      <m:sSup>
                        <m:sSupPr>
                          <m:ctrlPr>
                            <a:rPr lang="en-US" b="1" i="1">
                              <a:latin typeface="Cambria Math"/>
                            </a:rPr>
                          </m:ctrlPr>
                        </m:sSupPr>
                        <m:e>
                          <m:r>
                            <a:rPr lang="en-US" b="1" i="1">
                              <a:latin typeface="Cambria Math"/>
                            </a:rPr>
                            <m:t>𝑹</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𝝎</m:t>
                          </m:r>
                        </m:e>
                        <m:sup>
                          <m:r>
                            <a:rPr lang="en-US" b="1" i="1">
                              <a:latin typeface="Cambria Math"/>
                            </a:rPr>
                            <m:t>𝟐</m:t>
                          </m:r>
                        </m:sup>
                      </m:sSup>
                    </m:oMath>
                  </m:oMathPara>
                </a14:m>
                <a:endParaRPr lang="en-US" b="1"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7132" y="2673989"/>
                <a:ext cx="8382000" cy="3089564"/>
              </a:xfrm>
              <a:prstGeom prst="rect">
                <a:avLst/>
              </a:prstGeom>
              <a:blipFill rotWithShape="0">
                <a:blip r:embed="rId3"/>
                <a:stretch>
                  <a:fillRect l="-582"/>
                </a:stretch>
              </a:blipFill>
            </p:spPr>
            <p:txBody>
              <a:bodyPr/>
              <a:lstStyle/>
              <a:p>
                <a:r>
                  <a:rPr lang="en-US">
                    <a:noFill/>
                  </a:rPr>
                  <a:t> </a:t>
                </a:r>
              </a:p>
            </p:txBody>
          </p:sp>
        </mc:Fallback>
      </mc:AlternateContent>
    </p:spTree>
    <p:extLst>
      <p:ext uri="{BB962C8B-B14F-4D97-AF65-F5344CB8AC3E}">
        <p14:creationId xmlns:p14="http://schemas.microsoft.com/office/powerpoint/2010/main" val="42543747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Clarification…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059890"/>
            <a:ext cx="3281264" cy="1590578"/>
          </a:xfrm>
        </p:spPr>
      </p:pic>
      <p:sp>
        <p:nvSpPr>
          <p:cNvPr id="4" name="Date Placeholder 3"/>
          <p:cNvSpPr>
            <a:spLocks noGrp="1"/>
          </p:cNvSpPr>
          <p:nvPr>
            <p:ph type="dt" sz="half" idx="10"/>
          </p:nvPr>
        </p:nvSpPr>
        <p:spPr/>
        <p:txBody>
          <a:bodyPr/>
          <a:lstStyle/>
          <a:p>
            <a:r>
              <a:rPr lang="en-US" smtClean="0"/>
              <a:t>© 2014 Pearson Education, Inc.</a:t>
            </a:r>
            <a:endParaRPr lang="en-US"/>
          </a:p>
        </p:txBody>
      </p:sp>
      <mc:AlternateContent xmlns:mc="http://schemas.openxmlformats.org/markup-compatibility/2006" xmlns:a14="http://schemas.microsoft.com/office/drawing/2010/main">
        <mc:Choice Requires="a14">
          <p:sp>
            <p:nvSpPr>
              <p:cNvPr id="6" name="TextBox 5"/>
              <p:cNvSpPr txBox="1"/>
              <p:nvPr/>
            </p:nvSpPr>
            <p:spPr>
              <a:xfrm>
                <a:off x="304800" y="2420567"/>
                <a:ext cx="8382000" cy="402732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n-US" b="1" i="1">
                          <a:latin typeface="Cambria Math"/>
                        </a:rPr>
                        <m:t>𝒈𝑯</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sSup>
                        <m:sSupPr>
                          <m:ctrlPr>
                            <a:rPr lang="en-US" b="1" i="1">
                              <a:latin typeface="Cambria Math"/>
                            </a:rPr>
                          </m:ctrlPr>
                        </m:sSupPr>
                        <m:e>
                          <m:r>
                            <a:rPr lang="en-US" b="1" i="1">
                              <a:latin typeface="Cambria Math"/>
                            </a:rPr>
                            <m:t>𝒗</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𝒙</m:t>
                          </m:r>
                        </m:num>
                        <m:den>
                          <m:r>
                            <a:rPr lang="en-US" b="1" i="1">
                              <a:latin typeface="Cambria Math"/>
                            </a:rPr>
                            <m:t>𝒚</m:t>
                          </m:r>
                        </m:den>
                      </m:f>
                      <m:sSup>
                        <m:sSupPr>
                          <m:ctrlPr>
                            <a:rPr lang="en-US" b="1" i="1">
                              <a:latin typeface="Cambria Math"/>
                            </a:rPr>
                          </m:ctrlPr>
                        </m:sSupPr>
                        <m:e>
                          <m:r>
                            <a:rPr lang="en-US" b="1" i="1">
                              <a:latin typeface="Cambria Math"/>
                            </a:rPr>
                            <m:t>𝑹</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𝝎</m:t>
                          </m:r>
                        </m:e>
                        <m:sup>
                          <m:r>
                            <a:rPr lang="en-US" b="1" i="1">
                              <a:latin typeface="Cambria Math"/>
                            </a:rPr>
                            <m:t>𝟐</m:t>
                          </m:r>
                        </m:sup>
                      </m:sSup>
                    </m:oMath>
                  </m:oMathPara>
                </a14:m>
                <a:endParaRPr lang="en-US" b="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1" i="1">
                          <a:latin typeface="Cambria Math"/>
                        </a:rPr>
                        <m:t>𝒈𝑯</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sSup>
                        <m:sSupPr>
                          <m:ctrlPr>
                            <a:rPr lang="en-US" b="1" i="1">
                              <a:latin typeface="Cambria Math"/>
                            </a:rPr>
                          </m:ctrlPr>
                        </m:sSupPr>
                        <m:e>
                          <m:r>
                            <a:rPr lang="en-US" b="1" i="1">
                              <a:latin typeface="Cambria Math"/>
                            </a:rPr>
                            <m:t>𝒗</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𝒙</m:t>
                          </m:r>
                        </m:num>
                        <m:den>
                          <m:r>
                            <a:rPr lang="en-US" b="1" i="1">
                              <a:latin typeface="Cambria Math"/>
                            </a:rPr>
                            <m:t>𝒚</m:t>
                          </m:r>
                        </m:den>
                      </m:f>
                      <m:sSup>
                        <m:sSupPr>
                          <m:ctrlPr>
                            <a:rPr lang="en-US" b="1" i="1">
                              <a:latin typeface="Cambria Math"/>
                            </a:rPr>
                          </m:ctrlPr>
                        </m:sSupPr>
                        <m:e>
                          <m:r>
                            <a:rPr lang="en-US" b="1" i="1">
                              <a:latin typeface="Cambria Math"/>
                            </a:rPr>
                            <m:t>𝑹</m:t>
                          </m:r>
                        </m:e>
                        <m:sup>
                          <m:r>
                            <a:rPr lang="en-US" b="1" i="1">
                              <a:latin typeface="Cambria Math"/>
                            </a:rPr>
                            <m:t>𝟐</m:t>
                          </m:r>
                        </m:sup>
                      </m:sSup>
                      <m:r>
                        <a:rPr lang="en-US" b="1" i="1">
                          <a:latin typeface="Cambria Math"/>
                        </a:rPr>
                        <m:t>)</m:t>
                      </m:r>
                      <m:sSup>
                        <m:sSupPr>
                          <m:ctrlPr>
                            <a:rPr lang="en-US" b="1" i="1" smtClean="0">
                              <a:latin typeface="Cambria Math"/>
                            </a:rPr>
                          </m:ctrlPr>
                        </m:sSupPr>
                        <m:e>
                          <m:f>
                            <m:fPr>
                              <m:ctrlPr>
                                <a:rPr lang="en-US" b="1" i="1" smtClean="0">
                                  <a:latin typeface="Cambria Math"/>
                                </a:rPr>
                              </m:ctrlPr>
                            </m:fPr>
                            <m:num>
                              <m:sSup>
                                <m:sSupPr>
                                  <m:ctrlPr>
                                    <a:rPr lang="en-US" b="1" i="1" smtClean="0">
                                      <a:latin typeface="Cambria Math"/>
                                    </a:rPr>
                                  </m:ctrlPr>
                                </m:sSupPr>
                                <m:e>
                                  <m:r>
                                    <a:rPr lang="en-US" b="1" i="1" smtClean="0">
                                      <a:latin typeface="Cambria Math" panose="02040503050406030204" pitchFamily="18" charset="0"/>
                                    </a:rPr>
                                    <m:t>𝒗</m:t>
                                  </m:r>
                                </m:e>
                                <m:sup>
                                  <m:r>
                                    <a:rPr lang="en-US" b="1" i="1" smtClean="0">
                                      <a:latin typeface="Cambria Math" panose="02040503050406030204" pitchFamily="18" charset="0"/>
                                    </a:rPr>
                                    <m:t>𝟐</m:t>
                                  </m:r>
                                </m:sup>
                              </m:sSup>
                            </m:num>
                            <m:den>
                              <m:sSup>
                                <m:sSupPr>
                                  <m:ctrlPr>
                                    <a:rPr lang="en-US" b="1" i="1" smtClean="0">
                                      <a:latin typeface="Cambria Math"/>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𝟐</m:t>
                                  </m:r>
                                </m:sup>
                              </m:sSup>
                            </m:den>
                          </m:f>
                        </m:e>
                        <m:sup/>
                      </m:sSup>
                    </m:oMath>
                  </m:oMathPara>
                </a14:m>
                <a:endParaRPr lang="en-US" b="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1" i="1">
                          <a:latin typeface="Cambria Math"/>
                        </a:rPr>
                        <m:t>𝒈𝑯</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sSup>
                        <m:sSupPr>
                          <m:ctrlPr>
                            <a:rPr lang="en-US" b="1" i="1">
                              <a:latin typeface="Cambria Math"/>
                            </a:rPr>
                          </m:ctrlPr>
                        </m:sSupPr>
                        <m:e>
                          <m:r>
                            <a:rPr lang="en-US" b="1" i="1">
                              <a:latin typeface="Cambria Math"/>
                            </a:rPr>
                            <m:t>𝒗</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𝒙</m:t>
                          </m:r>
                        </m:num>
                        <m:den>
                          <m:r>
                            <a:rPr lang="en-US" b="1" i="1">
                              <a:latin typeface="Cambria Math"/>
                            </a:rPr>
                            <m:t>𝒚</m:t>
                          </m:r>
                        </m:den>
                      </m:f>
                      <m:sSup>
                        <m:sSupPr>
                          <m:ctrlPr>
                            <a:rPr lang="en-US" b="1" i="1">
                              <a:latin typeface="Cambria Math"/>
                            </a:rPr>
                          </m:ctrlPr>
                        </m:sSupPr>
                        <m:e>
                          <m:r>
                            <a:rPr lang="en-US" b="1" i="1" smtClean="0">
                              <a:latin typeface="Cambria Math" panose="02040503050406030204" pitchFamily="18" charset="0"/>
                            </a:rPr>
                            <m:t>𝒗</m:t>
                          </m:r>
                        </m:e>
                        <m:sup>
                          <m:r>
                            <a:rPr lang="en-US" b="1" i="1">
                              <a:latin typeface="Cambria Math"/>
                            </a:rPr>
                            <m:t>𝟐</m:t>
                          </m:r>
                        </m:sup>
                      </m:sSup>
                      <m:r>
                        <a:rPr lang="en-US" b="1" i="1">
                          <a:latin typeface="Cambria Math"/>
                        </a:rPr>
                        <m:t>)</m:t>
                      </m:r>
                    </m:oMath>
                  </m:oMathPara>
                </a14:m>
                <a:endParaRPr lang="en-US" b="1"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US" b="1" i="1">
                        <a:latin typeface="Cambria Math"/>
                      </a:rPr>
                      <m:t>𝒈𝑯</m:t>
                    </m:r>
                    <m:r>
                      <a:rPr lang="en-US" b="1" i="1">
                        <a:latin typeface="Cambria Math"/>
                      </a:rPr>
                      <m:t>=</m:t>
                    </m:r>
                    <m:f>
                      <m:fPr>
                        <m:ctrlPr>
                          <a:rPr lang="en-US" b="1" i="1" smtClean="0">
                            <a:latin typeface="Cambria Math"/>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𝟐</m:t>
                        </m:r>
                      </m:den>
                    </m:f>
                    <m:sSup>
                      <m:sSupPr>
                        <m:ctrlPr>
                          <a:rPr lang="en-US" b="1" i="1">
                            <a:latin typeface="Cambria Math"/>
                          </a:rPr>
                        </m:ctrlPr>
                      </m:sSupPr>
                      <m:e>
                        <m:r>
                          <a:rPr lang="en-US" b="1" i="1">
                            <a:latin typeface="Cambria Math"/>
                          </a:rPr>
                          <m:t>𝒗</m:t>
                        </m:r>
                      </m:e>
                      <m:sup>
                        <m:r>
                          <a:rPr lang="en-US" b="1" i="1">
                            <a:latin typeface="Cambria Math"/>
                          </a:rPr>
                          <m:t>𝟐</m:t>
                        </m:r>
                      </m:sup>
                    </m:sSup>
                    <m:r>
                      <a:rPr lang="en-US" b="1" i="1" smtClean="0">
                        <a:latin typeface="Cambria Math" panose="02040503050406030204" pitchFamily="18" charset="0"/>
                      </a:rPr>
                      <m:t>(</m:t>
                    </m:r>
                    <m:r>
                      <a:rPr lang="en-US" b="1" i="1" smtClean="0">
                        <a:latin typeface="Cambria Math" panose="02040503050406030204" pitchFamily="18" charset="0"/>
                      </a:rPr>
                      <m:t>𝟏</m:t>
                    </m:r>
                    <m:r>
                      <a:rPr lang="en-US" b="1" i="1">
                        <a:latin typeface="Cambria Math"/>
                      </a:rPr>
                      <m:t>+(</m:t>
                    </m:r>
                    <m:f>
                      <m:fPr>
                        <m:ctrlPr>
                          <a:rPr lang="en-US" b="1" i="1">
                            <a:latin typeface="Cambria Math"/>
                          </a:rPr>
                        </m:ctrlPr>
                      </m:fPr>
                      <m:num>
                        <m:r>
                          <a:rPr lang="en-US" b="1" i="1">
                            <a:latin typeface="Cambria Math"/>
                          </a:rPr>
                          <m:t>𝒙</m:t>
                        </m:r>
                      </m:num>
                      <m:den>
                        <m:r>
                          <a:rPr lang="en-US" b="1" i="1">
                            <a:latin typeface="Cambria Math"/>
                          </a:rPr>
                          <m:t>𝒚</m:t>
                        </m:r>
                      </m:den>
                    </m:f>
                    <m:r>
                      <a:rPr lang="en-US" b="1" i="1">
                        <a:latin typeface="Cambria Math"/>
                      </a:rPr>
                      <m:t>)</m:t>
                    </m:r>
                  </m:oMath>
                </a14:m>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All terms have M so they cancel.  </a:t>
                </a:r>
                <a14:m>
                  <m:oMath xmlns:m="http://schemas.openxmlformats.org/officeDocument/2006/math">
                    <m:r>
                      <a:rPr lang="en-US" b="1" i="1">
                        <a:latin typeface="Cambria Math"/>
                      </a:rPr>
                      <m:t>𝝎</m:t>
                    </m:r>
                  </m:oMath>
                </a14:m>
                <a:r>
                  <a:rPr lang="en-US" b="1" dirty="0">
                    <a:latin typeface="Times New Roman" panose="02020603050405020304" pitchFamily="18" charset="0"/>
                    <a:cs typeface="Times New Roman" panose="02020603050405020304" pitchFamily="18" charset="0"/>
                  </a:rPr>
                  <a:t> is in terms of </a:t>
                </a:r>
                <a14:m>
                  <m:oMath xmlns:m="http://schemas.openxmlformats.org/officeDocument/2006/math">
                    <m:f>
                      <m:fPr>
                        <m:ctrlPr>
                          <a:rPr lang="en-US" b="1" i="1">
                            <a:latin typeface="Cambria Math"/>
                          </a:rPr>
                        </m:ctrlPr>
                      </m:fPr>
                      <m:num>
                        <m:sSup>
                          <m:sSupPr>
                            <m:ctrlPr>
                              <a:rPr lang="en-US" b="1" i="1">
                                <a:latin typeface="Cambria Math"/>
                              </a:rPr>
                            </m:ctrlPr>
                          </m:sSupPr>
                          <m:e>
                            <m:r>
                              <a:rPr lang="en-US" b="1" i="1">
                                <a:latin typeface="Cambria Math"/>
                              </a:rPr>
                              <m:t>𝒗</m:t>
                            </m:r>
                          </m:e>
                          <m:sup>
                            <m:r>
                              <a:rPr lang="en-US" b="1" i="1">
                                <a:latin typeface="Cambria Math"/>
                              </a:rPr>
                              <m:t>𝟐</m:t>
                            </m:r>
                          </m:sup>
                        </m:sSup>
                      </m:num>
                      <m:den>
                        <m:sSup>
                          <m:sSupPr>
                            <m:ctrlPr>
                              <a:rPr lang="en-US" b="1" i="1">
                                <a:latin typeface="Cambria Math"/>
                              </a:rPr>
                            </m:ctrlPr>
                          </m:sSupPr>
                          <m:e>
                            <m:r>
                              <a:rPr lang="en-US" b="1" i="1">
                                <a:latin typeface="Cambria Math"/>
                              </a:rPr>
                              <m:t>𝑹</m:t>
                            </m:r>
                          </m:e>
                          <m:sup>
                            <m:r>
                              <a:rPr lang="en-US" b="1" i="1">
                                <a:latin typeface="Cambria Math"/>
                              </a:rPr>
                              <m:t>𝟐</m:t>
                            </m:r>
                          </m:sup>
                        </m:sSup>
                      </m:den>
                    </m:f>
                  </m:oMath>
                </a14:m>
                <a:r>
                  <a:rPr lang="en-US" b="1" dirty="0">
                    <a:latin typeface="Times New Roman" panose="02020603050405020304" pitchFamily="18" charset="0"/>
                    <a:cs typeface="Times New Roman" panose="02020603050405020304" pitchFamily="18" charset="0"/>
                  </a:rPr>
                  <a:t> so the R</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’s cancel.  This means translational speed DOES NOT DEPEND ON M OR R.  It depends only on the </a:t>
                </a:r>
                <a14:m>
                  <m:oMath xmlns:m="http://schemas.openxmlformats.org/officeDocument/2006/math">
                    <m:f>
                      <m:fPr>
                        <m:ctrlPr>
                          <a:rPr lang="en-US" b="1" i="1">
                            <a:latin typeface="Cambria Math"/>
                          </a:rPr>
                        </m:ctrlPr>
                      </m:fPr>
                      <m:num>
                        <m:r>
                          <a:rPr lang="en-US" b="1" i="1">
                            <a:latin typeface="Cambria Math"/>
                          </a:rPr>
                          <m:t>𝒙</m:t>
                        </m:r>
                      </m:num>
                      <m:den>
                        <m:r>
                          <a:rPr lang="en-US" b="1" i="1">
                            <a:latin typeface="Cambria Math"/>
                          </a:rPr>
                          <m:t>𝒚</m:t>
                        </m:r>
                      </m:den>
                    </m:f>
                  </m:oMath>
                </a14:m>
                <a:r>
                  <a:rPr lang="en-US" b="1" dirty="0">
                    <a:latin typeface="Times New Roman" panose="02020603050405020304" pitchFamily="18" charset="0"/>
                    <a:cs typeface="Times New Roman" panose="02020603050405020304" pitchFamily="18" charset="0"/>
                  </a:rPr>
                  <a:t> in front of </a:t>
                </a:r>
                <a:r>
                  <a:rPr lang="en-US" b="1" i="1"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(which is directly related to its shape) and the height of the incline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04800" y="2420567"/>
                <a:ext cx="8382000" cy="4027321"/>
              </a:xfrm>
              <a:prstGeom prst="rect">
                <a:avLst/>
              </a:prstGeom>
              <a:blipFill rotWithShape="0">
                <a:blip r:embed="rId3"/>
                <a:stretch>
                  <a:fillRect l="-582" r="-73" b="-1362"/>
                </a:stretch>
              </a:blipFill>
            </p:spPr>
            <p:txBody>
              <a:bodyPr/>
              <a:lstStyle/>
              <a:p>
                <a:r>
                  <a:rPr lang="en-US">
                    <a:noFill/>
                  </a:rPr>
                  <a:t> </a:t>
                </a:r>
              </a:p>
            </p:txBody>
          </p:sp>
        </mc:Fallback>
      </mc:AlternateContent>
    </p:spTree>
    <p:extLst>
      <p:ext uri="{BB962C8B-B14F-4D97-AF65-F5344CB8AC3E}">
        <p14:creationId xmlns:p14="http://schemas.microsoft.com/office/powerpoint/2010/main" val="3820920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8-7 Rotational Kinetic Energy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torque does work as it moves the wheel through an angle </a:t>
            </a:r>
            <a:r>
              <a:rPr lang="el-GR" i="1" dirty="0">
                <a:latin typeface="Times New Roman" charset="0"/>
                <a:cs typeface="Times New Roman" charset="0"/>
              </a:rPr>
              <a:t>θ</a:t>
            </a:r>
            <a:r>
              <a:rPr lang="en-US" dirty="0">
                <a:latin typeface="Times New Roman" charset="0"/>
                <a:cs typeface="Times New Roman" charset="0"/>
              </a:rPr>
              <a: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KeyEquation_17.jpg"/>
          <p:cNvPicPr>
            <a:picLocks noChangeAspect="1"/>
          </p:cNvPicPr>
          <p:nvPr/>
        </p:nvPicPr>
        <p:blipFill rotWithShape="1">
          <a:blip r:embed="rId2">
            <a:extLst>
              <a:ext uri="{28A0092B-C50C-407E-A947-70E740481C1C}">
                <a14:useLocalDpi xmlns:a14="http://schemas.microsoft.com/office/drawing/2010/main" val="0"/>
              </a:ext>
            </a:extLst>
          </a:blip>
          <a:srcRect r="82020" b="37140"/>
          <a:stretch/>
        </p:blipFill>
        <p:spPr>
          <a:xfrm>
            <a:off x="3810000" y="2514600"/>
            <a:ext cx="1536700" cy="310388"/>
          </a:xfrm>
          <a:prstGeom prst="rect">
            <a:avLst/>
          </a:prstGeom>
        </p:spPr>
      </p:pic>
      <p:pic>
        <p:nvPicPr>
          <p:cNvPr id="6" name="Picture 5" descr="08_26_Figure.jpg"/>
          <p:cNvPicPr>
            <a:picLocks noChangeAspect="1"/>
          </p:cNvPicPr>
          <p:nvPr/>
        </p:nvPicPr>
        <p:blipFill rotWithShape="1">
          <a:blip r:embed="rId3">
            <a:extLst>
              <a:ext uri="{28A0092B-C50C-407E-A947-70E740481C1C}">
                <a14:useLocalDpi xmlns:a14="http://schemas.microsoft.com/office/drawing/2010/main" val="0"/>
              </a:ext>
            </a:extLst>
          </a:blip>
          <a:srcRect b="6771"/>
          <a:stretch/>
        </p:blipFill>
        <p:spPr>
          <a:xfrm>
            <a:off x="3266250" y="3733800"/>
            <a:ext cx="2627376" cy="2273300"/>
          </a:xfrm>
          <a:prstGeom prst="rect">
            <a:avLst/>
          </a:prstGeom>
        </p:spPr>
      </p:pic>
      <p:sp>
        <p:nvSpPr>
          <p:cNvPr id="7" name="TextBox 6"/>
          <p:cNvSpPr txBox="1"/>
          <p:nvPr/>
        </p:nvSpPr>
        <p:spPr>
          <a:xfrm>
            <a:off x="5943600" y="2468356"/>
            <a:ext cx="761522" cy="369332"/>
          </a:xfrm>
          <a:prstGeom prst="rect">
            <a:avLst/>
          </a:prstGeom>
          <a:noFill/>
        </p:spPr>
        <p:txBody>
          <a:bodyPr wrap="none" rtlCol="0">
            <a:spAutoFit/>
          </a:bodyPr>
          <a:lstStyle/>
          <a:p>
            <a:r>
              <a:rPr lang="en-US" dirty="0" smtClean="0">
                <a:latin typeface="Times New Roman"/>
                <a:cs typeface="Times New Roman"/>
              </a:rPr>
              <a:t>(8-17)</a:t>
            </a:r>
            <a:endParaRPr lang="en-US" dirty="0">
              <a:latin typeface="Times New Roman"/>
              <a:cs typeface="Times New Roman"/>
            </a:endParaRPr>
          </a:p>
        </p:txBody>
      </p:sp>
    </p:spTree>
    <p:extLst>
      <p:ext uri="{BB962C8B-B14F-4D97-AF65-F5344CB8AC3E}">
        <p14:creationId xmlns:p14="http://schemas.microsoft.com/office/powerpoint/2010/main" val="15764337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8-8 Angular Momentum and Its Conservation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analogy with linear momentum, we can define angular momentum </a:t>
            </a:r>
            <a:r>
              <a:rPr lang="en-US" i="1" dirty="0">
                <a:latin typeface="Times New Roman" charset="0"/>
                <a:cs typeface="Times New Roman" charset="0"/>
              </a:rPr>
              <a:t>L</a:t>
            </a:r>
            <a:r>
              <a:rPr lang="en-US" dirty="0">
                <a:latin typeface="Times New Roman" charset="0"/>
                <a:cs typeface="Times New Roman" charset="0"/>
              </a:rPr>
              <a:t>:</a:t>
            </a:r>
          </a:p>
          <a:p>
            <a:pPr marL="0" indent="0" algn="ctr">
              <a:spcBef>
                <a:spcPct val="50000"/>
              </a:spcBef>
              <a:buNone/>
            </a:pPr>
            <a:r>
              <a:rPr lang="en-US" i="1" dirty="0">
                <a:latin typeface="Times New Roman" charset="0"/>
                <a:cs typeface="Times New Roman" charset="0"/>
              </a:rPr>
              <a:t> </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We </a:t>
            </a:r>
            <a:r>
              <a:rPr lang="en-US" dirty="0">
                <a:latin typeface="Times New Roman" charset="0"/>
                <a:cs typeface="Times New Roman" charset="0"/>
              </a:rPr>
              <a:t>can then write the total torque as being the rate of change of angular momentum.</a:t>
            </a:r>
          </a:p>
          <a:p>
            <a:pPr marL="0" indent="0">
              <a:spcBef>
                <a:spcPct val="50000"/>
              </a:spcBef>
              <a:buNone/>
            </a:pPr>
            <a:r>
              <a:rPr lang="en-US" dirty="0">
                <a:latin typeface="Times New Roman" charset="0"/>
                <a:cs typeface="Times New Roman" charset="0"/>
              </a:rPr>
              <a:t>If the net torque on an object is zero, the total angular momentum is constant.</a:t>
            </a:r>
          </a:p>
          <a:p>
            <a:pPr marL="0" indent="0" algn="ctr">
              <a:spcBef>
                <a:spcPct val="50000"/>
              </a:spcBef>
              <a:buNone/>
            </a:pPr>
            <a:r>
              <a:rPr lang="en-US" i="1" dirty="0">
                <a:latin typeface="Times New Roman" charset="0"/>
                <a:cs typeface="Times New Roman" charset="0"/>
              </a:rPr>
              <a:t>I</a:t>
            </a:r>
            <a:r>
              <a:rPr lang="el-GR" i="1" dirty="0">
                <a:latin typeface="Times New Roman" charset="0"/>
                <a:cs typeface="Times New Roman" charset="0"/>
              </a:rPr>
              <a:t>ω</a:t>
            </a:r>
            <a:r>
              <a:rPr lang="en-US" i="1" dirty="0">
                <a:latin typeface="Times New Roman" charset="0"/>
                <a:cs typeface="Times New Roman" charset="0"/>
              </a:rPr>
              <a:t> </a:t>
            </a:r>
            <a:r>
              <a:rPr lang="en-US" dirty="0">
                <a:latin typeface="Times New Roman" charset="0"/>
                <a:cs typeface="Times New Roman" charset="0"/>
              </a:rPr>
              <a:t>= </a:t>
            </a:r>
            <a:r>
              <a:rPr lang="en-US" i="1" dirty="0">
                <a:latin typeface="Times New Roman" charset="0"/>
                <a:cs typeface="Times New Roman" charset="0"/>
              </a:rPr>
              <a:t>I</a:t>
            </a:r>
            <a:r>
              <a:rPr lang="en-US" baseline="-25000" dirty="0">
                <a:latin typeface="Times New Roman" charset="0"/>
                <a:cs typeface="Times New Roman" charset="0"/>
              </a:rPr>
              <a:t>0</a:t>
            </a:r>
            <a:r>
              <a:rPr lang="el-GR" i="1" dirty="0">
                <a:latin typeface="Times New Roman" charset="0"/>
                <a:cs typeface="Times New Roman" charset="0"/>
              </a:rPr>
              <a:t>ω</a:t>
            </a:r>
            <a:r>
              <a:rPr lang="en-US" baseline="-25000" dirty="0">
                <a:latin typeface="Times New Roman" charset="0"/>
                <a:cs typeface="Times New Roman" charset="0"/>
              </a:rPr>
              <a:t>0</a:t>
            </a:r>
            <a:r>
              <a:rPr lang="en-US" dirty="0">
                <a:latin typeface="Times New Roman" charset="0"/>
                <a:cs typeface="Times New Roman" charset="0"/>
              </a:rPr>
              <a:t> = constant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KeyEquation_18.jpg"/>
          <p:cNvPicPr>
            <a:picLocks noChangeAspect="1"/>
          </p:cNvPicPr>
          <p:nvPr/>
        </p:nvPicPr>
        <p:blipFill rotWithShape="1">
          <a:blip r:embed="rId2">
            <a:extLst>
              <a:ext uri="{28A0092B-C50C-407E-A947-70E740481C1C}">
                <a14:useLocalDpi xmlns:a14="http://schemas.microsoft.com/office/drawing/2010/main" val="0"/>
              </a:ext>
            </a:extLst>
          </a:blip>
          <a:srcRect t="1" r="86038" b="31994"/>
          <a:stretch/>
        </p:blipFill>
        <p:spPr>
          <a:xfrm>
            <a:off x="3983292" y="2636012"/>
            <a:ext cx="1193292" cy="335788"/>
          </a:xfrm>
          <a:prstGeom prst="rect">
            <a:avLst/>
          </a:prstGeom>
        </p:spPr>
      </p:pic>
      <p:sp>
        <p:nvSpPr>
          <p:cNvPr id="6" name="TextBox 5"/>
          <p:cNvSpPr txBox="1"/>
          <p:nvPr/>
        </p:nvSpPr>
        <p:spPr>
          <a:xfrm>
            <a:off x="5943600" y="2602468"/>
            <a:ext cx="761522" cy="369332"/>
          </a:xfrm>
          <a:prstGeom prst="rect">
            <a:avLst/>
          </a:prstGeom>
          <a:noFill/>
        </p:spPr>
        <p:txBody>
          <a:bodyPr wrap="none" rtlCol="0">
            <a:spAutoFit/>
          </a:bodyPr>
          <a:lstStyle/>
          <a:p>
            <a:r>
              <a:rPr lang="en-US" dirty="0" smtClean="0">
                <a:latin typeface="Times New Roman"/>
                <a:cs typeface="Times New Roman"/>
              </a:rPr>
              <a:t>(8-18)</a:t>
            </a:r>
            <a:endParaRPr lang="en-US" dirty="0">
              <a:latin typeface="Times New Roman"/>
              <a:cs typeface="Times New Roman"/>
            </a:endParaRPr>
          </a:p>
        </p:txBody>
      </p:sp>
      <p:sp>
        <p:nvSpPr>
          <p:cNvPr id="8" name="TextBox 7"/>
          <p:cNvSpPr txBox="1"/>
          <p:nvPr/>
        </p:nvSpPr>
        <p:spPr>
          <a:xfrm>
            <a:off x="3983292" y="3339961"/>
            <a:ext cx="1444626"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[p = mv]</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690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8-9 Vector Nature of Angular Quantities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angular velocity vector points along the axis of rotation; its direction is found using a right hand rule: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30_Figure.jpg"/>
          <p:cNvPicPr>
            <a:picLocks noChangeAspect="1"/>
          </p:cNvPicPr>
          <p:nvPr/>
        </p:nvPicPr>
        <p:blipFill rotWithShape="1">
          <a:blip r:embed="rId2">
            <a:extLst>
              <a:ext uri="{28A0092B-C50C-407E-A947-70E740481C1C}">
                <a14:useLocalDpi xmlns:a14="http://schemas.microsoft.com/office/drawing/2010/main" val="0"/>
              </a:ext>
            </a:extLst>
          </a:blip>
          <a:srcRect b="5075"/>
          <a:stretch/>
        </p:blipFill>
        <p:spPr>
          <a:xfrm>
            <a:off x="2040954" y="3029395"/>
            <a:ext cx="5077968" cy="2939605"/>
          </a:xfrm>
          <a:prstGeom prst="rect">
            <a:avLst/>
          </a:prstGeom>
        </p:spPr>
      </p:pic>
    </p:spTree>
    <p:extLst>
      <p:ext uri="{BB962C8B-B14F-4D97-AF65-F5344CB8AC3E}">
        <p14:creationId xmlns:p14="http://schemas.microsoft.com/office/powerpoint/2010/main" val="5116273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8-9 Vector </a:t>
            </a:r>
            <a:r>
              <a:rPr lang="en-US" dirty="0" smtClean="0">
                <a:latin typeface="Times New Roman" charset="0"/>
                <a:cs typeface="Times New Roman" charset="0"/>
              </a:rPr>
              <a:t>Nature…DJ’s question of “Why?”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HyperPhysics.com</a:t>
            </a:r>
            <a:endParaRPr lang="en-US" dirty="0"/>
          </a:p>
        </p:txBody>
      </p:sp>
      <p:pic>
        <p:nvPicPr>
          <p:cNvPr id="5" name="Picture 4" descr="08_30_Figure.jpg"/>
          <p:cNvPicPr>
            <a:picLocks noChangeAspect="1"/>
          </p:cNvPicPr>
          <p:nvPr/>
        </p:nvPicPr>
        <p:blipFill rotWithShape="1">
          <a:blip r:embed="rId2">
            <a:extLst>
              <a:ext uri="{28A0092B-C50C-407E-A947-70E740481C1C}">
                <a14:useLocalDpi xmlns:a14="http://schemas.microsoft.com/office/drawing/2010/main" val="0"/>
              </a:ext>
            </a:extLst>
          </a:blip>
          <a:srcRect b="5075"/>
          <a:stretch/>
        </p:blipFill>
        <p:spPr>
          <a:xfrm>
            <a:off x="5181600" y="4847496"/>
            <a:ext cx="1937322" cy="1121504"/>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7" y="1054100"/>
            <a:ext cx="663892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5119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8-9 Vector </a:t>
            </a:r>
            <a:r>
              <a:rPr lang="en-US" dirty="0" smtClean="0">
                <a:latin typeface="Times New Roman" charset="0"/>
                <a:cs typeface="Times New Roman" charset="0"/>
              </a:rPr>
              <a:t>Nature…DJ’s question of “Why?”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HyperPhysics.com</a:t>
            </a:r>
            <a:endParaRPr lang="en-US" dirty="0"/>
          </a:p>
        </p:txBody>
      </p:sp>
      <p:pic>
        <p:nvPicPr>
          <p:cNvPr id="5" name="Picture 4" descr="08_30_Figure.jpg"/>
          <p:cNvPicPr>
            <a:picLocks noChangeAspect="1"/>
          </p:cNvPicPr>
          <p:nvPr/>
        </p:nvPicPr>
        <p:blipFill rotWithShape="1">
          <a:blip r:embed="rId2">
            <a:extLst>
              <a:ext uri="{28A0092B-C50C-407E-A947-70E740481C1C}">
                <a14:useLocalDpi xmlns:a14="http://schemas.microsoft.com/office/drawing/2010/main" val="0"/>
              </a:ext>
            </a:extLst>
          </a:blip>
          <a:srcRect b="5075"/>
          <a:stretch/>
        </p:blipFill>
        <p:spPr>
          <a:xfrm>
            <a:off x="5181600" y="4847496"/>
            <a:ext cx="1937322" cy="112150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42298"/>
            <a:ext cx="6141051" cy="553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593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 and Degrees</a:t>
            </a:r>
            <a:endParaRPr lang="en-US" dirty="0"/>
          </a:p>
        </p:txBody>
      </p:sp>
      <p:sp>
        <p:nvSpPr>
          <p:cNvPr id="3" name="Content Placeholder 2"/>
          <p:cNvSpPr>
            <a:spLocks noGrp="1"/>
          </p:cNvSpPr>
          <p:nvPr>
            <p:ph idx="1"/>
          </p:nvPr>
        </p:nvSpPr>
        <p:spPr/>
        <p:txBody>
          <a:bodyPr/>
          <a:lstStyle/>
          <a:p>
            <a:r>
              <a:rPr lang="en-US" b="1" dirty="0" smtClean="0"/>
              <a:t>Example 1: </a:t>
            </a:r>
            <a:r>
              <a:rPr lang="en-US" dirty="0" smtClean="0"/>
              <a:t> A bike wheel rotates 4.50 revolutions.  How many radians has it rotated?</a:t>
            </a:r>
          </a:p>
          <a:p>
            <a:pPr marL="0" indent="0">
              <a:buNone/>
            </a:pPr>
            <a:endParaRPr lang="en-US" b="1" i="1"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1627309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2"/>
            <a:ext cx="8229600" cy="2345847"/>
          </a:xfrm>
        </p:spPr>
        <p:txBody>
          <a:bodyPr/>
          <a:lstStyle/>
          <a:p>
            <a:pPr>
              <a:spcBef>
                <a:spcPct val="50000"/>
              </a:spcBef>
            </a:pPr>
            <a:r>
              <a:rPr lang="en-US" dirty="0" smtClean="0">
                <a:latin typeface="Times New Roman" charset="0"/>
                <a:cs typeface="Times New Roman" charset="0"/>
              </a:rPr>
              <a:t>And this makes sense because the torque accelerates or decelerates the spin—imagine you turn the rod, fingers forward to accelerate and spin it fingers backwards to slow it down…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HyperPhysics.com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490199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7177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8-9 Vector Nature of Angular Quantities</a:t>
            </a:r>
          </a:p>
        </p:txBody>
      </p:sp>
      <p:sp>
        <p:nvSpPr>
          <p:cNvPr id="3" name="Content Placeholder 2"/>
          <p:cNvSpPr>
            <a:spLocks noGrp="1"/>
          </p:cNvSpPr>
          <p:nvPr>
            <p:ph idx="1"/>
          </p:nvPr>
        </p:nvSpPr>
        <p:spPr>
          <a:xfrm>
            <a:off x="457200" y="1600200"/>
            <a:ext cx="3276600" cy="4525963"/>
          </a:xfrm>
        </p:spPr>
        <p:txBody>
          <a:bodyPr/>
          <a:lstStyle/>
          <a:p>
            <a:pPr marL="0" indent="0">
              <a:spcBef>
                <a:spcPct val="50000"/>
              </a:spcBef>
              <a:buNone/>
            </a:pPr>
            <a:r>
              <a:rPr lang="en-US" dirty="0">
                <a:latin typeface="Times New Roman" charset="0"/>
                <a:cs typeface="Times New Roman" charset="0"/>
              </a:rPr>
              <a:t>Angular acceleration and angular momentum vectors also point along the axis of rotation.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31_Figure.jpg"/>
          <p:cNvPicPr>
            <a:picLocks noChangeAspect="1"/>
          </p:cNvPicPr>
          <p:nvPr/>
        </p:nvPicPr>
        <p:blipFill rotWithShape="1">
          <a:blip r:embed="rId2">
            <a:extLst>
              <a:ext uri="{28A0092B-C50C-407E-A947-70E740481C1C}">
                <a14:useLocalDpi xmlns:a14="http://schemas.microsoft.com/office/drawing/2010/main" val="0"/>
              </a:ext>
            </a:extLst>
          </a:blip>
          <a:srcRect b="2824"/>
          <a:stretch/>
        </p:blipFill>
        <p:spPr>
          <a:xfrm>
            <a:off x="3962400" y="1100836"/>
            <a:ext cx="4998720" cy="5680964"/>
          </a:xfrm>
          <a:prstGeom prst="rect">
            <a:avLst/>
          </a:prstGeom>
        </p:spPr>
      </p:pic>
    </p:spTree>
    <p:extLst>
      <p:ext uri="{BB962C8B-B14F-4D97-AF65-F5344CB8AC3E}">
        <p14:creationId xmlns:p14="http://schemas.microsoft.com/office/powerpoint/2010/main" val="31965749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8-7 Rotational Kinetic Energy</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When using conservation of energy, both rotational and translational kinetic energy must be taken into account.</a:t>
            </a:r>
          </a:p>
          <a:p>
            <a:pPr marL="0" indent="0">
              <a:buNone/>
            </a:pPr>
            <a:r>
              <a:rPr lang="en-US" dirty="0">
                <a:latin typeface="Times New Roman" charset="0"/>
                <a:cs typeface="Times New Roman" charset="0"/>
              </a:rPr>
              <a:t>All these objects have the same potential energy at the top, but the time it takes them to get down the incline depends on how much rotational inertia they have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25_Figure.jpg"/>
          <p:cNvPicPr>
            <a:picLocks noChangeAspect="1"/>
          </p:cNvPicPr>
          <p:nvPr/>
        </p:nvPicPr>
        <p:blipFill rotWithShape="1">
          <a:blip r:embed="rId2">
            <a:extLst>
              <a:ext uri="{28A0092B-C50C-407E-A947-70E740481C1C}">
                <a14:useLocalDpi xmlns:a14="http://schemas.microsoft.com/office/drawing/2010/main" val="0"/>
              </a:ext>
            </a:extLst>
          </a:blip>
          <a:srcRect b="8634"/>
          <a:stretch/>
        </p:blipFill>
        <p:spPr>
          <a:xfrm>
            <a:off x="2083626" y="4274947"/>
            <a:ext cx="4992624" cy="2049653"/>
          </a:xfrm>
          <a:prstGeom prst="rect">
            <a:avLst/>
          </a:prstGeom>
        </p:spPr>
      </p:pic>
    </p:spTree>
    <p:extLst>
      <p:ext uri="{BB962C8B-B14F-4D97-AF65-F5344CB8AC3E}">
        <p14:creationId xmlns:p14="http://schemas.microsoft.com/office/powerpoint/2010/main" val="15415990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8-8 Angular Momentum and Its Conservation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Therefore, systems that can change their rotational inertia through internal forces will also change their rate of rotation: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8_27_Figure.jpg"/>
          <p:cNvPicPr>
            <a:picLocks noChangeAspect="1"/>
          </p:cNvPicPr>
          <p:nvPr/>
        </p:nvPicPr>
        <p:blipFill rotWithShape="1">
          <a:blip r:embed="rId2">
            <a:extLst>
              <a:ext uri="{28A0092B-C50C-407E-A947-70E740481C1C}">
                <a14:useLocalDpi xmlns:a14="http://schemas.microsoft.com/office/drawing/2010/main" val="0"/>
              </a:ext>
            </a:extLst>
          </a:blip>
          <a:srcRect b="4649"/>
          <a:stretch/>
        </p:blipFill>
        <p:spPr>
          <a:xfrm>
            <a:off x="685800" y="3124200"/>
            <a:ext cx="3127248" cy="3191129"/>
          </a:xfrm>
          <a:prstGeom prst="rect">
            <a:avLst/>
          </a:prstGeom>
        </p:spPr>
      </p:pic>
      <p:pic>
        <p:nvPicPr>
          <p:cNvPr id="6" name="Picture 5" descr="08_28_Figure.jpg"/>
          <p:cNvPicPr>
            <a:picLocks noChangeAspect="1"/>
          </p:cNvPicPr>
          <p:nvPr/>
        </p:nvPicPr>
        <p:blipFill rotWithShape="1">
          <a:blip r:embed="rId3">
            <a:extLst>
              <a:ext uri="{28A0092B-C50C-407E-A947-70E740481C1C}">
                <a14:useLocalDpi xmlns:a14="http://schemas.microsoft.com/office/drawing/2010/main" val="0"/>
              </a:ext>
            </a:extLst>
          </a:blip>
          <a:srcRect b="5118"/>
          <a:stretch/>
        </p:blipFill>
        <p:spPr>
          <a:xfrm>
            <a:off x="5029200" y="2819400"/>
            <a:ext cx="3519704" cy="3771900"/>
          </a:xfrm>
          <a:prstGeom prst="rect">
            <a:avLst/>
          </a:prstGeom>
        </p:spPr>
      </p:pic>
    </p:spTree>
    <p:extLst>
      <p:ext uri="{BB962C8B-B14F-4D97-AF65-F5344CB8AC3E}">
        <p14:creationId xmlns:p14="http://schemas.microsoft.com/office/powerpoint/2010/main" val="25582555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8</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Angles </a:t>
            </a:r>
            <a:r>
              <a:rPr lang="en-US" dirty="0">
                <a:latin typeface="Times New Roman" charset="0"/>
                <a:cs typeface="Times New Roman" charset="0"/>
              </a:rPr>
              <a:t>are measured in radians; a whole circle is 2</a:t>
            </a:r>
            <a:r>
              <a:rPr lang="el-GR" dirty="0">
                <a:latin typeface="Times New Roman" charset="0"/>
                <a:cs typeface="Times New Roman" charset="0"/>
              </a:rPr>
              <a:t>π</a:t>
            </a:r>
            <a:r>
              <a:rPr lang="en-US" dirty="0">
                <a:latin typeface="Times New Roman" charset="0"/>
                <a:cs typeface="Times New Roman" charset="0"/>
              </a:rPr>
              <a:t> radians.</a:t>
            </a:r>
          </a:p>
          <a:p>
            <a:pPr>
              <a:spcBef>
                <a:spcPct val="50000"/>
              </a:spcBef>
              <a:buFontTx/>
              <a:buChar char="•"/>
            </a:pPr>
            <a:r>
              <a:rPr lang="en-US" dirty="0" smtClean="0">
                <a:latin typeface="Times New Roman" charset="0"/>
                <a:cs typeface="Times New Roman" charset="0"/>
              </a:rPr>
              <a:t>Angular </a:t>
            </a:r>
            <a:r>
              <a:rPr lang="en-US" dirty="0">
                <a:latin typeface="Times New Roman" charset="0"/>
                <a:cs typeface="Times New Roman" charset="0"/>
              </a:rPr>
              <a:t>velocity is the rate of change of angular position.</a:t>
            </a:r>
          </a:p>
          <a:p>
            <a:pPr>
              <a:spcBef>
                <a:spcPct val="50000"/>
              </a:spcBef>
              <a:buFontTx/>
              <a:buChar char="•"/>
            </a:pPr>
            <a:r>
              <a:rPr lang="en-US" dirty="0" smtClean="0">
                <a:latin typeface="Times New Roman" charset="0"/>
                <a:cs typeface="Times New Roman" charset="0"/>
              </a:rPr>
              <a:t>Angular </a:t>
            </a:r>
            <a:r>
              <a:rPr lang="en-US" dirty="0">
                <a:latin typeface="Times New Roman" charset="0"/>
                <a:cs typeface="Times New Roman" charset="0"/>
              </a:rPr>
              <a:t>acceleration is the rate of change of angular velocity.</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angular velocity and acceleration can be related to the linear velocity and acceleration</a:t>
            </a:r>
            <a:r>
              <a:rPr lang="en-US" dirty="0" smtClean="0">
                <a:latin typeface="Times New Roman" charset="0"/>
                <a:cs typeface="Times New Roman" charset="0"/>
              </a:rPr>
              <a:t>.</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514261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8</a:t>
            </a:r>
          </a:p>
        </p:txBody>
      </p:sp>
      <p:sp>
        <p:nvSpPr>
          <p:cNvPr id="3" name="Content Placeholder 2"/>
          <p:cNvSpPr>
            <a:spLocks noGrp="1"/>
          </p:cNvSpPr>
          <p:nvPr>
            <p:ph idx="1"/>
          </p:nvPr>
        </p:nvSpPr>
        <p:spPr>
          <a:xfrm>
            <a:off x="457200" y="1600200"/>
            <a:ext cx="8229600" cy="4724400"/>
          </a:xfrm>
        </p:spPr>
        <p:txBody>
          <a:bodyPr/>
          <a:lstStyle/>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frequency is the number of full revolutions per second; the period is the inverse of the frequency</a:t>
            </a:r>
            <a:r>
              <a:rPr lang="en-US" dirty="0" smtClean="0">
                <a:latin typeface="Times New Roman" charset="0"/>
                <a:cs typeface="Times New Roman" charset="0"/>
              </a:rPr>
              <a:t>.</a:t>
            </a:r>
          </a:p>
          <a:p>
            <a:pPr>
              <a:spcBef>
                <a:spcPct val="50000"/>
              </a:spcBef>
              <a:buFontTx/>
              <a:buChar char="•"/>
            </a:pPr>
            <a:r>
              <a:rPr lang="en-US" dirty="0">
                <a:latin typeface="Times New Roman" charset="0"/>
                <a:cs typeface="Times New Roman" charset="0"/>
              </a:rPr>
              <a:t>The equations for rotational motion with constant angular acceleration have the same form as those for linear motion with constant acceleration.</a:t>
            </a:r>
          </a:p>
          <a:p>
            <a:pPr>
              <a:spcBef>
                <a:spcPct val="50000"/>
              </a:spcBef>
              <a:buFontTx/>
              <a:buChar char="•"/>
            </a:pPr>
            <a:r>
              <a:rPr lang="en-US" dirty="0" smtClean="0">
                <a:latin typeface="Times New Roman" charset="0"/>
                <a:cs typeface="Times New Roman" charset="0"/>
              </a:rPr>
              <a:t>Torque </a:t>
            </a:r>
            <a:r>
              <a:rPr lang="en-US" dirty="0">
                <a:latin typeface="Times New Roman" charset="0"/>
                <a:cs typeface="Times New Roman" charset="0"/>
              </a:rPr>
              <a:t>is the product of force and lever arm.</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rotational inertia depends not only on the mass of an object but also on the way its mass is distributed around the axis of rotation</a:t>
            </a:r>
            <a:r>
              <a:rPr lang="en-US" dirty="0" smtClean="0">
                <a:latin typeface="Times New Roman" charset="0"/>
                <a:cs typeface="Times New Roman" charset="0"/>
              </a:rPr>
              <a:t>.</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902721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8</a:t>
            </a:r>
          </a:p>
        </p:txBody>
      </p:sp>
      <p:sp>
        <p:nvSpPr>
          <p:cNvPr id="3" name="Content Placeholder 2"/>
          <p:cNvSpPr>
            <a:spLocks noGrp="1"/>
          </p:cNvSpPr>
          <p:nvPr>
            <p:ph idx="1"/>
          </p:nvPr>
        </p:nvSpPr>
        <p:spPr>
          <a:xfrm>
            <a:off x="457200" y="1600200"/>
            <a:ext cx="8229600" cy="4724400"/>
          </a:xfrm>
        </p:spPr>
        <p:txBody>
          <a:bodyPr/>
          <a:lstStyle/>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angular acceleration is proportional to the torque and inversely proportional to the rotational inertia.</a:t>
            </a:r>
          </a:p>
          <a:p>
            <a:pPr>
              <a:spcBef>
                <a:spcPct val="50000"/>
              </a:spcBef>
              <a:buFontTx/>
              <a:buChar char="•"/>
            </a:pPr>
            <a:r>
              <a:rPr lang="en-US" dirty="0" smtClean="0">
                <a:latin typeface="Times New Roman" charset="0"/>
                <a:cs typeface="Times New Roman" charset="0"/>
              </a:rPr>
              <a:t>An </a:t>
            </a:r>
            <a:r>
              <a:rPr lang="en-US" dirty="0">
                <a:latin typeface="Times New Roman" charset="0"/>
                <a:cs typeface="Times New Roman" charset="0"/>
              </a:rPr>
              <a:t>object that is rotating has rotational kinetic energy. If it is translating as well, the translational kinetic energy must be added to the rotational to find the total kinetic energy.</a:t>
            </a:r>
          </a:p>
          <a:p>
            <a:pPr>
              <a:spcBef>
                <a:spcPct val="50000"/>
              </a:spcBef>
              <a:buFontTx/>
              <a:buChar char="•"/>
            </a:pPr>
            <a:r>
              <a:rPr lang="en-US" dirty="0" smtClean="0">
                <a:latin typeface="Times New Roman" charset="0"/>
                <a:cs typeface="Times New Roman" charset="0"/>
              </a:rPr>
              <a:t>Angular </a:t>
            </a:r>
            <a:r>
              <a:rPr lang="en-US" dirty="0">
                <a:latin typeface="Times New Roman" charset="0"/>
                <a:cs typeface="Times New Roman" charset="0"/>
              </a:rPr>
              <a:t>momentum is </a:t>
            </a:r>
            <a:r>
              <a:rPr lang="en-US" i="1" dirty="0">
                <a:latin typeface="Times New Roman" charset="0"/>
                <a:cs typeface="Times New Roman" charset="0"/>
              </a:rPr>
              <a:t>L = I</a:t>
            </a:r>
            <a:r>
              <a:rPr lang="el-GR" i="1" dirty="0">
                <a:latin typeface="Times New Roman" charset="0"/>
                <a:cs typeface="Times New Roman" charset="0"/>
              </a:rPr>
              <a:t>ω</a:t>
            </a: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If </a:t>
            </a:r>
            <a:r>
              <a:rPr lang="en-US" dirty="0">
                <a:latin typeface="Times New Roman" charset="0"/>
                <a:cs typeface="Times New Roman" charset="0"/>
              </a:rPr>
              <a:t>the net torque on an object is zero, its angular momentum does not change</a:t>
            </a:r>
            <a:r>
              <a:rPr lang="en-US" dirty="0" smtClean="0">
                <a:latin typeface="Times New Roman" charset="0"/>
                <a:cs typeface="Times New Roman" charset="0"/>
              </a:rPr>
              <a:t>.</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56378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 and Degrees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Example 1: </a:t>
                </a:r>
                <a:r>
                  <a:rPr lang="en-US" dirty="0" smtClean="0"/>
                  <a:t> A bike wheel rotates 4.50 revolutions.  How many radians has it rotated?</a:t>
                </a:r>
              </a:p>
              <a:p>
                <a:pPr marL="0" indent="0">
                  <a:buNone/>
                </a:pPr>
                <a:r>
                  <a:rPr lang="en-US" dirty="0" smtClean="0"/>
                  <a:t>Remember…</a:t>
                </a:r>
                <a14:m>
                  <m:oMath xmlns:m="http://schemas.openxmlformats.org/officeDocument/2006/math">
                    <m:r>
                      <a:rPr lang="en-US" b="0" i="0" smtClean="0">
                        <a:latin typeface="Cambria Math"/>
                      </a:rPr>
                      <m:t> </m:t>
                    </m:r>
                    <m:r>
                      <a:rPr lang="en-US" b="1" i="1">
                        <a:latin typeface="Cambria Math" panose="02040503050406030204" pitchFamily="18" charset="0"/>
                      </a:rPr>
                      <m:t>𝟑𝟔𝟎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 </m:t>
                    </m:r>
                    <m:r>
                      <a:rPr lang="en-US" b="1" i="1">
                        <a:latin typeface="Cambria Math" panose="02040503050406030204" pitchFamily="18" charset="0"/>
                      </a:rPr>
                      <m:t>𝝅</m:t>
                    </m:r>
                    <m:r>
                      <a:rPr lang="en-US" b="1" i="1">
                        <a:latin typeface="Cambria Math" panose="02040503050406030204" pitchFamily="18" charset="0"/>
                      </a:rPr>
                      <m:t> </m:t>
                    </m:r>
                    <m:r>
                      <a:rPr lang="en-US" b="1" i="1">
                        <a:latin typeface="Cambria Math" panose="02040503050406030204" pitchFamily="18" charset="0"/>
                      </a:rPr>
                      <m:t>𝐫𝐚𝐝</m:t>
                    </m:r>
                  </m:oMath>
                </a14:m>
                <a:r>
                  <a:rPr lang="en-US" dirty="0" smtClean="0"/>
                  <a:t> and</a:t>
                </a:r>
              </a:p>
              <a:p>
                <a:pPr marL="0" indent="0" algn="ctr">
                  <a:buNone/>
                </a:pPr>
                <a14:m>
                  <m:oMath xmlns:m="http://schemas.openxmlformats.org/officeDocument/2006/math">
                    <m:r>
                      <a:rPr lang="en-US" b="1" i="1">
                        <a:latin typeface="Cambria Math"/>
                      </a:rPr>
                      <m:t>𝟏</m:t>
                    </m:r>
                    <m:r>
                      <a:rPr lang="en-US" b="1" i="1">
                        <a:latin typeface="Cambria Math"/>
                      </a:rPr>
                      <m:t> </m:t>
                    </m:r>
                    <m:r>
                      <a:rPr lang="en-US" b="1" i="1">
                        <a:latin typeface="Cambria Math"/>
                      </a:rPr>
                      <m:t>𝐫𝐚𝐝</m:t>
                    </m:r>
                    <m:r>
                      <a:rPr lang="en-US" b="1" i="1">
                        <a:latin typeface="Cambria Math"/>
                      </a:rPr>
                      <m:t> =</m:t>
                    </m:r>
                    <m:f>
                      <m:fPr>
                        <m:ctrlPr>
                          <a:rPr lang="en-US" b="1" i="1">
                            <a:latin typeface="Cambria Math"/>
                          </a:rPr>
                        </m:ctrlPr>
                      </m:fPr>
                      <m:num>
                        <m:r>
                          <a:rPr lang="en-US" b="1" i="1">
                            <a:latin typeface="Cambria Math"/>
                          </a:rPr>
                          <m:t>𝟑𝟔𝟎</m:t>
                        </m:r>
                        <m:r>
                          <a:rPr lang="en-US" b="1" i="1">
                            <a:latin typeface="Cambria Math"/>
                          </a:rPr>
                          <m:t>°</m:t>
                        </m:r>
                      </m:num>
                      <m:den>
                        <m:r>
                          <a:rPr lang="en-US" b="1" i="1">
                            <a:latin typeface="Cambria Math"/>
                          </a:rPr>
                          <m:t>𝟐</m:t>
                        </m:r>
                        <m:r>
                          <a:rPr lang="en-US" b="1" i="1">
                            <a:latin typeface="Cambria Math"/>
                          </a:rPr>
                          <m:t>𝝅</m:t>
                        </m:r>
                      </m:den>
                    </m:f>
                    <m:r>
                      <a:rPr lang="en-US" b="1" i="1" smtClean="0">
                        <a:latin typeface="Cambria Math"/>
                        <a:ea typeface="Cambria Math"/>
                      </a:rPr>
                      <m:t>≈</m:t>
                    </m:r>
                    <m:r>
                      <m:rPr>
                        <m:nor/>
                      </m:rPr>
                      <a:rPr lang="en-US" dirty="0"/>
                      <m:t>57.3</m:t>
                    </m:r>
                    <m:r>
                      <a:rPr lang="en-US" b="1" i="1">
                        <a:latin typeface="Cambria Math"/>
                      </a:rPr>
                      <m:t>°</m:t>
                    </m:r>
                  </m:oMath>
                </a14:m>
                <a:r>
                  <a:rPr lang="en-US" dirty="0" smtClean="0"/>
                  <a:t> </a:t>
                </a:r>
              </a:p>
              <a:p>
                <a:pPr marL="0" indent="0">
                  <a:buNone/>
                </a:pPr>
                <a:r>
                  <a:rPr lang="en-US" dirty="0" smtClean="0"/>
                  <a:t>and </a:t>
                </a:r>
              </a:p>
              <a:p>
                <a:pPr marL="0" indent="0" algn="ctr">
                  <a:buNone/>
                </a:pPr>
                <a:r>
                  <a:rPr lang="en-US" b="1" dirty="0" smtClean="0"/>
                  <a:t>1 rev = </a:t>
                </a:r>
                <a14:m>
                  <m:oMath xmlns:m="http://schemas.openxmlformats.org/officeDocument/2006/math">
                    <m:r>
                      <a:rPr lang="en-US" b="1" i="1">
                        <a:latin typeface="Cambria Math"/>
                      </a:rPr>
                      <m:t>𝟑𝟔𝟎</m:t>
                    </m:r>
                    <m:r>
                      <a:rPr lang="en-US" b="1" i="1">
                        <a:latin typeface="Cambria Math"/>
                      </a:rPr>
                      <m:t>°=</m:t>
                    </m:r>
                    <m:r>
                      <a:rPr lang="en-US" b="1" i="1">
                        <a:latin typeface="Cambria Math"/>
                      </a:rPr>
                      <m:t>𝟐</m:t>
                    </m:r>
                    <m:r>
                      <a:rPr lang="en-US" b="1" i="1">
                        <a:latin typeface="Cambria Math"/>
                      </a:rPr>
                      <m:t> </m:t>
                    </m:r>
                    <m:r>
                      <a:rPr lang="en-US" b="1" i="1">
                        <a:latin typeface="Cambria Math"/>
                      </a:rPr>
                      <m:t>𝝅</m:t>
                    </m:r>
                    <m:r>
                      <a:rPr lang="en-US" b="1" i="1">
                        <a:latin typeface="Cambria Math"/>
                      </a:rPr>
                      <m:t> </m:t>
                    </m:r>
                    <m:r>
                      <a:rPr lang="en-US" b="1" i="1">
                        <a:latin typeface="Cambria Math"/>
                      </a:rPr>
                      <m:t>𝒓𝒂𝒅</m:t>
                    </m:r>
                  </m:oMath>
                </a14:m>
                <a:r>
                  <a:rPr lang="en-US" b="1" dirty="0" smtClean="0"/>
                  <a:t> = 6.28 rad</a:t>
                </a:r>
              </a:p>
              <a:p>
                <a:pPr marL="0" indent="0">
                  <a:buNone/>
                </a:pPr>
                <a:r>
                  <a:rPr lang="en-US" dirty="0" smtClean="0"/>
                  <a:t>So, </a:t>
                </a:r>
              </a:p>
              <a:p>
                <a:pPr marL="0" indent="0">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𝟒</m:t>
                      </m:r>
                      <m:r>
                        <a:rPr lang="en-US" sz="2000" b="1" i="1">
                          <a:latin typeface="Cambria Math" panose="02040503050406030204" pitchFamily="18" charset="0"/>
                        </a:rPr>
                        <m:t>.</m:t>
                      </m:r>
                      <m:r>
                        <a:rPr lang="en-US" sz="2000" b="1" i="1">
                          <a:latin typeface="Cambria Math" panose="02040503050406030204" pitchFamily="18" charset="0"/>
                        </a:rPr>
                        <m:t>𝟓𝟎</m:t>
                      </m:r>
                      <m:r>
                        <a:rPr lang="en-US" sz="2000" b="1" i="1">
                          <a:latin typeface="Cambria Math" panose="02040503050406030204" pitchFamily="18" charset="0"/>
                        </a:rPr>
                        <m:t> </m:t>
                      </m:r>
                      <m:r>
                        <a:rPr lang="en-US" sz="2000" b="1" i="1">
                          <a:latin typeface="Cambria Math" panose="02040503050406030204" pitchFamily="18" charset="0"/>
                        </a:rPr>
                        <m:t>𝒓𝒆𝒗𝒔</m:t>
                      </m:r>
                      <m:r>
                        <a:rPr lang="en-US" sz="2000" b="1" i="1">
                          <a:latin typeface="Cambria Math" panose="02040503050406030204" pitchFamily="18" charset="0"/>
                        </a:rPr>
                        <m:t> =</m:t>
                      </m:r>
                      <m:d>
                        <m:dPr>
                          <m:ctrlPr>
                            <a:rPr lang="en-US" sz="2000" b="1" i="1">
                              <a:latin typeface="Cambria Math"/>
                            </a:rPr>
                          </m:ctrlPr>
                        </m:dPr>
                        <m:e>
                          <m:r>
                            <a:rPr lang="en-US" sz="2000" b="1" i="1">
                              <a:latin typeface="Cambria Math" panose="02040503050406030204" pitchFamily="18" charset="0"/>
                            </a:rPr>
                            <m:t>𝟒</m:t>
                          </m:r>
                          <m:r>
                            <a:rPr lang="en-US" sz="2000" b="1" i="1">
                              <a:latin typeface="Cambria Math" panose="02040503050406030204" pitchFamily="18" charset="0"/>
                            </a:rPr>
                            <m:t>.</m:t>
                          </m:r>
                          <m:r>
                            <a:rPr lang="en-US" sz="2000" b="1" i="1">
                              <a:latin typeface="Cambria Math" panose="02040503050406030204" pitchFamily="18" charset="0"/>
                            </a:rPr>
                            <m:t>𝟓𝟎</m:t>
                          </m:r>
                          <m:r>
                            <a:rPr lang="en-US" sz="2000" b="1" i="1">
                              <a:latin typeface="Cambria Math" panose="02040503050406030204" pitchFamily="18" charset="0"/>
                            </a:rPr>
                            <m:t> </m:t>
                          </m:r>
                          <m:r>
                            <a:rPr lang="en-US" sz="2000" b="1" i="1">
                              <a:latin typeface="Cambria Math" panose="02040503050406030204" pitchFamily="18" charset="0"/>
                            </a:rPr>
                            <m:t>𝒓𝒆𝒗𝒔</m:t>
                          </m:r>
                        </m:e>
                      </m:d>
                      <m:d>
                        <m:dPr>
                          <m:ctrlPr>
                            <a:rPr lang="en-US" sz="2000" b="1" i="1">
                              <a:latin typeface="Cambria Math"/>
                            </a:rPr>
                          </m:ctrlPr>
                        </m:dPr>
                        <m:e>
                          <m:r>
                            <a:rPr lang="en-US" sz="2000" b="1" i="1">
                              <a:latin typeface="Cambria Math" panose="02040503050406030204" pitchFamily="18" charset="0"/>
                            </a:rPr>
                            <m:t>𝟐</m:t>
                          </m:r>
                          <m:r>
                            <a:rPr lang="en-US" sz="2000" b="1" i="1">
                              <a:latin typeface="Cambria Math" panose="02040503050406030204" pitchFamily="18" charset="0"/>
                            </a:rPr>
                            <m:t> </m:t>
                          </m:r>
                          <m:r>
                            <a:rPr lang="en-US" sz="2000" b="1" i="1">
                              <a:latin typeface="Cambria Math" panose="02040503050406030204" pitchFamily="18" charset="0"/>
                            </a:rPr>
                            <m:t>𝝅</m:t>
                          </m:r>
                          <m:r>
                            <a:rPr lang="en-US" sz="2000" b="1" i="1">
                              <a:latin typeface="Cambria Math" panose="02040503050406030204" pitchFamily="18" charset="0"/>
                            </a:rPr>
                            <m:t> </m:t>
                          </m:r>
                          <m:f>
                            <m:fPr>
                              <m:ctrlPr>
                                <a:rPr lang="en-US" sz="2000" b="1" i="1">
                                  <a:latin typeface="Cambria Math"/>
                                </a:rPr>
                              </m:ctrlPr>
                            </m:fPr>
                            <m:num>
                              <m:r>
                                <a:rPr lang="en-US" sz="2000" b="1" i="1">
                                  <a:latin typeface="Cambria Math" panose="02040503050406030204" pitchFamily="18" charset="0"/>
                                </a:rPr>
                                <m:t>𝒓𝒂𝒅</m:t>
                              </m:r>
                            </m:num>
                            <m:den>
                              <m:r>
                                <a:rPr lang="en-US" sz="2000" b="1" i="1">
                                  <a:latin typeface="Cambria Math" panose="02040503050406030204" pitchFamily="18" charset="0"/>
                                </a:rPr>
                                <m:t>𝒓𝒆𝒗</m:t>
                              </m:r>
                            </m:den>
                          </m:f>
                        </m:e>
                      </m:d>
                      <m:r>
                        <a:rPr lang="en-US" sz="2000" b="1" i="1">
                          <a:latin typeface="Cambria Math" panose="02040503050406030204" pitchFamily="18" charset="0"/>
                        </a:rPr>
                        <m:t>=</m:t>
                      </m:r>
                      <m:r>
                        <a:rPr lang="en-US" sz="2000" b="1" i="1">
                          <a:latin typeface="Cambria Math" panose="02040503050406030204" pitchFamily="18" charset="0"/>
                        </a:rPr>
                        <m:t>𝟗</m:t>
                      </m:r>
                      <m:r>
                        <a:rPr lang="en-US" sz="2000" b="1" i="1">
                          <a:latin typeface="Cambria Math" panose="02040503050406030204" pitchFamily="18" charset="0"/>
                        </a:rPr>
                        <m:t>.</m:t>
                      </m:r>
                      <m:r>
                        <a:rPr lang="en-US" sz="2000" b="1" i="1">
                          <a:latin typeface="Cambria Math" panose="02040503050406030204" pitchFamily="18" charset="0"/>
                        </a:rPr>
                        <m:t>𝟎𝟎</m:t>
                      </m:r>
                      <m:r>
                        <a:rPr lang="en-US" sz="2000" b="1" i="1">
                          <a:latin typeface="Cambria Math" panose="02040503050406030204" pitchFamily="18" charset="0"/>
                        </a:rPr>
                        <m:t>𝝅</m:t>
                      </m:r>
                      <m:r>
                        <a:rPr lang="en-US" sz="2000" b="1" i="1">
                          <a:latin typeface="Cambria Math" panose="02040503050406030204" pitchFamily="18" charset="0"/>
                        </a:rPr>
                        <m:t> </m:t>
                      </m:r>
                      <m:r>
                        <a:rPr lang="en-US" sz="2000" b="1" i="1">
                          <a:latin typeface="Cambria Math" panose="02040503050406030204" pitchFamily="18" charset="0"/>
                        </a:rPr>
                        <m:t>𝒓𝒂𝒅</m:t>
                      </m:r>
                      <m:r>
                        <a:rPr lang="en-US" sz="2000" b="1" i="1">
                          <a:latin typeface="Cambria Math" panose="02040503050406030204" pitchFamily="18" charset="0"/>
                        </a:rPr>
                        <m:t>=</m:t>
                      </m:r>
                      <m:r>
                        <a:rPr lang="en-US" sz="2000" b="1" i="1">
                          <a:latin typeface="Cambria Math" panose="02040503050406030204" pitchFamily="18" charset="0"/>
                        </a:rPr>
                        <m:t>𝟐𝟖</m:t>
                      </m:r>
                      <m:r>
                        <a:rPr lang="en-US" sz="2000" b="1" i="1">
                          <a:latin typeface="Cambria Math" panose="02040503050406030204" pitchFamily="18" charset="0"/>
                        </a:rPr>
                        <m:t>.</m:t>
                      </m:r>
                      <m:r>
                        <a:rPr lang="en-US" sz="2000" b="1" i="1">
                          <a:latin typeface="Cambria Math" panose="02040503050406030204" pitchFamily="18" charset="0"/>
                        </a:rPr>
                        <m:t>𝟑</m:t>
                      </m:r>
                      <m:r>
                        <a:rPr lang="en-US" sz="2000" b="1" i="1">
                          <a:latin typeface="Cambria Math" panose="02040503050406030204" pitchFamily="18" charset="0"/>
                        </a:rPr>
                        <m:t> </m:t>
                      </m:r>
                      <m:r>
                        <a:rPr lang="en-US" sz="2000" b="1" i="1">
                          <a:latin typeface="Cambria Math" panose="02040503050406030204" pitchFamily="18" charset="0"/>
                        </a:rPr>
                        <m:t>𝒓𝒂𝒅</m:t>
                      </m:r>
                    </m:oMath>
                  </m:oMathPara>
                </a14:m>
                <a:endParaRPr lang="en-US" sz="2000"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593" t="-134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75077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 and Degrees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2443" y="1159353"/>
                <a:ext cx="6531557" cy="4525963"/>
              </a:xfrm>
            </p:spPr>
            <p:txBody>
              <a:bodyPr/>
              <a:lstStyle/>
              <a:p>
                <a:r>
                  <a:rPr lang="en-US" sz="2000" b="1" dirty="0" smtClean="0"/>
                  <a:t>Example 2: </a:t>
                </a:r>
                <a:r>
                  <a:rPr lang="en-US" sz="2000" dirty="0" smtClean="0"/>
                  <a:t> A particular bird’s eye can just distinguish objects that subtend an angle no smaller than about </a:t>
                </a:r>
                <a14:m>
                  <m:oMath xmlns:m="http://schemas.openxmlformats.org/officeDocument/2006/math">
                    <m:r>
                      <a:rPr lang="en-US" sz="2000" b="1" i="1">
                        <a:latin typeface="Cambria Math" panose="02040503050406030204" pitchFamily="18" charset="0"/>
                      </a:rPr>
                      <m:t>𝟑</m:t>
                    </m:r>
                    <m:r>
                      <a:rPr lang="en-US" sz="2000" b="1" i="1">
                        <a:latin typeface="Cambria Math" panose="02040503050406030204" pitchFamily="18" charset="0"/>
                      </a:rPr>
                      <m:t> </m:t>
                    </m:r>
                    <m:r>
                      <a:rPr lang="en-US" sz="2000" b="1" i="1">
                        <a:latin typeface="Cambria Math" panose="02040503050406030204" pitchFamily="18" charset="0"/>
                      </a:rPr>
                      <m:t>𝐱</m:t>
                    </m:r>
                    <m:r>
                      <a:rPr lang="en-US" sz="2000" b="1" i="1">
                        <a:latin typeface="Cambria Math" panose="02040503050406030204" pitchFamily="18" charset="0"/>
                      </a:rPr>
                      <m:t> </m:t>
                    </m:r>
                    <m:sSup>
                      <m:sSupPr>
                        <m:ctrlPr>
                          <a:rPr lang="en-US" sz="2000" b="1" i="1">
                            <a:latin typeface="Cambria Math"/>
                          </a:rPr>
                        </m:ctrlPr>
                      </m:sSupPr>
                      <m:e>
                        <m:r>
                          <a:rPr lang="en-US" sz="2000" b="1" i="1">
                            <a:latin typeface="Cambria Math" panose="02040503050406030204" pitchFamily="18" charset="0"/>
                          </a:rPr>
                          <m:t>𝟏𝟎</m:t>
                        </m:r>
                      </m:e>
                      <m:sup>
                        <m:r>
                          <a:rPr lang="en-US" sz="2000" b="1" i="1">
                            <a:latin typeface="Cambria Math" panose="02040503050406030204" pitchFamily="18" charset="0"/>
                          </a:rPr>
                          <m:t>−</m:t>
                        </m:r>
                        <m:r>
                          <a:rPr lang="en-US" sz="2000" b="1" i="1">
                            <a:latin typeface="Cambria Math" panose="02040503050406030204" pitchFamily="18" charset="0"/>
                          </a:rPr>
                          <m:t>𝟒</m:t>
                        </m:r>
                      </m:sup>
                    </m:sSup>
                  </m:oMath>
                </a14:m>
                <a:r>
                  <a:rPr lang="en-US" sz="2000" dirty="0" smtClean="0"/>
                  <a:t> rad.  How many degrees is this?  How small an object can the bird just distinguish when flying at a height of 100 m?</a:t>
                </a:r>
              </a:p>
              <a:p>
                <a:pPr marL="0" indent="0">
                  <a:buNone/>
                </a:pPr>
                <a:endParaRPr lang="en-US" sz="20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2443" y="1159353"/>
                <a:ext cx="6531557" cy="4525963"/>
              </a:xfrm>
              <a:blipFill rotWithShape="1">
                <a:blip r:embed="rId2"/>
                <a:stretch>
                  <a:fillRect l="-2241" t="-67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3" descr="08_02_Figure.jpg"/>
          <p:cNvPicPr>
            <a:picLocks noChangeAspect="1"/>
          </p:cNvPicPr>
          <p:nvPr/>
        </p:nvPicPr>
        <p:blipFill>
          <a:blip r:embed="rId3"/>
          <a:srcRect b="2222"/>
          <a:stretch>
            <a:fillRect/>
          </a:stretch>
        </p:blipFill>
        <p:spPr bwMode="auto">
          <a:xfrm>
            <a:off x="-28575" y="1219200"/>
            <a:ext cx="2631493" cy="4000500"/>
          </a:xfrm>
          <a:prstGeom prst="rect">
            <a:avLst/>
          </a:prstGeom>
          <a:noFill/>
          <a:ln w="9525">
            <a:noFill/>
            <a:miter lim="800000"/>
            <a:headEnd/>
            <a:tailEnd/>
          </a:ln>
        </p:spPr>
      </p:pic>
    </p:spTree>
    <p:extLst>
      <p:ext uri="{BB962C8B-B14F-4D97-AF65-F5344CB8AC3E}">
        <p14:creationId xmlns:p14="http://schemas.microsoft.com/office/powerpoint/2010/main" val="316083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5912</TotalTime>
  <Words>4496</Words>
  <Application>Microsoft Office PowerPoint</Application>
  <PresentationFormat>On-screen Show (4:3)</PresentationFormat>
  <Paragraphs>513</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Chapter 8 Rotational Motion</vt:lpstr>
      <vt:lpstr>Contents of Chapter 8</vt:lpstr>
      <vt:lpstr>Contents of Unit 8</vt:lpstr>
      <vt:lpstr>8-1 Angular Quantities</vt:lpstr>
      <vt:lpstr>8-1 Angular Quantities</vt:lpstr>
      <vt:lpstr>Radians and Degrees</vt:lpstr>
      <vt:lpstr>Radians and Degrees</vt:lpstr>
      <vt:lpstr>Radians and Degrees</vt:lpstr>
      <vt:lpstr>Radians and Degrees</vt:lpstr>
      <vt:lpstr>Radians and Degrees</vt:lpstr>
      <vt:lpstr>Angular and Rotational Similarities</vt:lpstr>
      <vt:lpstr>8-1 Angular Quantities</vt:lpstr>
      <vt:lpstr>8-1 Angular Quantities</vt:lpstr>
      <vt:lpstr>8-1 Angular Quantities</vt:lpstr>
      <vt:lpstr>8-1 Angular Quantities</vt:lpstr>
      <vt:lpstr>8-1 Angular Quantities</vt:lpstr>
      <vt:lpstr>8-1 Angular Quantities</vt:lpstr>
      <vt:lpstr>8-1 Angular Quantities</vt:lpstr>
      <vt:lpstr>8-1 Angular Quantities</vt:lpstr>
      <vt:lpstr>8-1 Angular Quantities</vt:lpstr>
      <vt:lpstr>8-1 Angular Quantities</vt:lpstr>
      <vt:lpstr>8-1 Angular Quantities</vt:lpstr>
      <vt:lpstr>8-1 Angular Quantities</vt:lpstr>
      <vt:lpstr>Is the Lion Faster than the Horse?</vt:lpstr>
      <vt:lpstr>Is the Lion Faster than the Horse?</vt:lpstr>
      <vt:lpstr>Is the Lion Faster than the Horse?</vt:lpstr>
      <vt:lpstr>Angular and Linear Velocities</vt:lpstr>
      <vt:lpstr>Angular and Linear Accelerations</vt:lpstr>
      <vt:lpstr>8-2 Constant Angular Acceleration</vt:lpstr>
      <vt:lpstr>8-3 Torque</vt:lpstr>
      <vt:lpstr>8-3 Torque</vt:lpstr>
      <vt:lpstr>8-2 Torque</vt:lpstr>
      <vt:lpstr>8-3 Torque</vt:lpstr>
      <vt:lpstr>Torque</vt:lpstr>
      <vt:lpstr>Torque</vt:lpstr>
      <vt:lpstr>Torque</vt:lpstr>
      <vt:lpstr>Torque</vt:lpstr>
      <vt:lpstr>Torque</vt:lpstr>
      <vt:lpstr>Torque</vt:lpstr>
      <vt:lpstr>Problem 25:  Calculate the net torque about the axle of the wheel shown in the figure.  Assume that a friction torque of .60 Nm opposes the motion.</vt:lpstr>
      <vt:lpstr>Problem 25:  Calculate the net torque about the axle of the wheel shown in the figure.  Assume that a friction torque of .60 Nm opposes the motion.</vt:lpstr>
      <vt:lpstr>Problem 25:  Calculate the net torque about the axle of the wheel shown in the figure.  Assume that a friction torque of .60 Nm opposes the motion.</vt:lpstr>
      <vt:lpstr>PowerPoint Presentation</vt:lpstr>
      <vt:lpstr>PowerPoint Presentation</vt:lpstr>
      <vt:lpstr>8-5 Rotational Dynamics; Torque and Rotational Inertia</vt:lpstr>
      <vt:lpstr>8-5 Rotational Dynamics; Torque and Rotational Inertia</vt:lpstr>
      <vt:lpstr>8-5 Rotational Dynamics; Torque and Rotational Inertia</vt:lpstr>
      <vt:lpstr>8-5 Rotational Dynamics; Torque and Rotational Inertia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8-7 Rotational Kinetic Energy [Remember the Ball in Cup Experiment?!]</vt:lpstr>
      <vt:lpstr>8-6 Solving Problems in Rotational Dynamics</vt:lpstr>
      <vt:lpstr>8-6 Solving Problems in Rotational Dynamics</vt:lpstr>
      <vt:lpstr>8-6 Solving Problems in Rotational Dynamics</vt:lpstr>
      <vt:lpstr>8-6 Solving Problems in Rotational Dynamics</vt:lpstr>
      <vt:lpstr>A Clarification…</vt:lpstr>
      <vt:lpstr>A Clarification…</vt:lpstr>
      <vt:lpstr>8-7 Rotational Kinetic Energy</vt:lpstr>
      <vt:lpstr>8-8 Angular Momentum and Its Conservation</vt:lpstr>
      <vt:lpstr>8-9 Vector Nature of Angular Quantities</vt:lpstr>
      <vt:lpstr>8-9 Vector Nature…DJ’s question of “Why?”</vt:lpstr>
      <vt:lpstr>8-9 Vector Nature…DJ’s question of “Why?”</vt:lpstr>
      <vt:lpstr>And this makes sense because the torque accelerates or decelerates the spin—imagine you turn the rod, fingers forward to accelerate and spin it fingers backwards to slow it down…</vt:lpstr>
      <vt:lpstr>8-9 Vector Nature of Angular Quantities</vt:lpstr>
      <vt:lpstr>8-7 Rotational Kinetic Energy</vt:lpstr>
      <vt:lpstr>8-8 Angular Momentum and Its Conservation</vt:lpstr>
      <vt:lpstr>Summary of Chapter 8</vt:lpstr>
      <vt:lpstr>Summary of Chapter 8</vt:lpstr>
      <vt:lpstr>Summary of Chapter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Goddard, James</cp:lastModifiedBy>
  <cp:revision>182</cp:revision>
  <cp:lastPrinted>2013-07-19T15:44:21Z</cp:lastPrinted>
  <dcterms:created xsi:type="dcterms:W3CDTF">2013-06-27T17:53:05Z</dcterms:created>
  <dcterms:modified xsi:type="dcterms:W3CDTF">2015-12-08T22:56:45Z</dcterms:modified>
</cp:coreProperties>
</file>