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aleway"/>
      <p:regular r:id="rId42"/>
      <p:bold r:id="rId43"/>
      <p:italic r:id="rId44"/>
      <p:boldItalic r:id="rId45"/>
    </p:embeddedFon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aleway-regular.fntdata"/><Relationship Id="rId41" Type="http://schemas.openxmlformats.org/officeDocument/2006/relationships/slide" Target="slides/slide36.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Lato-regular.fntdata"/><Relationship Id="rId45"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eim.com/testprep/faa/rpsk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9f7b5e1d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9f7b5e1d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7975" lvl="0" marL="457200" rtl="0" algn="l">
              <a:lnSpc>
                <a:spcPct val="120000"/>
              </a:lnSpc>
              <a:spcBef>
                <a:spcPts val="600"/>
              </a:spcBef>
              <a:spcAft>
                <a:spcPts val="0"/>
              </a:spcAft>
              <a:buClr>
                <a:schemeClr val="dk1"/>
              </a:buClr>
              <a:buSzPts val="1250"/>
              <a:buAutoNum type="alphaLcPeriod"/>
            </a:pPr>
            <a:r>
              <a:rPr lang="en" sz="1250">
                <a:solidFill>
                  <a:schemeClr val="dk1"/>
                </a:solidFill>
                <a:highlight>
                  <a:srgbClr val="FFFFFF"/>
                </a:highlight>
              </a:rPr>
              <a:t>The ceiling of Class D airspace in the examples is 2,700 ft. MSL.</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If depicted, a dashed magenta line (see bottom left of sectional chart below) illustrates an area of Class E airspace extending upward from the surface.</a:t>
            </a:r>
            <a:endParaRPr sz="1250">
              <a:solidFill>
                <a:schemeClr val="dk1"/>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9f7b5e1d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9f7b5e1d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9f7b5e1d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9f7b5e1d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300">
                <a:solidFill>
                  <a:srgbClr val="595959"/>
                </a:solidFill>
                <a:latin typeface="Lato"/>
                <a:ea typeface="Lato"/>
                <a:cs typeface="Lato"/>
                <a:sym typeface="Lato"/>
              </a:rPr>
              <a:t>The symbol shown below indicates Class E airspace extending upward from the indicated altitude. On sectional charts, it is illustrated in blue.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9f7b5e1d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9f7b5e1d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af24920a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af24920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af24920a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af24920a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af24920a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af24920a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af24920a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af24920a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af24920a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af24920a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9f7b5e1d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9f7b5e1d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9f7b5e1d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9f7b5e1d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9f7b5e1d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c9f7b5e1d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9f7b5e1d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9f7b5e1d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9f7b5e1d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9f7b5e1d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c9f7b5e1d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c9f7b5e1d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c9f7b5e1d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c9f7b5e1d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9f7b5e1d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9f7b5e1d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9f7b5e1d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c9f7b5e1d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c9f7b5e1d5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c9f7b5e1d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9f7b5e1d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9f7b5e1d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9f7b5e1d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c9f7b5e1d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9f7b5e1d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9f7b5e1d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9f7b5e1d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c9f7b5e1d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9f7b5e1d5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9f7b5e1d5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9f7b5e1d5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9f7b5e1d5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c9f7b5e1d5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c9f7b5e1d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9f7b5e1d5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9f7b5e1d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af24920a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caf24920a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caf24920a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caf24920a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D5E6FA"/>
                </a:highlight>
              </a:rPr>
              <a:t>Answer (A) is </a:t>
            </a:r>
            <a:r>
              <a:rPr b="1" lang="en" sz="1000">
                <a:solidFill>
                  <a:srgbClr val="007700"/>
                </a:solidFill>
                <a:latin typeface="Verdana"/>
                <a:ea typeface="Verdana"/>
                <a:cs typeface="Verdana"/>
                <a:sym typeface="Verdana"/>
              </a:rPr>
              <a:t>correct</a:t>
            </a:r>
            <a:r>
              <a:rPr lang="en" sz="1000">
                <a:solidFill>
                  <a:schemeClr val="dk1"/>
                </a:solidFill>
                <a:highlight>
                  <a:srgbClr val="D5E6FA"/>
                </a:highlight>
              </a:rPr>
              <a:t>. </a:t>
            </a:r>
            <a:r>
              <a:rPr lang="en" sz="1000">
                <a:solidFill>
                  <a:schemeClr val="dk1"/>
                </a:solidFill>
              </a:rPr>
              <a:t>(ACL)</a:t>
            </a:r>
            <a:r>
              <a:rPr lang="en" sz="1000">
                <a:solidFill>
                  <a:schemeClr val="dk1"/>
                </a:solidFill>
                <a:highlight>
                  <a:srgbClr val="D5E6FA"/>
                </a:highlight>
              </a:rPr>
              <a:t> </a:t>
            </a:r>
            <a:r>
              <a:rPr lang="en" sz="1000">
                <a:solidFill>
                  <a:schemeClr val="dk1"/>
                </a:solidFill>
              </a:rPr>
              <a:t>( </a:t>
            </a:r>
            <a:r>
              <a:rPr lang="en" sz="1000" u="sng">
                <a:solidFill>
                  <a:schemeClr val="hlink"/>
                </a:solidFill>
                <a:hlinkClick r:id="rId2"/>
              </a:rPr>
              <a:t>?</a:t>
            </a:r>
            <a:r>
              <a:rPr lang="en" sz="1000">
                <a:solidFill>
                  <a:schemeClr val="dk1"/>
                </a:solidFill>
              </a:rPr>
              <a:t> )</a:t>
            </a:r>
            <a:endParaRPr sz="1000">
              <a:solidFill>
                <a:schemeClr val="dk1"/>
              </a:solidFill>
            </a:endParaRPr>
          </a:p>
          <a:p>
            <a:pPr indent="0" lvl="0" marL="0" rtl="0" algn="l">
              <a:spcBef>
                <a:spcPts val="0"/>
              </a:spcBef>
              <a:spcAft>
                <a:spcPts val="0"/>
              </a:spcAft>
              <a:buNone/>
            </a:pPr>
            <a:r>
              <a:rPr lang="en" sz="1000">
                <a:solidFill>
                  <a:schemeClr val="dk1"/>
                </a:solidFill>
                <a:highlight>
                  <a:srgbClr val="D5E6FA"/>
                </a:highlight>
              </a:rPr>
              <a:t>Bryn Airport is located 1.5 in. south of 2 on </a:t>
            </a:r>
            <a:r>
              <a:rPr lang="en" sz="1000">
                <a:solidFill>
                  <a:schemeClr val="dk1"/>
                </a:solidFill>
              </a:rPr>
              <a:t>Fig. 26</a:t>
            </a:r>
            <a:r>
              <a:rPr lang="en" sz="1000">
                <a:solidFill>
                  <a:schemeClr val="dk1"/>
                </a:solidFill>
                <a:highlight>
                  <a:srgbClr val="D5E6FA"/>
                </a:highlight>
              </a:rPr>
              <a:t>. There is no specific airspace designation around Bryn. Therefore, the airspace over the airport is Class G airspace up to the next overlying airspace. Unless the floor is designated otherwise, Class E airspace exists from 1,200 ft. AGL, up to but not including 18,000 ft. MSL.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af24920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af24920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9f7b5e1d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9f7b5e1d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9f7b5e1d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9f7b5e1d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7975" lvl="0" marL="457200" rtl="0" algn="l">
              <a:lnSpc>
                <a:spcPct val="120000"/>
              </a:lnSpc>
              <a:spcBef>
                <a:spcPts val="600"/>
              </a:spcBef>
              <a:spcAft>
                <a:spcPts val="0"/>
              </a:spcAft>
              <a:buClr>
                <a:schemeClr val="dk1"/>
              </a:buClr>
              <a:buSzPts val="1250"/>
              <a:buAutoNum type="arabicPeriod"/>
            </a:pPr>
            <a:r>
              <a:rPr lang="en" sz="1250">
                <a:solidFill>
                  <a:schemeClr val="dk1"/>
                </a:solidFill>
                <a:highlight>
                  <a:srgbClr val="FFFFFF"/>
                </a:highlight>
              </a:rPr>
              <a:t>Class B airspace is shown on the sectional chart (below left) and on the diagram (below right).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9f7b5e1d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9f7b5e1d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9f7b5e1d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9f7b5e1d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50">
                <a:solidFill>
                  <a:schemeClr val="dk1"/>
                </a:solidFill>
                <a:highlight>
                  <a:srgbClr val="FFFFFF"/>
                </a:highlight>
              </a:rPr>
              <a:t>Class C airspace vertical limits in the example extend</a:t>
            </a:r>
            <a:endParaRPr sz="1250">
              <a:solidFill>
                <a:schemeClr val="dk1"/>
              </a:solidFill>
              <a:highlight>
                <a:srgbClr val="FFFFFF"/>
              </a:highlight>
            </a:endParaRPr>
          </a:p>
          <a:p>
            <a:pPr indent="-307975" lvl="0" marL="457200" rtl="0" algn="l">
              <a:lnSpc>
                <a:spcPct val="120000"/>
              </a:lnSpc>
              <a:spcBef>
                <a:spcPts val="600"/>
              </a:spcBef>
              <a:spcAft>
                <a:spcPts val="0"/>
              </a:spcAft>
              <a:buClr>
                <a:schemeClr val="dk1"/>
              </a:buClr>
              <a:buSzPts val="1250"/>
              <a:buAutoNum type="romanLcPeriod"/>
            </a:pPr>
            <a:r>
              <a:rPr lang="en" sz="1250">
                <a:solidFill>
                  <a:schemeClr val="dk1"/>
                </a:solidFill>
                <a:highlight>
                  <a:srgbClr val="FFFFFF"/>
                </a:highlight>
              </a:rPr>
              <a:t>From the surface (SFC) to 4,000 ft. MSL (40) in the surface area</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romanLcPeriod"/>
            </a:pPr>
            <a:r>
              <a:rPr lang="en" sz="1250">
                <a:solidFill>
                  <a:schemeClr val="dk1"/>
                </a:solidFill>
                <a:highlight>
                  <a:srgbClr val="FFFFFF"/>
                </a:highlight>
              </a:rPr>
              <a:t>From 1,200 ft. MSL (12) to 4,000 ft. MSL in the shelf area</a:t>
            </a:r>
            <a:endParaRPr sz="1250">
              <a:solidFill>
                <a:schemeClr val="dk1"/>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9f7b5e1d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9f7b5e1d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Airspace Classification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0" name="Google Shape;140;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1" name="Google Shape;141;p22"/>
          <p:cNvPicPr preferRelativeResize="0"/>
          <p:nvPr/>
        </p:nvPicPr>
        <p:blipFill>
          <a:blip r:embed="rId3">
            <a:alphaModFix/>
          </a:blip>
          <a:stretch>
            <a:fillRect/>
          </a:stretch>
        </p:blipFill>
        <p:spPr>
          <a:xfrm>
            <a:off x="101831" y="0"/>
            <a:ext cx="8940338"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E Airspace</a:t>
            </a:r>
            <a:endParaRPr/>
          </a:p>
        </p:txBody>
      </p:sp>
      <p:sp>
        <p:nvSpPr>
          <p:cNvPr id="147" name="Google Shape;147;p23"/>
          <p:cNvSpPr txBox="1"/>
          <p:nvPr>
            <p:ph idx="1" type="body"/>
          </p:nvPr>
        </p:nvSpPr>
        <p:spPr>
          <a:xfrm>
            <a:off x="729450" y="2078875"/>
            <a:ext cx="7688700" cy="2462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84615"/>
              <a:buFont typeface="Arial"/>
              <a:buNone/>
            </a:pPr>
            <a:r>
              <a:rPr lang="en"/>
              <a:t>“Everywhere else”</a:t>
            </a:r>
            <a:endParaRPr/>
          </a:p>
          <a:p>
            <a:pPr indent="0" lvl="0" marL="0" rtl="0" algn="l">
              <a:spcBef>
                <a:spcPts val="1200"/>
              </a:spcBef>
              <a:spcAft>
                <a:spcPts val="0"/>
              </a:spcAft>
              <a:buClr>
                <a:schemeClr val="dk1"/>
              </a:buClr>
              <a:buSzPct val="84615"/>
              <a:buFont typeface="Arial"/>
              <a:buNone/>
            </a:pPr>
            <a:r>
              <a:rPr lang="en"/>
              <a:t>A</a:t>
            </a:r>
            <a:r>
              <a:rPr lang="en"/>
              <a:t>ny controlled airspace that is not Class A, B, C, or D airspace.</a:t>
            </a:r>
            <a:endParaRPr/>
          </a:p>
          <a:p>
            <a:pPr indent="0" lvl="0" marL="0" rtl="0" algn="l">
              <a:spcBef>
                <a:spcPts val="1200"/>
              </a:spcBef>
              <a:spcAft>
                <a:spcPts val="0"/>
              </a:spcAft>
              <a:buClr>
                <a:schemeClr val="dk1"/>
              </a:buClr>
              <a:buSzPct val="84615"/>
              <a:buFont typeface="Arial"/>
              <a:buNone/>
            </a:pPr>
            <a:r>
              <a:rPr lang="en"/>
              <a:t>Except for 18,000 ft. MSL (the floor of Class A airspace), Class E airspace has no defined vertical limit but extends upward from either the surface or a designated altitude to the overlying or adjacent controlled airspace.</a:t>
            </a:r>
            <a:endParaRPr/>
          </a:p>
          <a:p>
            <a:pPr indent="0" lvl="0" marL="0" rtl="0" algn="l">
              <a:spcBef>
                <a:spcPts val="1200"/>
              </a:spcBef>
              <a:spcAft>
                <a:spcPts val="0"/>
              </a:spcAft>
              <a:buNone/>
            </a:pPr>
            <a:r>
              <a:rPr lang="en"/>
              <a:t>A dashed magenta line around an airport indicates Class E airspace extending upward from the surface.</a:t>
            </a:r>
            <a:endParaRPr/>
          </a:p>
          <a:p>
            <a:pPr indent="0" lvl="0" marL="0" rtl="0" algn="l">
              <a:spcBef>
                <a:spcPts val="1200"/>
              </a:spcBef>
              <a:spcAft>
                <a:spcPts val="0"/>
              </a:spcAft>
              <a:buNone/>
            </a:pPr>
            <a:r>
              <a:rPr lang="en"/>
              <a:t>A light magenta-shaded line indicates Class E airspace extending upward from 700 ft. AGL within the area enclosed by the line. Outside the line, Class E airspace begins at 1,200 ft. AGL.</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223288" y="217375"/>
            <a:ext cx="3609975" cy="3162300"/>
          </a:xfrm>
          <a:prstGeom prst="rect">
            <a:avLst/>
          </a:prstGeom>
          <a:noFill/>
          <a:ln>
            <a:noFill/>
          </a:ln>
        </p:spPr>
      </p:pic>
      <p:pic>
        <p:nvPicPr>
          <p:cNvPr id="153" name="Google Shape;153;p24"/>
          <p:cNvPicPr preferRelativeResize="0"/>
          <p:nvPr/>
        </p:nvPicPr>
        <p:blipFill>
          <a:blip r:embed="rId4">
            <a:alphaModFix/>
          </a:blip>
          <a:stretch>
            <a:fillRect/>
          </a:stretch>
        </p:blipFill>
        <p:spPr>
          <a:xfrm>
            <a:off x="5681372" y="85175"/>
            <a:ext cx="3336850" cy="2622775"/>
          </a:xfrm>
          <a:prstGeom prst="rect">
            <a:avLst/>
          </a:prstGeom>
          <a:noFill/>
          <a:ln>
            <a:noFill/>
          </a:ln>
        </p:spPr>
      </p:pic>
      <p:pic>
        <p:nvPicPr>
          <p:cNvPr id="154" name="Google Shape;154;p24"/>
          <p:cNvPicPr preferRelativeResize="0"/>
          <p:nvPr/>
        </p:nvPicPr>
        <p:blipFill>
          <a:blip r:embed="rId5">
            <a:alphaModFix/>
          </a:blip>
          <a:stretch>
            <a:fillRect/>
          </a:stretch>
        </p:blipFill>
        <p:spPr>
          <a:xfrm>
            <a:off x="3985663" y="2860350"/>
            <a:ext cx="3420415" cy="213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G Airspace</a:t>
            </a:r>
            <a:endParaRPr/>
          </a:p>
        </p:txBody>
      </p:sp>
      <p:sp>
        <p:nvSpPr>
          <p:cNvPr id="160" name="Google Shape;160;p2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250">
                <a:solidFill>
                  <a:schemeClr val="dk1"/>
                </a:solidFill>
                <a:highlight>
                  <a:srgbClr val="FFFFFF"/>
                </a:highlight>
              </a:rPr>
              <a:t>Airspace that has not been designated as Class A, Class B, Class C, Class D, or Class E airspace (i.e., it is uncontrolled airspace).</a:t>
            </a:r>
            <a:endParaRPr sz="1250">
              <a:solidFill>
                <a:schemeClr val="dk1"/>
              </a:solidFill>
              <a:highlight>
                <a:srgbClr val="FFFFFF"/>
              </a:highlight>
            </a:endParaRPr>
          </a:p>
          <a:p>
            <a:pPr indent="-307975" lvl="0" marL="4572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Class G airspace exists beneath the floor of controlled airspace in areas where the controlled airspace does not extend down to the surface.</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Class G airspace vertical limit is up to, but not including, 14,500 ft. MSL.</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Class G airspace is not shown. It is implied to exist everywhere controlled airspace does not exist.</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Class G airspace extends upward from the surface to the floor of overlying controlled airspace.</a:t>
            </a:r>
            <a:endParaRPr sz="1250">
              <a:solidFill>
                <a:schemeClr val="dk1"/>
              </a:solidFill>
              <a:highlight>
                <a:srgbClr val="FFFFFF"/>
              </a:highlight>
            </a:endParaRPr>
          </a:p>
          <a:p>
            <a:pPr indent="0" lvl="0" marL="0" rtl="0" algn="l">
              <a:spcBef>
                <a:spcPts val="20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66" name="Google Shape;166;p2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When a control tower located on an airport within Class D airspace ceases operation for the day, what happens to the airspace designation?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	The airspace designation normally will not change.</a:t>
            </a:r>
            <a:endParaRPr/>
          </a:p>
          <a:p>
            <a:pPr indent="0" lvl="0" marL="0" rtl="0" algn="l">
              <a:spcBef>
                <a:spcPts val="1200"/>
              </a:spcBef>
              <a:spcAft>
                <a:spcPts val="0"/>
              </a:spcAft>
              <a:buNone/>
            </a:pPr>
            <a:r>
              <a:rPr lang="en"/>
              <a:t>B.	The airspace remains Class D airspace as long as a weather observer or automated weather system is available.</a:t>
            </a:r>
            <a:endParaRPr/>
          </a:p>
          <a:p>
            <a:pPr indent="0" lvl="0" marL="0" rtl="0" algn="l">
              <a:spcBef>
                <a:spcPts val="1200"/>
              </a:spcBef>
              <a:spcAft>
                <a:spcPts val="0"/>
              </a:spcAft>
              <a:buNone/>
            </a:pPr>
            <a:r>
              <a:rPr lang="en"/>
              <a:t>C.	The airspace reverts to Class E or a combination of Class E and G airspace during the hours the tower is not in operation.</a:t>
            </a:r>
            <a:endParaRPr/>
          </a:p>
          <a:p>
            <a:pPr indent="0" lvl="0" marL="0" rtl="0" algn="l">
              <a:spcBef>
                <a:spcPts val="1200"/>
              </a:spcBef>
              <a:spcAft>
                <a:spcPts val="1200"/>
              </a:spcAft>
              <a:buNone/>
            </a:pPr>
            <a:r>
              <a:t/>
            </a:r>
            <a:endParaRPr/>
          </a:p>
        </p:txBody>
      </p:sp>
      <p:sp>
        <p:nvSpPr>
          <p:cNvPr id="167" name="Google Shape;167;p26">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73" name="Google Shape;173;p2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Which is true concerning the blue and magenta colors used to depict airports on Sectional Aeronautical Charts?</a:t>
            </a:r>
            <a:endParaRPr/>
          </a:p>
          <a:p>
            <a:pPr indent="0" lvl="0" marL="0" rtl="0" algn="l">
              <a:spcBef>
                <a:spcPts val="1200"/>
              </a:spcBef>
              <a:spcAft>
                <a:spcPts val="0"/>
              </a:spcAft>
              <a:buNone/>
            </a:pPr>
            <a:r>
              <a:rPr lang="en"/>
              <a:t>A.	Airports with control towers underlying Class B, C, D, and E airspace are shown in blue.</a:t>
            </a:r>
            <a:endParaRPr/>
          </a:p>
          <a:p>
            <a:pPr indent="0" lvl="0" marL="0" rtl="0" algn="l">
              <a:spcBef>
                <a:spcPts val="1200"/>
              </a:spcBef>
              <a:spcAft>
                <a:spcPts val="0"/>
              </a:spcAft>
              <a:buNone/>
            </a:pPr>
            <a:r>
              <a:rPr lang="en"/>
              <a:t>B.	Airports with control towers underlying Class C, D, and E airspace are shown in magenta.</a:t>
            </a:r>
            <a:endParaRPr/>
          </a:p>
          <a:p>
            <a:pPr indent="0" lvl="0" marL="0" rtl="0" algn="l">
              <a:spcBef>
                <a:spcPts val="1200"/>
              </a:spcBef>
              <a:spcAft>
                <a:spcPts val="0"/>
              </a:spcAft>
              <a:buNone/>
            </a:pPr>
            <a:r>
              <a:rPr lang="en"/>
              <a:t>C.	Airports with control towers underlying Class A, B, and C airspace are shown in blue; Class D and E airspace are magenta.</a:t>
            </a:r>
            <a:endParaRPr/>
          </a:p>
          <a:p>
            <a:pPr indent="0" lvl="0" marL="0" rtl="0" algn="l">
              <a:spcBef>
                <a:spcPts val="1200"/>
              </a:spcBef>
              <a:spcAft>
                <a:spcPts val="1200"/>
              </a:spcAft>
              <a:buNone/>
            </a:pPr>
            <a:r>
              <a:t/>
            </a:r>
            <a:endParaRPr/>
          </a:p>
        </p:txBody>
      </p:sp>
      <p:sp>
        <p:nvSpPr>
          <p:cNvPr id="174" name="Google Shape;174;p2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80" name="Google Shape;180;p2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blue segmented circle on a Sectional Chart depicts which class airspace?</a:t>
            </a:r>
            <a:endParaRPr/>
          </a:p>
          <a:p>
            <a:pPr indent="0" lvl="0" marL="0" rtl="0" algn="l">
              <a:spcBef>
                <a:spcPts val="1200"/>
              </a:spcBef>
              <a:spcAft>
                <a:spcPts val="0"/>
              </a:spcAft>
              <a:buNone/>
            </a:pPr>
            <a:r>
              <a:rPr lang="en"/>
              <a:t>A.	Class B.</a:t>
            </a:r>
            <a:endParaRPr/>
          </a:p>
          <a:p>
            <a:pPr indent="0" lvl="0" marL="0" rtl="0" algn="l">
              <a:spcBef>
                <a:spcPts val="1200"/>
              </a:spcBef>
              <a:spcAft>
                <a:spcPts val="0"/>
              </a:spcAft>
              <a:buNone/>
            </a:pPr>
            <a:r>
              <a:rPr lang="en"/>
              <a:t>B.	Class D.</a:t>
            </a:r>
            <a:endParaRPr/>
          </a:p>
          <a:p>
            <a:pPr indent="0" lvl="0" marL="0" rtl="0" algn="l">
              <a:spcBef>
                <a:spcPts val="1200"/>
              </a:spcBef>
              <a:spcAft>
                <a:spcPts val="0"/>
              </a:spcAft>
              <a:buNone/>
            </a:pPr>
            <a:r>
              <a:rPr lang="en"/>
              <a:t>C.	Class C.</a:t>
            </a:r>
            <a:endParaRPr/>
          </a:p>
          <a:p>
            <a:pPr indent="0" lvl="0" marL="0" rtl="0" algn="l">
              <a:spcBef>
                <a:spcPts val="1200"/>
              </a:spcBef>
              <a:spcAft>
                <a:spcPts val="1200"/>
              </a:spcAft>
              <a:buNone/>
            </a:pPr>
            <a:r>
              <a:t/>
            </a:r>
            <a:endParaRPr/>
          </a:p>
        </p:txBody>
      </p:sp>
      <p:sp>
        <p:nvSpPr>
          <p:cNvPr id="181" name="Google Shape;181;p2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87" name="Google Shape;187;p2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Airspace at an airport with a part-time control tower is classified as Class D airspace only</a:t>
            </a:r>
            <a:endParaRPr/>
          </a:p>
          <a:p>
            <a:pPr indent="0" lvl="0" marL="0" rtl="0" algn="l">
              <a:spcBef>
                <a:spcPts val="1200"/>
              </a:spcBef>
              <a:spcAft>
                <a:spcPts val="0"/>
              </a:spcAft>
              <a:buNone/>
            </a:pPr>
            <a:r>
              <a:rPr lang="en"/>
              <a:t>A.	when the associated control tower is in operation.</a:t>
            </a:r>
            <a:endParaRPr/>
          </a:p>
          <a:p>
            <a:pPr indent="0" lvl="0" marL="0" rtl="0" algn="l">
              <a:spcBef>
                <a:spcPts val="1200"/>
              </a:spcBef>
              <a:spcAft>
                <a:spcPts val="0"/>
              </a:spcAft>
              <a:buNone/>
            </a:pPr>
            <a:r>
              <a:rPr lang="en"/>
              <a:t>B.	when the associated Flight Service Station is in operation.</a:t>
            </a:r>
            <a:endParaRPr/>
          </a:p>
          <a:p>
            <a:pPr indent="0" lvl="0" marL="0" rtl="0" algn="l">
              <a:spcBef>
                <a:spcPts val="1200"/>
              </a:spcBef>
              <a:spcAft>
                <a:spcPts val="0"/>
              </a:spcAft>
              <a:buNone/>
            </a:pPr>
            <a:r>
              <a:rPr lang="en"/>
              <a:t>C.	when the weather minimums are below basic VFR.</a:t>
            </a:r>
            <a:endParaRPr/>
          </a:p>
          <a:p>
            <a:pPr indent="0" lvl="0" marL="0" rtl="0" algn="l">
              <a:spcBef>
                <a:spcPts val="1200"/>
              </a:spcBef>
              <a:spcAft>
                <a:spcPts val="1200"/>
              </a:spcAft>
              <a:buNone/>
            </a:pPr>
            <a:r>
              <a:t/>
            </a:r>
            <a:endParaRPr/>
          </a:p>
        </p:txBody>
      </p:sp>
      <p:sp>
        <p:nvSpPr>
          <p:cNvPr id="188" name="Google Shape;188;p2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94" name="Google Shape;194;p3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lateral dimensions of Class D airspace are based on</a:t>
            </a:r>
            <a:endParaRPr/>
          </a:p>
          <a:p>
            <a:pPr indent="0" lvl="0" marL="0" rtl="0" algn="l">
              <a:spcBef>
                <a:spcPts val="1200"/>
              </a:spcBef>
              <a:spcAft>
                <a:spcPts val="0"/>
              </a:spcAft>
              <a:buNone/>
            </a:pPr>
            <a:r>
              <a:rPr lang="en"/>
              <a:t>A.	the number of airports that lie within the Class D airspace.</a:t>
            </a:r>
            <a:endParaRPr/>
          </a:p>
          <a:p>
            <a:pPr indent="0" lvl="0" marL="0" rtl="0" algn="l">
              <a:spcBef>
                <a:spcPts val="1200"/>
              </a:spcBef>
              <a:spcAft>
                <a:spcPts val="0"/>
              </a:spcAft>
              <a:buNone/>
            </a:pPr>
            <a:r>
              <a:rPr lang="en"/>
              <a:t>B.	the instrument procedures for which the controlled airspace is established.</a:t>
            </a:r>
            <a:endParaRPr/>
          </a:p>
          <a:p>
            <a:pPr indent="0" lvl="0" marL="0" rtl="0" algn="l">
              <a:spcBef>
                <a:spcPts val="1200"/>
              </a:spcBef>
              <a:spcAft>
                <a:spcPts val="0"/>
              </a:spcAft>
              <a:buNone/>
            </a:pPr>
            <a:r>
              <a:rPr lang="en"/>
              <a:t>C.	5 statute miles from the geographical center of the primary airport.</a:t>
            </a:r>
            <a:endParaRPr/>
          </a:p>
          <a:p>
            <a:pPr indent="0" lvl="0" marL="0" rtl="0" algn="l">
              <a:spcBef>
                <a:spcPts val="1200"/>
              </a:spcBef>
              <a:spcAft>
                <a:spcPts val="1200"/>
              </a:spcAft>
              <a:buNone/>
            </a:pPr>
            <a:r>
              <a:t/>
            </a:r>
            <a:endParaRPr/>
          </a:p>
        </p:txBody>
      </p:sp>
      <p:sp>
        <p:nvSpPr>
          <p:cNvPr id="195" name="Google Shape;195;p3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Prohibited Areas</a:t>
            </a:r>
            <a:endParaRPr/>
          </a:p>
        </p:txBody>
      </p:sp>
      <p:sp>
        <p:nvSpPr>
          <p:cNvPr id="201" name="Google Shape;201;p3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88000"/>
              <a:buFont typeface="Arial"/>
              <a:buNone/>
            </a:pPr>
            <a:r>
              <a:rPr lang="en" sz="1250">
                <a:solidFill>
                  <a:schemeClr val="dk1"/>
                </a:solidFill>
                <a:highlight>
                  <a:srgbClr val="FFFFFF"/>
                </a:highlight>
              </a:rPr>
              <a:t>airspace within which flight is prohibited. Such areas are established for security or other reasons of national welfare.</a:t>
            </a:r>
            <a:endParaRPr sz="1250">
              <a:solidFill>
                <a:schemeClr val="dk1"/>
              </a:solidFill>
              <a:highlight>
                <a:srgbClr val="FFFFFF"/>
              </a:highlight>
            </a:endParaRPr>
          </a:p>
          <a:p>
            <a:pPr indent="-302021"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Prohibited areas protect government interests as well as ecologically sensitive areas.</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Prohibited areas are often surrounded by large Temporary Flight Restrictions (TFRs) when certain situations exist.</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Because prohibited areas protect areas the President often visits, pilots must be aware that large TFRs will be implemented around those areas when the President is present.</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Prohibited areas have varied ceilings but all begin at the surface. Depending on the area protected, prohibited area ceilings range from 1,000 feet MSL to 18,000 feet MSL.</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Notices of new, uncharted prohibited areas are disseminated via the Notice to Airmen (NOTAM) system.</a:t>
            </a:r>
            <a:endParaRPr sz="1250">
              <a:solidFill>
                <a:schemeClr val="dk1"/>
              </a:solidFill>
              <a:highlight>
                <a:srgbClr val="FFFFFF"/>
              </a:highlight>
            </a:endParaRPr>
          </a:p>
          <a:p>
            <a:pPr indent="0" lvl="0" marL="0" rtl="0" algn="l">
              <a:spcBef>
                <a:spcPts val="10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Airspace Classifications</a:t>
            </a:r>
            <a:endParaRPr/>
          </a:p>
        </p:txBody>
      </p:sp>
      <p:sp>
        <p:nvSpPr>
          <p:cNvPr id="92" name="Google Shape;92;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The federal airspace system is classified into six class designations. The objectives of this airspace classification are to</a:t>
            </a:r>
            <a:endParaRPr/>
          </a:p>
          <a:p>
            <a:pPr indent="-311150" lvl="0" marL="457200" rtl="0" algn="l">
              <a:spcBef>
                <a:spcPts val="1200"/>
              </a:spcBef>
              <a:spcAft>
                <a:spcPts val="0"/>
              </a:spcAft>
              <a:buSzPts val="1300"/>
              <a:buChar char="●"/>
            </a:pPr>
            <a:r>
              <a:rPr lang="en"/>
              <a:t>Simplify the airspace designations</a:t>
            </a:r>
            <a:endParaRPr/>
          </a:p>
          <a:p>
            <a:pPr indent="-311150" lvl="0" marL="457200" rtl="0" algn="l">
              <a:spcBef>
                <a:spcPts val="0"/>
              </a:spcBef>
              <a:spcAft>
                <a:spcPts val="0"/>
              </a:spcAft>
              <a:buSzPts val="1300"/>
              <a:buChar char="●"/>
            </a:pPr>
            <a:r>
              <a:rPr lang="en"/>
              <a:t>Increase standardization of equipment and pilot requirements for operations in various classes of airspace</a:t>
            </a:r>
            <a:endParaRPr/>
          </a:p>
          <a:p>
            <a:pPr indent="-311150" lvl="0" marL="457200" rtl="0" algn="l">
              <a:spcBef>
                <a:spcPts val="0"/>
              </a:spcBef>
              <a:spcAft>
                <a:spcPts val="0"/>
              </a:spcAft>
              <a:buSzPts val="1300"/>
              <a:buChar char="●"/>
            </a:pPr>
            <a:r>
              <a:rPr lang="en"/>
              <a:t>Promote pilot understanding of ATC services available</a:t>
            </a:r>
            <a:endParaRPr/>
          </a:p>
          <a:p>
            <a:pPr indent="-311150" lvl="0" marL="457200" rtl="0" algn="l">
              <a:spcBef>
                <a:spcPts val="0"/>
              </a:spcBef>
              <a:spcAft>
                <a:spcPts val="0"/>
              </a:spcAft>
              <a:buSzPts val="1300"/>
              <a:buChar char="●"/>
            </a:pPr>
            <a:r>
              <a:rPr lang="en"/>
              <a:t>Achieve international commonality and satisfy our responsibilities as a member state of ICAO (International Civil Aviation Organization)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729450" y="1318650"/>
            <a:ext cx="3545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307"/>
              <a:buFont typeface="Arial"/>
              <a:buNone/>
            </a:pPr>
            <a:r>
              <a:rPr lang="en"/>
              <a:t>An example of a prohibited area, P-40 around Camp.</a:t>
            </a:r>
            <a:endParaRPr/>
          </a:p>
          <a:p>
            <a:pPr indent="0" lvl="0" marL="0" rtl="0" algn="l">
              <a:spcBef>
                <a:spcPts val="0"/>
              </a:spcBef>
              <a:spcAft>
                <a:spcPts val="0"/>
              </a:spcAft>
              <a:buClr>
                <a:schemeClr val="dk1"/>
              </a:buClr>
              <a:buSzPct val="42307"/>
              <a:buFont typeface="Arial"/>
              <a:buNone/>
            </a:pPr>
            <a:r>
              <a:t/>
            </a:r>
            <a:endParaRPr/>
          </a:p>
          <a:p>
            <a:pPr indent="0" lvl="0" marL="0" rtl="0" algn="l">
              <a:spcBef>
                <a:spcPts val="0"/>
              </a:spcBef>
              <a:spcAft>
                <a:spcPts val="0"/>
              </a:spcAft>
              <a:buNone/>
            </a:pPr>
            <a:r>
              <a:t/>
            </a:r>
            <a:endParaRPr/>
          </a:p>
        </p:txBody>
      </p:sp>
      <p:pic>
        <p:nvPicPr>
          <p:cNvPr id="207" name="Google Shape;207;p32"/>
          <p:cNvPicPr preferRelativeResize="0"/>
          <p:nvPr/>
        </p:nvPicPr>
        <p:blipFill>
          <a:blip r:embed="rId3">
            <a:alphaModFix/>
          </a:blip>
          <a:stretch>
            <a:fillRect/>
          </a:stretch>
        </p:blipFill>
        <p:spPr>
          <a:xfrm>
            <a:off x="4199713" y="1318638"/>
            <a:ext cx="4543425" cy="3228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Restricted Areas</a:t>
            </a:r>
            <a:endParaRPr/>
          </a:p>
        </p:txBody>
      </p:sp>
      <p:sp>
        <p:nvSpPr>
          <p:cNvPr id="213" name="Google Shape;213;p33"/>
          <p:cNvSpPr txBox="1"/>
          <p:nvPr>
            <p:ph idx="1" type="body"/>
          </p:nvPr>
        </p:nvSpPr>
        <p:spPr>
          <a:xfrm>
            <a:off x="729450" y="2155075"/>
            <a:ext cx="7688700" cy="22611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Clr>
                <a:schemeClr val="dk1"/>
              </a:buClr>
              <a:buSzPct val="88000"/>
              <a:buFont typeface="Arial"/>
              <a:buNone/>
            </a:pPr>
            <a:r>
              <a:rPr lang="en" sz="1250">
                <a:solidFill>
                  <a:schemeClr val="dk1"/>
                </a:solidFill>
                <a:highlight>
                  <a:srgbClr val="FFFFFF"/>
                </a:highlight>
              </a:rPr>
              <a:t>Airspace within which flight, while not wholly prohibited, is subject to restrictions. Restricted areas denote the existence of unusual, often invisible hazards to aircraft, such as artillery firing, aerial gunnery, or guided missiles.</a:t>
            </a:r>
            <a:endParaRPr sz="1250">
              <a:solidFill>
                <a:schemeClr val="dk1"/>
              </a:solidFill>
              <a:highlight>
                <a:srgbClr val="FFFFFF"/>
              </a:highlight>
            </a:endParaRPr>
          </a:p>
          <a:p>
            <a:pPr indent="-302021"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Restricted areas are charted with an “R” followed by a number (e.g., R-4401).</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The size and shape of restricted airspace areas vary based on the operation areas they restrict.</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Restricted areas are often placed next to, or stacked on top of, each other.</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altitudes of restricted areas vary based on the operations conducted within them.</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If a restricted area is active, a pilot must receive prior permission of the controlling agency before attempting to fly through it.</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Times and altitudes of operation as well as the name of the controlling agency can be found on the sectional aeronautical chart.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Restricted areas on a sectional chart.</a:t>
            </a:r>
            <a:endParaRPr/>
          </a:p>
        </p:txBody>
      </p:sp>
      <p:pic>
        <p:nvPicPr>
          <p:cNvPr id="219" name="Google Shape;219;p34"/>
          <p:cNvPicPr preferRelativeResize="0"/>
          <p:nvPr/>
        </p:nvPicPr>
        <p:blipFill>
          <a:blip r:embed="rId3">
            <a:alphaModFix/>
          </a:blip>
          <a:stretch>
            <a:fillRect/>
          </a:stretch>
        </p:blipFill>
        <p:spPr>
          <a:xfrm>
            <a:off x="4768763" y="1758750"/>
            <a:ext cx="3781425" cy="3095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Warning Areas</a:t>
            </a:r>
            <a:endParaRPr/>
          </a:p>
        </p:txBody>
      </p:sp>
      <p:sp>
        <p:nvSpPr>
          <p:cNvPr id="225" name="Google Shape;225;p3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1250">
                <a:solidFill>
                  <a:schemeClr val="dk1"/>
                </a:solidFill>
                <a:highlight>
                  <a:srgbClr val="FFFFFF"/>
                </a:highlight>
              </a:rPr>
              <a:t>Airspace of defined dimensions, extending from 3 NM outward from the coast of the U.S., that contain activity that may be hazardous to nonparticipating aircraft. The purpose of a warning area is to warn nonparticipating pilots of the potential danger (such as the hazards in restricted areas).</a:t>
            </a:r>
            <a:endParaRPr sz="1250">
              <a:solidFill>
                <a:schemeClr val="dk1"/>
              </a:solidFill>
              <a:highlight>
                <a:srgbClr val="FFFFFF"/>
              </a:highlight>
            </a:endParaRPr>
          </a:p>
          <a:p>
            <a:pPr indent="-307975" lvl="0" marL="4572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A warning area may be located over domestic or international waters or both.</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Warning areas should be thought of exactly as restricted areas are.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Because they are outside the 3 NM airspace boundary of U.S. airspace, they cannot be regulated as restricted areas are.</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Times and altitudes of operation can be found on the sectional aeronautical chart.</a:t>
            </a:r>
            <a:endParaRPr sz="1250">
              <a:solidFill>
                <a:schemeClr val="dk1"/>
              </a:solidFill>
              <a:highlight>
                <a:srgbClr val="FFFFFF"/>
              </a:highlight>
            </a:endParaRPr>
          </a:p>
          <a:p>
            <a:pPr indent="0" lvl="0" marL="0" rtl="0" algn="l">
              <a:spcBef>
                <a:spcPts val="10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Military operations areas (MOA)</a:t>
            </a:r>
            <a:endParaRPr/>
          </a:p>
        </p:txBody>
      </p:sp>
      <p:sp>
        <p:nvSpPr>
          <p:cNvPr id="231" name="Google Shape;231;p3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Clr>
                <a:schemeClr val="dk1"/>
              </a:buClr>
              <a:buSzPct val="88000"/>
              <a:buFont typeface="Arial"/>
              <a:buNone/>
            </a:pPr>
            <a:r>
              <a:rPr lang="en" sz="1250">
                <a:solidFill>
                  <a:schemeClr val="dk1"/>
                </a:solidFill>
                <a:highlight>
                  <a:srgbClr val="FFFFFF"/>
                </a:highlight>
              </a:rPr>
              <a:t>Airspace established to separate certain military training activities from IFR traffic.</a:t>
            </a:r>
            <a:endParaRPr sz="1250">
              <a:solidFill>
                <a:schemeClr val="dk1"/>
              </a:solidFill>
              <a:highlight>
                <a:srgbClr val="FFFFFF"/>
              </a:highlight>
            </a:endParaRPr>
          </a:p>
          <a:p>
            <a:pPr indent="-290115"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Pilots should exercise extreme caution while flying within an MOA when military activity is being conducted.</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Before beginning a flight that crosses an MOA, contact any FSS within 100 NM of the area to obtain accurate real-time information concerning the MOA hours of operation.</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Prior to entering an active MOA, contact the controlling agency for traffic advisories.</a:t>
            </a:r>
            <a:endParaRPr sz="1250">
              <a:solidFill>
                <a:schemeClr val="dk1"/>
              </a:solidFill>
              <a:highlight>
                <a:srgbClr val="FFFFFF"/>
              </a:highlight>
            </a:endParaRPr>
          </a:p>
          <a:p>
            <a:pPr indent="-290115"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MOAs are often placed next to, or stacked on top of, each other.</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altitudes of MOAs vary based on the operations conducted within them.</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Times and altitudes of operation as well as the name of the controlling agency can be found on the sectional aeronautical chart.</a:t>
            </a:r>
            <a:endParaRPr sz="1250">
              <a:solidFill>
                <a:schemeClr val="dk1"/>
              </a:solidFill>
              <a:highlight>
                <a:srgbClr val="FFFFFF"/>
              </a:highlight>
            </a:endParaRPr>
          </a:p>
          <a:p>
            <a:pPr indent="-290115"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MOAs are often found in conjunction with restricted areas.</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Pay careful attention to such airspace when planning crossing flights to ensure you do not violate active restricted airspace.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MOAs</a:t>
            </a:r>
            <a:endParaRPr/>
          </a:p>
        </p:txBody>
      </p:sp>
      <p:sp>
        <p:nvSpPr>
          <p:cNvPr id="237" name="Google Shape;237;p3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85000" lnSpcReduction="10000"/>
          </a:bodyPr>
          <a:lstStyle/>
          <a:p>
            <a:pPr indent="-296068" lvl="0" marL="457200" rtl="0" algn="l">
              <a:lnSpc>
                <a:spcPct val="120000"/>
              </a:lnSpc>
              <a:spcBef>
                <a:spcPts val="600"/>
              </a:spcBef>
              <a:spcAft>
                <a:spcPts val="0"/>
              </a:spcAft>
              <a:buClr>
                <a:schemeClr val="dk1"/>
              </a:buClr>
              <a:buSzPct val="100000"/>
              <a:buAutoNum type="alphaLcPeriod"/>
            </a:pPr>
            <a:r>
              <a:rPr b="1" lang="en" sz="1250">
                <a:solidFill>
                  <a:schemeClr val="dk1"/>
                </a:solidFill>
                <a:highlight>
                  <a:srgbClr val="FFFFFF"/>
                </a:highlight>
              </a:rPr>
              <a:t>Alert areas</a:t>
            </a:r>
            <a:r>
              <a:rPr lang="en" sz="1250">
                <a:solidFill>
                  <a:schemeClr val="dk1"/>
                </a:solidFill>
                <a:highlight>
                  <a:srgbClr val="FFFFFF"/>
                </a:highlight>
              </a:rPr>
              <a:t> are depicted on aeronautical charts to inform nonparticipating pilots of areas that may contain a high volume of pilot training or an unusual type of aerial activity.</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All activity within an alert area is conducted in accordance with Federal Aviation Regulations.</a:t>
            </a:r>
            <a:endParaRPr sz="1250">
              <a:solidFill>
                <a:schemeClr val="dk1"/>
              </a:solidFill>
              <a:highlight>
                <a:srgbClr val="FFFFFF"/>
              </a:highlight>
            </a:endParaRPr>
          </a:p>
          <a:p>
            <a:pPr indent="-296068"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There is no specific controlling agency for an alert area, and crossing clearance is not required or given.</a:t>
            </a:r>
            <a:endParaRPr sz="1250">
              <a:solidFill>
                <a:schemeClr val="dk1"/>
              </a:solidFill>
              <a:highlight>
                <a:srgbClr val="FFFFFF"/>
              </a:highlight>
            </a:endParaRPr>
          </a:p>
          <a:p>
            <a:pPr indent="-296068" lvl="0" marL="457200" rtl="0" algn="l">
              <a:lnSpc>
                <a:spcPct val="120000"/>
              </a:lnSpc>
              <a:spcBef>
                <a:spcPts val="0"/>
              </a:spcBef>
              <a:spcAft>
                <a:spcPts val="0"/>
              </a:spcAft>
              <a:buClr>
                <a:schemeClr val="dk1"/>
              </a:buClr>
              <a:buSzPct val="100000"/>
              <a:buAutoNum type="alphaLcPeriod"/>
            </a:pPr>
            <a:r>
              <a:rPr b="1" lang="en" sz="1250">
                <a:solidFill>
                  <a:schemeClr val="dk1"/>
                </a:solidFill>
                <a:highlight>
                  <a:srgbClr val="FFFFFF"/>
                </a:highlight>
              </a:rPr>
              <a:t>Controlled firing areas</a:t>
            </a:r>
            <a:r>
              <a:rPr lang="en" sz="1250">
                <a:solidFill>
                  <a:schemeClr val="dk1"/>
                </a:solidFill>
                <a:highlight>
                  <a:srgbClr val="FFFFFF"/>
                </a:highlight>
              </a:rPr>
              <a:t> contain activities that, if not conducted in a controlled environment, could be hazardous to nonparticipating aircraft.</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The activities are suspended immediately when spotter aircraft, radar, or ground lookout positions indicate an aircraft might be approaching the area.</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These areas are not depicted on charts because the pilot is not required to take action.</a:t>
            </a:r>
            <a:endParaRPr sz="1250">
              <a:solidFill>
                <a:schemeClr val="dk1"/>
              </a:solidFill>
              <a:highlight>
                <a:srgbClr val="FFFFFF"/>
              </a:highlight>
            </a:endParaRPr>
          </a:p>
          <a:p>
            <a:pPr indent="0" lvl="0" marL="0" rtl="0" algn="l">
              <a:spcBef>
                <a:spcPts val="20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Airport Advisories and MTRs</a:t>
            </a:r>
            <a:endParaRPr/>
          </a:p>
        </p:txBody>
      </p:sp>
      <p:sp>
        <p:nvSpPr>
          <p:cNvPr id="243" name="Google Shape;243;p38"/>
          <p:cNvSpPr txBox="1"/>
          <p:nvPr>
            <p:ph idx="1" type="body"/>
          </p:nvPr>
        </p:nvSpPr>
        <p:spPr>
          <a:xfrm>
            <a:off x="729450" y="2078875"/>
            <a:ext cx="7688700" cy="2462700"/>
          </a:xfrm>
          <a:prstGeom prst="rect">
            <a:avLst/>
          </a:prstGeom>
        </p:spPr>
        <p:txBody>
          <a:bodyPr anchorCtr="0" anchor="t" bIns="91425" lIns="91425" spcFirstLastPara="1" rIns="91425" wrap="square" tIns="91425">
            <a:normAutofit fontScale="77500" lnSpcReduction="10000"/>
          </a:bodyPr>
          <a:lstStyle/>
          <a:p>
            <a:pPr indent="-290115" lvl="0" marL="457200" rtl="0" algn="l">
              <a:lnSpc>
                <a:spcPct val="120000"/>
              </a:lnSpc>
              <a:spcBef>
                <a:spcPts val="600"/>
              </a:spcBef>
              <a:spcAft>
                <a:spcPts val="0"/>
              </a:spcAft>
              <a:buClr>
                <a:schemeClr val="dk1"/>
              </a:buClr>
              <a:buSzPct val="100000"/>
              <a:buAutoNum type="alphaLcPeriod"/>
            </a:pPr>
            <a:r>
              <a:rPr b="1" lang="en" sz="1250">
                <a:solidFill>
                  <a:schemeClr val="dk1"/>
                </a:solidFill>
                <a:highlight>
                  <a:srgbClr val="FFFFFF"/>
                </a:highlight>
              </a:rPr>
              <a:t>Airport advisory areas</a:t>
            </a:r>
            <a:r>
              <a:rPr lang="en" sz="1250">
                <a:solidFill>
                  <a:schemeClr val="dk1"/>
                </a:solidFill>
                <a:highlight>
                  <a:srgbClr val="FFFFFF"/>
                </a:highlight>
              </a:rPr>
              <a:t> encompass the areas within 10 SM of airports that have no operating control towers but where FSSs are located. At such locations, the FSS provides advisory service to arriving and departing aircraft. Participation in the Local Airport Advisory (LAA) program is recommended but not required.</a:t>
            </a:r>
            <a:endParaRPr sz="1250">
              <a:solidFill>
                <a:schemeClr val="dk1"/>
              </a:solidFill>
              <a:highlight>
                <a:srgbClr val="FFFFFF"/>
              </a:highlight>
            </a:endParaRPr>
          </a:p>
          <a:p>
            <a:pPr indent="-290115" lvl="0" marL="457200" rtl="0" algn="l">
              <a:lnSpc>
                <a:spcPct val="120000"/>
              </a:lnSpc>
              <a:spcBef>
                <a:spcPts val="0"/>
              </a:spcBef>
              <a:spcAft>
                <a:spcPts val="0"/>
              </a:spcAft>
              <a:buClr>
                <a:schemeClr val="dk1"/>
              </a:buClr>
              <a:buSzPct val="100000"/>
              <a:buAutoNum type="alphaLcPeriod"/>
            </a:pPr>
            <a:r>
              <a:rPr b="1" lang="en" sz="1250">
                <a:solidFill>
                  <a:schemeClr val="dk1"/>
                </a:solidFill>
                <a:highlight>
                  <a:srgbClr val="FFFFFF"/>
                </a:highlight>
              </a:rPr>
              <a:t>Military training routes (MTRs)</a:t>
            </a:r>
            <a:r>
              <a:rPr lang="en" sz="1250">
                <a:solidFill>
                  <a:schemeClr val="dk1"/>
                </a:solidFill>
                <a:highlight>
                  <a:srgbClr val="FFFFFF"/>
                </a:highlight>
              </a:rPr>
              <a:t> are developed for use by the military for the purpose of conducting low-altitude (below 10,000 ft. MSL), high-speed training (more than 250 kt.).</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The routes above 1,500 ft. AGL are flown, to the maximum extent possible, under IFR.</a:t>
            </a:r>
            <a:endParaRPr sz="1250">
              <a:solidFill>
                <a:schemeClr val="dk1"/>
              </a:solidFill>
              <a:highlight>
                <a:srgbClr val="FFFFFF"/>
              </a:highlight>
            </a:endParaRPr>
          </a:p>
          <a:p>
            <a:pPr indent="-290115"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routes at 1,500 ft. AGL and below are flown under VFR.</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Extreme vigilance should be exercised when flying through or near these routes.</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MTRs will be identified and charted as follows:</a:t>
            </a:r>
            <a:endParaRPr sz="1250">
              <a:solidFill>
                <a:schemeClr val="dk1"/>
              </a:solidFill>
              <a:highlight>
                <a:srgbClr val="FFFFFF"/>
              </a:highlight>
            </a:endParaRPr>
          </a:p>
          <a:p>
            <a:pPr indent="-290115"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MTRs with no segment above 1,500 ft. AGL must be identified by four-number characters, e.g., IR1206, VR1207.</a:t>
            </a:r>
            <a:endParaRPr sz="1250">
              <a:solidFill>
                <a:schemeClr val="dk1"/>
              </a:solidFill>
              <a:highlight>
                <a:srgbClr val="FFFFFF"/>
              </a:highlight>
            </a:endParaRPr>
          </a:p>
          <a:p>
            <a:pPr indent="-290115"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MTRs that include one or more segments above 1,500 ft. AGL must be identified by three-number characters, e.g., IR206, VR207.</a:t>
            </a:r>
            <a:endParaRPr sz="1250">
              <a:solidFill>
                <a:schemeClr val="dk1"/>
              </a:solidFill>
              <a:highlight>
                <a:srgbClr val="FFFFFF"/>
              </a:highlight>
            </a:endParaRPr>
          </a:p>
          <a:p>
            <a:pPr indent="-290115"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Alternate IR/VR routes or route segments are identified by using the basic/principal route designation followed by a letter suffix, e.g., IR008A, VR1007B, etc.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Temporary flight restrictions</a:t>
            </a:r>
            <a:endParaRPr/>
          </a:p>
        </p:txBody>
      </p:sp>
      <p:sp>
        <p:nvSpPr>
          <p:cNvPr id="249" name="Google Shape;249;p3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Clr>
                <a:schemeClr val="dk1"/>
              </a:buClr>
              <a:buSzPct val="88000"/>
              <a:buFont typeface="Arial"/>
              <a:buNone/>
            </a:pPr>
            <a:r>
              <a:rPr b="1" lang="en" sz="1250">
                <a:solidFill>
                  <a:schemeClr val="dk1"/>
                </a:solidFill>
                <a:highlight>
                  <a:srgbClr val="FFFFFF"/>
                </a:highlight>
              </a:rPr>
              <a:t>Temporary flight restrictions (TFRs)</a:t>
            </a:r>
            <a:r>
              <a:rPr lang="en" sz="1250">
                <a:solidFill>
                  <a:schemeClr val="dk1"/>
                </a:solidFill>
                <a:highlight>
                  <a:srgbClr val="FFFFFF"/>
                </a:highlight>
              </a:rPr>
              <a:t> contain airspace where the flight of aircraft is prohibited without advanced permission and/or an FAA waiver. This restriction exists because the area inside the TFR is often of key importance to national security or national welfare. TFRs may also be put into effect in the vicinity of any incident or event that by its nature may generate such a high degree of public interest that hazardous congestion of air traffic is likely.</a:t>
            </a:r>
            <a:endParaRPr sz="1250">
              <a:solidFill>
                <a:schemeClr val="dk1"/>
              </a:solidFill>
              <a:highlight>
                <a:srgbClr val="FFFFFF"/>
              </a:highlight>
            </a:endParaRPr>
          </a:p>
          <a:p>
            <a:pPr indent="-284162"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TFRs are very different from other forms of airspace because they are often created, canceled, moved, and/or changed.</a:t>
            </a:r>
            <a:endParaRPr sz="1250">
              <a:solidFill>
                <a:schemeClr val="dk1"/>
              </a:solidFill>
              <a:highlight>
                <a:srgbClr val="FFFFFF"/>
              </a:highlight>
            </a:endParaRPr>
          </a:p>
          <a:p>
            <a:pPr indent="-284162"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temporary nature of TFRs can make keeping track of their locations and durations challenging.</a:t>
            </a:r>
            <a:endParaRPr sz="1250">
              <a:solidFill>
                <a:schemeClr val="dk1"/>
              </a:solidFill>
              <a:highlight>
                <a:srgbClr val="FFFFFF"/>
              </a:highlight>
            </a:endParaRPr>
          </a:p>
          <a:p>
            <a:pPr indent="-284162"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TFRs protect government interests as well as the general public.</a:t>
            </a:r>
            <a:endParaRPr sz="1250">
              <a:solidFill>
                <a:schemeClr val="dk1"/>
              </a:solidFill>
              <a:highlight>
                <a:srgbClr val="FFFFFF"/>
              </a:highlight>
            </a:endParaRPr>
          </a:p>
          <a:p>
            <a:pPr indent="-284162"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TFRs often surround other forms of airspace when extra security is necessary.</a:t>
            </a:r>
            <a:endParaRPr sz="1250">
              <a:solidFill>
                <a:schemeClr val="dk1"/>
              </a:solidFill>
              <a:highlight>
                <a:srgbClr val="FFFFFF"/>
              </a:highlight>
            </a:endParaRPr>
          </a:p>
          <a:p>
            <a:pPr indent="-284162"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Because TFRs protect the President, pilots must be aware that large TFRs will be implemented around any area where the President is present.</a:t>
            </a:r>
            <a:endParaRPr sz="1250">
              <a:solidFill>
                <a:schemeClr val="dk1"/>
              </a:solidFill>
              <a:highlight>
                <a:srgbClr val="FFFFFF"/>
              </a:highlight>
            </a:endParaRPr>
          </a:p>
          <a:p>
            <a:pPr indent="-284162"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A NOTAM implementing temporary flight restrictions will contain a description of the area in which the restrictions apply.</a:t>
            </a:r>
            <a:endParaRPr sz="1250">
              <a:solidFill>
                <a:schemeClr val="dk1"/>
              </a:solidFill>
              <a:highlight>
                <a:srgbClr val="FFFFFF"/>
              </a:highlight>
            </a:endParaRPr>
          </a:p>
          <a:p>
            <a:pPr indent="-284162"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size and shape of TFRs vary based on the areas they protect.</a:t>
            </a:r>
            <a:endParaRPr sz="1250">
              <a:solidFill>
                <a:schemeClr val="dk1"/>
              </a:solidFill>
              <a:highlight>
                <a:srgbClr val="FFFFFF"/>
              </a:highlight>
            </a:endParaRPr>
          </a:p>
          <a:p>
            <a:pPr indent="-284162" lvl="2" marL="1371600" rtl="0" algn="l">
              <a:lnSpc>
                <a:spcPct val="120000"/>
              </a:lnSpc>
              <a:spcBef>
                <a:spcPts val="0"/>
              </a:spcBef>
              <a:spcAft>
                <a:spcPts val="0"/>
              </a:spcAft>
              <a:buClr>
                <a:schemeClr val="dk1"/>
              </a:buClr>
              <a:buSzPct val="100000"/>
              <a:buAutoNum type="romanLcPeriod"/>
            </a:pPr>
            <a:r>
              <a:rPr lang="en" sz="1250">
                <a:solidFill>
                  <a:schemeClr val="dk1"/>
                </a:solidFill>
                <a:highlight>
                  <a:srgbClr val="FFFFFF"/>
                </a:highlight>
              </a:rPr>
              <a:t>Most TFRs are in the shape of a circle and are designed to protect the center of that circle.</a:t>
            </a:r>
            <a:endParaRPr sz="1250">
              <a:solidFill>
                <a:schemeClr val="dk1"/>
              </a:solidFill>
              <a:highlight>
                <a:srgbClr val="FFFFFF"/>
              </a:highlight>
            </a:endParaRPr>
          </a:p>
          <a:p>
            <a:pPr indent="-284162" lvl="2" marL="1371600" rtl="0" algn="l">
              <a:lnSpc>
                <a:spcPct val="120000"/>
              </a:lnSpc>
              <a:spcBef>
                <a:spcPts val="0"/>
              </a:spcBef>
              <a:spcAft>
                <a:spcPts val="0"/>
              </a:spcAft>
              <a:buClr>
                <a:schemeClr val="dk1"/>
              </a:buClr>
              <a:buSzPct val="100000"/>
              <a:buAutoNum type="romanLcPeriod"/>
            </a:pPr>
            <a:r>
              <a:rPr lang="en" sz="1250">
                <a:solidFill>
                  <a:schemeClr val="dk1"/>
                </a:solidFill>
                <a:highlight>
                  <a:srgbClr val="FFFFFF"/>
                </a:highlight>
              </a:rPr>
              <a:t>TFRs always have defined vertical and lateral boundaries as indicated in the NOTAMs.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TFRs</a:t>
            </a:r>
            <a:endParaRPr/>
          </a:p>
        </p:txBody>
      </p:sp>
      <p:sp>
        <p:nvSpPr>
          <p:cNvPr id="255" name="Google Shape;255;p4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85000" lnSpcReduction="10000"/>
          </a:bodyPr>
          <a:lstStyle/>
          <a:p>
            <a:pPr indent="-296068" lvl="0" marL="457200" rtl="0" algn="l">
              <a:lnSpc>
                <a:spcPct val="120000"/>
              </a:lnSpc>
              <a:spcBef>
                <a:spcPts val="600"/>
              </a:spcBef>
              <a:spcAft>
                <a:spcPts val="0"/>
              </a:spcAft>
              <a:buClr>
                <a:schemeClr val="dk1"/>
              </a:buClr>
              <a:buSzPct val="100000"/>
              <a:buAutoNum type="alphaLcPeriod"/>
            </a:pPr>
            <a:r>
              <a:rPr lang="en" sz="1250">
                <a:solidFill>
                  <a:schemeClr val="dk1"/>
                </a:solidFill>
                <a:highlight>
                  <a:srgbClr val="FFFFFF"/>
                </a:highlight>
              </a:rPr>
              <a:t>Flight limitations in the proximity of space flight operations are designated in a NOTAM.</a:t>
            </a:r>
            <a:endParaRPr sz="1250">
              <a:solidFill>
                <a:schemeClr val="dk1"/>
              </a:solidFill>
              <a:highlight>
                <a:srgbClr val="FFFFFF"/>
              </a:highlight>
            </a:endParaRPr>
          </a:p>
          <a:p>
            <a:pPr indent="-296068" lvl="0" marL="4572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Flight restrictions in the proximity of Presidential and other parties are put into effect by a regulatory NOTAM to establish flight restrictions.</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Restrictions are required because numerous aircraft and large assemblies of persons may be attracted to areas to be visited or traveled by the President or Vice President, heads of foreign states, and other public figures.</a:t>
            </a:r>
            <a:endParaRPr sz="1250">
              <a:solidFill>
                <a:schemeClr val="dk1"/>
              </a:solidFill>
              <a:highlight>
                <a:srgbClr val="FFFFFF"/>
              </a:highlight>
            </a:endParaRPr>
          </a:p>
          <a:p>
            <a:pPr indent="-296068"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In addition, restrictions are imposed in the interest of providing protection to these public figures.</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Presidential TFRs are issued with as much advanced notice as possible, given security concerns.</a:t>
            </a:r>
            <a:endParaRPr sz="1250">
              <a:solidFill>
                <a:schemeClr val="dk1"/>
              </a:solidFill>
              <a:highlight>
                <a:srgbClr val="FFFFFF"/>
              </a:highlight>
            </a:endParaRPr>
          </a:p>
          <a:p>
            <a:pPr indent="-296068"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President is always surrounded by a 10-NM no-fly zone from the surface to 18,000 ft. MSL.</a:t>
            </a:r>
            <a:endParaRPr sz="1250">
              <a:solidFill>
                <a:schemeClr val="dk1"/>
              </a:solidFill>
              <a:highlight>
                <a:srgbClr val="FFFFFF"/>
              </a:highlight>
            </a:endParaRPr>
          </a:p>
          <a:p>
            <a:pPr indent="-296068" lvl="3" marL="1828800" rtl="0" algn="l">
              <a:lnSpc>
                <a:spcPct val="120000"/>
              </a:lnSpc>
              <a:spcBef>
                <a:spcPts val="0"/>
              </a:spcBef>
              <a:spcAft>
                <a:spcPts val="0"/>
              </a:spcAft>
              <a:buClr>
                <a:schemeClr val="dk1"/>
              </a:buClr>
              <a:buSzPct val="100000"/>
              <a:buAutoNum type="romanLcPeriod"/>
            </a:pPr>
            <a:r>
              <a:rPr lang="en" sz="1250">
                <a:solidFill>
                  <a:schemeClr val="dk1"/>
                </a:solidFill>
                <a:highlight>
                  <a:srgbClr val="FFFFFF"/>
                </a:highlight>
              </a:rPr>
              <a:t>No aircraft may operate in this area without a waiver or the advanced permission of the FAA.</a:t>
            </a:r>
            <a:endParaRPr sz="1250">
              <a:solidFill>
                <a:schemeClr val="dk1"/>
              </a:solidFill>
              <a:highlight>
                <a:srgbClr val="FFFFFF"/>
              </a:highlight>
            </a:endParaRPr>
          </a:p>
          <a:p>
            <a:pPr indent="-296068"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President is also surrounded by a 30-NM TFR.</a:t>
            </a:r>
            <a:endParaRPr sz="1250">
              <a:solidFill>
                <a:schemeClr val="dk1"/>
              </a:solidFill>
              <a:highlight>
                <a:srgbClr val="FFFFFF"/>
              </a:highlight>
            </a:endParaRPr>
          </a:p>
          <a:p>
            <a:pPr indent="-296068" lvl="3" marL="1828800" rtl="0" algn="l">
              <a:lnSpc>
                <a:spcPct val="120000"/>
              </a:lnSpc>
              <a:spcBef>
                <a:spcPts val="0"/>
              </a:spcBef>
              <a:spcAft>
                <a:spcPts val="0"/>
              </a:spcAft>
              <a:buClr>
                <a:schemeClr val="dk1"/>
              </a:buClr>
              <a:buSzPct val="100000"/>
              <a:buAutoNum type="romanLcPeriod"/>
            </a:pPr>
            <a:r>
              <a:rPr lang="en" sz="1250">
                <a:solidFill>
                  <a:schemeClr val="dk1"/>
                </a:solidFill>
                <a:highlight>
                  <a:srgbClr val="FFFFFF"/>
                </a:highlight>
              </a:rPr>
              <a:t>Certain limited operations are allowed in this area.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TFRs</a:t>
            </a:r>
            <a:endParaRPr/>
          </a:p>
        </p:txBody>
      </p:sp>
      <p:sp>
        <p:nvSpPr>
          <p:cNvPr id="261" name="Google Shape;261;p41"/>
          <p:cNvSpPr txBox="1"/>
          <p:nvPr>
            <p:ph idx="1" type="body"/>
          </p:nvPr>
        </p:nvSpPr>
        <p:spPr>
          <a:xfrm>
            <a:off x="311700" y="2040475"/>
            <a:ext cx="8520600" cy="2654700"/>
          </a:xfrm>
          <a:prstGeom prst="rect">
            <a:avLst/>
          </a:prstGeom>
        </p:spPr>
        <p:txBody>
          <a:bodyPr anchorCtr="0" anchor="t" bIns="91425" lIns="91425" spcFirstLastPara="1" rIns="91425" wrap="square" tIns="91425">
            <a:normAutofit/>
          </a:bodyPr>
          <a:lstStyle/>
          <a:p>
            <a:pPr indent="-307975" lvl="0" marL="457200" rtl="0" algn="l">
              <a:lnSpc>
                <a:spcPct val="120000"/>
              </a:lnSpc>
              <a:spcBef>
                <a:spcPts val="600"/>
              </a:spcBef>
              <a:spcAft>
                <a:spcPts val="0"/>
              </a:spcAft>
              <a:buClr>
                <a:schemeClr val="dk1"/>
              </a:buClr>
              <a:buSzPts val="1250"/>
              <a:buAutoNum type="alphaLcPeriod"/>
            </a:pPr>
            <a:r>
              <a:rPr lang="en" sz="1250">
                <a:solidFill>
                  <a:schemeClr val="dk1"/>
                </a:solidFill>
                <a:highlight>
                  <a:srgbClr val="FFFFFF"/>
                </a:highlight>
              </a:rPr>
              <a:t>Tabulations of </a:t>
            </a:r>
            <a:r>
              <a:rPr b="1" lang="en" sz="1250">
                <a:solidFill>
                  <a:schemeClr val="dk1"/>
                </a:solidFill>
                <a:highlight>
                  <a:srgbClr val="FFFFFF"/>
                </a:highlight>
              </a:rPr>
              <a:t>parachute jump areas</a:t>
            </a:r>
            <a:r>
              <a:rPr lang="en" sz="1250">
                <a:solidFill>
                  <a:schemeClr val="dk1"/>
                </a:solidFill>
                <a:highlight>
                  <a:srgbClr val="FFFFFF"/>
                </a:highlight>
              </a:rPr>
              <a:t> in the U.S. are contained in the Chart Supplement.</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lphaLcPeriod"/>
            </a:pPr>
            <a:r>
              <a:rPr b="1" lang="en" sz="1250">
                <a:solidFill>
                  <a:schemeClr val="dk1"/>
                </a:solidFill>
                <a:highlight>
                  <a:srgbClr val="FFFFFF"/>
                </a:highlight>
              </a:rPr>
              <a:t>VFR corridor</a:t>
            </a:r>
            <a:r>
              <a:rPr lang="en" sz="1250">
                <a:solidFill>
                  <a:schemeClr val="dk1"/>
                </a:solidFill>
                <a:highlight>
                  <a:srgbClr val="FFFFFF"/>
                </a:highlight>
              </a:rPr>
              <a:t> is airspace through Class B airspace, with defined vertical and lateral boundaries, in which aircraft may operate without an ATC clearance or communication with ATC. A VFR corridor is, in effect, a hole through the Class B airspace.</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lphaLcPeriod"/>
            </a:pPr>
            <a:r>
              <a:rPr b="1" lang="en" sz="1250">
                <a:solidFill>
                  <a:schemeClr val="dk1"/>
                </a:solidFill>
                <a:highlight>
                  <a:srgbClr val="FFFFFF"/>
                </a:highlight>
              </a:rPr>
              <a:t>Class B airspace VFR transition route</a:t>
            </a:r>
            <a:r>
              <a:rPr lang="en" sz="1250">
                <a:solidFill>
                  <a:schemeClr val="dk1"/>
                </a:solidFill>
                <a:highlight>
                  <a:srgbClr val="FFFFFF"/>
                </a:highlight>
              </a:rPr>
              <a:t> is a specific flight course depicted on a VFR terminal area chart for transiting a specific Class B airspace.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These routes include specific ATC-assigned altitudes, and pilots must obtain an ATC clearance prior to entering the Class B airspace.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98" name="Google Shape;98;p15"/>
          <p:cNvPicPr preferRelativeResize="0"/>
          <p:nvPr/>
        </p:nvPicPr>
        <p:blipFill>
          <a:blip r:embed="rId3">
            <a:alphaModFix/>
          </a:blip>
          <a:stretch>
            <a:fillRect/>
          </a:stretch>
        </p:blipFill>
        <p:spPr>
          <a:xfrm>
            <a:off x="152400" y="1170125"/>
            <a:ext cx="8839200" cy="37169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TFRs</a:t>
            </a:r>
            <a:endParaRPr/>
          </a:p>
        </p:txBody>
      </p:sp>
      <p:sp>
        <p:nvSpPr>
          <p:cNvPr id="267" name="Google Shape;267;p42"/>
          <p:cNvSpPr txBox="1"/>
          <p:nvPr>
            <p:ph idx="1" type="body"/>
          </p:nvPr>
        </p:nvSpPr>
        <p:spPr>
          <a:xfrm>
            <a:off x="311700" y="1730175"/>
            <a:ext cx="8520600" cy="2964900"/>
          </a:xfrm>
          <a:prstGeom prst="rect">
            <a:avLst/>
          </a:prstGeom>
        </p:spPr>
        <p:txBody>
          <a:bodyPr anchorCtr="0" anchor="t" bIns="91425" lIns="91425" spcFirstLastPara="1" rIns="91425" wrap="square" tIns="91425">
            <a:normAutofit lnSpcReduction="20000"/>
          </a:bodyPr>
          <a:lstStyle/>
          <a:p>
            <a:pPr indent="0" lvl="0" marL="0" rtl="0" algn="l">
              <a:lnSpc>
                <a:spcPct val="120000"/>
              </a:lnSpc>
              <a:spcBef>
                <a:spcPts val="600"/>
              </a:spcBef>
              <a:spcAft>
                <a:spcPts val="0"/>
              </a:spcAft>
              <a:buNone/>
            </a:pPr>
            <a:r>
              <a:t/>
            </a:r>
            <a:endParaRPr sz="1250">
              <a:solidFill>
                <a:schemeClr val="dk1"/>
              </a:solidFill>
              <a:highlight>
                <a:srgbClr val="FFFFFF"/>
              </a:highlight>
            </a:endParaRPr>
          </a:p>
          <a:p>
            <a:pPr indent="-307975" lvl="0" marL="457200" rtl="0" algn="l">
              <a:lnSpc>
                <a:spcPct val="120000"/>
              </a:lnSpc>
              <a:spcBef>
                <a:spcPts val="1000"/>
              </a:spcBef>
              <a:spcAft>
                <a:spcPts val="0"/>
              </a:spcAft>
              <a:buClr>
                <a:schemeClr val="dk1"/>
              </a:buClr>
              <a:buSzPts val="1250"/>
              <a:buAutoNum type="alphaLcPeriod"/>
            </a:pPr>
            <a:r>
              <a:rPr b="1" lang="en" sz="1250">
                <a:solidFill>
                  <a:schemeClr val="dk1"/>
                </a:solidFill>
                <a:highlight>
                  <a:srgbClr val="FFFFFF"/>
                </a:highlight>
              </a:rPr>
              <a:t>Terminal Radar Service Area (TRSA)</a:t>
            </a:r>
            <a:endParaRPr b="1"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TRSAs are not controlled airspace from a regulatory standpoint (i.e., they do not fit into any of the airspace classes) because TRSAs were never subject to the rulemaking process.</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TRSAs are areas where participating pilots can receive additional radar services known as TRSA Service.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The primary airport(s) within the TRSA are Class D airspace.</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The remaining portion of the TRSA normally overlies Class E airspace beginning at 700 or 1,200 ft. AGL.</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lphaLcPeriod"/>
            </a:pPr>
            <a:r>
              <a:rPr b="1" lang="en" sz="1250">
                <a:solidFill>
                  <a:schemeClr val="dk1"/>
                </a:solidFill>
                <a:highlight>
                  <a:srgbClr val="FFFFFF"/>
                </a:highlight>
              </a:rPr>
              <a:t>National security areas (NSAs)</a:t>
            </a:r>
            <a:r>
              <a:rPr lang="en" sz="1250">
                <a:solidFill>
                  <a:schemeClr val="dk1"/>
                </a:solidFill>
                <a:highlight>
                  <a:srgbClr val="FFFFFF"/>
                </a:highlight>
              </a:rPr>
              <a:t> are airspace established at locations where there is a requirement for increased security and safety of ground facilities.</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Pilots are requested to voluntarily avoid flying through the depicted NSA.</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When necessary, flight in a NSA may be prohibited, and this prohibition will be disseminated by a NOTAM.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VFRs and Wilderness Areas</a:t>
            </a:r>
            <a:endParaRPr/>
          </a:p>
        </p:txBody>
      </p:sp>
      <p:sp>
        <p:nvSpPr>
          <p:cNvPr id="273" name="Google Shape;273;p43"/>
          <p:cNvSpPr txBox="1"/>
          <p:nvPr>
            <p:ph idx="1" type="body"/>
          </p:nvPr>
        </p:nvSpPr>
        <p:spPr>
          <a:xfrm>
            <a:off x="311700" y="1927625"/>
            <a:ext cx="5907600" cy="2868600"/>
          </a:xfrm>
          <a:prstGeom prst="rect">
            <a:avLst/>
          </a:prstGeom>
        </p:spPr>
        <p:txBody>
          <a:bodyPr anchorCtr="0" anchor="t" bIns="91425" lIns="91425" spcFirstLastPara="1" rIns="91425" wrap="square" tIns="91425">
            <a:normAutofit fontScale="92500" lnSpcReduction="20000"/>
          </a:bodyPr>
          <a:lstStyle/>
          <a:p>
            <a:pPr indent="-307895" lvl="0" marL="457200" rtl="0" algn="l">
              <a:lnSpc>
                <a:spcPct val="120000"/>
              </a:lnSpc>
              <a:spcBef>
                <a:spcPts val="600"/>
              </a:spcBef>
              <a:spcAft>
                <a:spcPts val="0"/>
              </a:spcAft>
              <a:buClr>
                <a:schemeClr val="dk1"/>
              </a:buClr>
              <a:buSzPct val="100000"/>
              <a:buAutoNum type="alphaLcPeriod"/>
            </a:pPr>
            <a:r>
              <a:rPr lang="en" sz="1350">
                <a:solidFill>
                  <a:schemeClr val="dk1"/>
                </a:solidFill>
                <a:highlight>
                  <a:srgbClr val="FFFFFF"/>
                </a:highlight>
              </a:rPr>
              <a:t>Published VFR Routes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Published VFR routes are for transitioning around, under, or through some complex airspace.</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Terms such as VFR flyway, VFR corridor, Class B airspace VFR transition route, and terminal area VFR route have been applied to such routes.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These routes are generally found on VFR terminal area planning charts.</a:t>
            </a:r>
            <a:endParaRPr sz="1350">
              <a:solidFill>
                <a:schemeClr val="dk1"/>
              </a:solidFill>
              <a:highlight>
                <a:srgbClr val="FFFFFF"/>
              </a:highlight>
            </a:endParaRPr>
          </a:p>
          <a:p>
            <a:pPr indent="-307895" lvl="0" marL="457200" rtl="0" algn="l">
              <a:lnSpc>
                <a:spcPct val="120000"/>
              </a:lnSpc>
              <a:spcBef>
                <a:spcPts val="0"/>
              </a:spcBef>
              <a:spcAft>
                <a:spcPts val="0"/>
              </a:spcAft>
              <a:buClr>
                <a:schemeClr val="dk1"/>
              </a:buClr>
              <a:buSzPct val="100000"/>
              <a:buAutoNum type="alphaLcPeriod"/>
            </a:pPr>
            <a:r>
              <a:rPr lang="en" sz="1350">
                <a:solidFill>
                  <a:schemeClr val="dk1"/>
                </a:solidFill>
                <a:highlight>
                  <a:srgbClr val="FFFFFF"/>
                </a:highlight>
              </a:rPr>
              <a:t>Wildlife Areas/Wilderness Areas/National Parks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These are depicted as blue dotted outlined areas.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Pilots of all aircraft are requested to operate above 2,000 ft. AGL in these areas.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Because this altitude is above 400 ft. AGL, remote pilots should not consider operating in these areas.</a:t>
            </a:r>
            <a:endParaRPr sz="1500"/>
          </a:p>
        </p:txBody>
      </p:sp>
      <p:pic>
        <p:nvPicPr>
          <p:cNvPr id="274" name="Google Shape;274;p43"/>
          <p:cNvPicPr preferRelativeResize="0"/>
          <p:nvPr/>
        </p:nvPicPr>
        <p:blipFill>
          <a:blip r:embed="rId3">
            <a:alphaModFix/>
          </a:blip>
          <a:stretch>
            <a:fillRect/>
          </a:stretch>
        </p:blipFill>
        <p:spPr>
          <a:xfrm>
            <a:off x="6424875" y="1730750"/>
            <a:ext cx="2457450" cy="1771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National Oceanic and Atmospheric Administration (NOAA) Marine Areas</a:t>
            </a:r>
            <a:endParaRPr/>
          </a:p>
        </p:txBody>
      </p:sp>
      <p:sp>
        <p:nvSpPr>
          <p:cNvPr id="280" name="Google Shape;280;p44"/>
          <p:cNvSpPr txBox="1"/>
          <p:nvPr>
            <p:ph idx="1" type="body"/>
          </p:nvPr>
        </p:nvSpPr>
        <p:spPr>
          <a:xfrm>
            <a:off x="311700" y="2228525"/>
            <a:ext cx="5281200" cy="2665200"/>
          </a:xfrm>
          <a:prstGeom prst="rect">
            <a:avLst/>
          </a:prstGeom>
        </p:spPr>
        <p:txBody>
          <a:bodyPr anchorCtr="0" anchor="t" bIns="91425" lIns="91425" spcFirstLastPara="1" rIns="91425" wrap="square" tIns="91425">
            <a:normAutofit/>
          </a:bodyPr>
          <a:lstStyle/>
          <a:p>
            <a:pPr indent="-320675" lvl="0" marL="457200" rtl="0" algn="l">
              <a:lnSpc>
                <a:spcPct val="120000"/>
              </a:lnSpc>
              <a:spcBef>
                <a:spcPts val="600"/>
              </a:spcBef>
              <a:spcAft>
                <a:spcPts val="0"/>
              </a:spcAft>
              <a:buClr>
                <a:schemeClr val="dk1"/>
              </a:buClr>
              <a:buSzPts val="1450"/>
              <a:buAutoNum type="arabicPeriod"/>
            </a:pPr>
            <a:r>
              <a:rPr lang="en" sz="1450">
                <a:solidFill>
                  <a:schemeClr val="dk1"/>
                </a:solidFill>
                <a:highlight>
                  <a:srgbClr val="FFFFFF"/>
                </a:highlight>
              </a:rPr>
              <a:t>These are depicted off the coast as magenta dotted outlined areas.</a:t>
            </a:r>
            <a:endParaRPr sz="1450">
              <a:solidFill>
                <a:schemeClr val="dk1"/>
              </a:solidFill>
              <a:highlight>
                <a:srgbClr val="FFFFFF"/>
              </a:highlight>
            </a:endParaRPr>
          </a:p>
          <a:p>
            <a:pPr indent="-320675" lvl="0" marL="457200" rtl="0" algn="l">
              <a:lnSpc>
                <a:spcPct val="120000"/>
              </a:lnSpc>
              <a:spcBef>
                <a:spcPts val="0"/>
              </a:spcBef>
              <a:spcAft>
                <a:spcPts val="0"/>
              </a:spcAft>
              <a:buClr>
                <a:schemeClr val="dk1"/>
              </a:buClr>
              <a:buSzPts val="1450"/>
              <a:buAutoNum type="arabicPeriod"/>
            </a:pPr>
            <a:r>
              <a:rPr lang="en" sz="1450">
                <a:solidFill>
                  <a:schemeClr val="dk1"/>
                </a:solidFill>
                <a:highlight>
                  <a:srgbClr val="FFFFFF"/>
                </a:highlight>
              </a:rPr>
              <a:t>Pilots of all aircraft are required to operate above a minimum altitude as charted, usually 1,000 to 2,000 ft. AGL in these areas.</a:t>
            </a:r>
            <a:endParaRPr sz="1450">
              <a:solidFill>
                <a:schemeClr val="dk1"/>
              </a:solidFill>
              <a:highlight>
                <a:srgbClr val="FFFFFF"/>
              </a:highlight>
            </a:endParaRPr>
          </a:p>
          <a:p>
            <a:pPr indent="-320675" lvl="0" marL="457200" rtl="0" algn="l">
              <a:lnSpc>
                <a:spcPct val="120000"/>
              </a:lnSpc>
              <a:spcBef>
                <a:spcPts val="0"/>
              </a:spcBef>
              <a:spcAft>
                <a:spcPts val="0"/>
              </a:spcAft>
              <a:buClr>
                <a:schemeClr val="dk1"/>
              </a:buClr>
              <a:buSzPts val="1450"/>
              <a:buAutoNum type="arabicPeriod"/>
            </a:pPr>
            <a:r>
              <a:rPr lang="en" sz="1450">
                <a:solidFill>
                  <a:schemeClr val="dk1"/>
                </a:solidFill>
                <a:highlight>
                  <a:srgbClr val="FFFFFF"/>
                </a:highlight>
              </a:rPr>
              <a:t>Because this altitude is above 400 ft. AGL, remote pilots should not consider operating in these areas.</a:t>
            </a:r>
            <a:endParaRPr sz="1450">
              <a:solidFill>
                <a:schemeClr val="dk1"/>
              </a:solidFill>
              <a:highlight>
                <a:srgbClr val="FFFFFF"/>
              </a:highlight>
            </a:endParaRPr>
          </a:p>
          <a:p>
            <a:pPr indent="0" lvl="0" marL="0" rtl="0" algn="l">
              <a:spcBef>
                <a:spcPts val="1000"/>
              </a:spcBef>
              <a:spcAft>
                <a:spcPts val="1200"/>
              </a:spcAft>
              <a:buNone/>
            </a:pPr>
            <a:r>
              <a:t/>
            </a:r>
            <a:endParaRPr/>
          </a:p>
        </p:txBody>
      </p:sp>
      <p:pic>
        <p:nvPicPr>
          <p:cNvPr id="281" name="Google Shape;281;p44"/>
          <p:cNvPicPr preferRelativeResize="0"/>
          <p:nvPr/>
        </p:nvPicPr>
        <p:blipFill>
          <a:blip r:embed="rId3">
            <a:alphaModFix/>
          </a:blip>
          <a:stretch>
            <a:fillRect/>
          </a:stretch>
        </p:blipFill>
        <p:spPr>
          <a:xfrm>
            <a:off x="5962650" y="2094638"/>
            <a:ext cx="2552700" cy="1895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Airspace Categories</a:t>
            </a:r>
            <a:endParaRPr/>
          </a:p>
        </p:txBody>
      </p:sp>
      <p:sp>
        <p:nvSpPr>
          <p:cNvPr id="287" name="Google Shape;287;p45"/>
          <p:cNvSpPr txBox="1"/>
          <p:nvPr>
            <p:ph idx="1" type="body"/>
          </p:nvPr>
        </p:nvSpPr>
        <p:spPr>
          <a:xfrm>
            <a:off x="311700" y="1853850"/>
            <a:ext cx="8520600" cy="3087900"/>
          </a:xfrm>
          <a:prstGeom prst="rect">
            <a:avLst/>
          </a:prstGeom>
        </p:spPr>
        <p:txBody>
          <a:bodyPr anchorCtr="0" anchor="t" bIns="91425" lIns="91425" spcFirstLastPara="1" rIns="91425" wrap="square" tIns="91425">
            <a:normAutofit/>
          </a:bodyPr>
          <a:lstStyle/>
          <a:p>
            <a:pPr indent="-307975" lvl="0" marL="4572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The two categories of airspace are regulatory and nonregulatory.</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Within these two categories, there are four types:</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Controlled</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Uncontrolled</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Special use</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Other airspace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The categories and types of airspace are dictated by the complexity or density of aircraft movements, nature of the operations conducted within the airspace, the level of safety required, and national and public interest.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Airspace Categories</a:t>
            </a:r>
            <a:endParaRPr/>
          </a:p>
        </p:txBody>
      </p:sp>
      <p:sp>
        <p:nvSpPr>
          <p:cNvPr id="293" name="Google Shape;293;p46"/>
          <p:cNvSpPr txBox="1"/>
          <p:nvPr>
            <p:ph idx="1" type="body"/>
          </p:nvPr>
        </p:nvSpPr>
        <p:spPr>
          <a:xfrm>
            <a:off x="311700" y="1391650"/>
            <a:ext cx="8520600" cy="3550200"/>
          </a:xfrm>
          <a:prstGeom prst="rect">
            <a:avLst/>
          </a:prstGeom>
        </p:spPr>
        <p:txBody>
          <a:bodyPr anchorCtr="0" anchor="t" bIns="91425" lIns="91425" spcFirstLastPara="1" rIns="91425" wrap="square" tIns="91425">
            <a:normAutofit/>
          </a:bodyPr>
          <a:lstStyle/>
          <a:p>
            <a:pPr indent="0" lvl="0" marL="0" rtl="0" algn="l">
              <a:lnSpc>
                <a:spcPct val="120000"/>
              </a:lnSpc>
              <a:spcBef>
                <a:spcPts val="1200"/>
              </a:spcBef>
              <a:spcAft>
                <a:spcPts val="0"/>
              </a:spcAft>
              <a:buNone/>
            </a:pPr>
            <a:r>
              <a:t/>
            </a:r>
            <a:endParaRPr sz="1250">
              <a:solidFill>
                <a:schemeClr val="dk1"/>
              </a:solidFill>
              <a:highlight>
                <a:srgbClr val="FFFFFF"/>
              </a:highlight>
            </a:endParaRPr>
          </a:p>
          <a:p>
            <a:pPr indent="-307975" lvl="0" marL="457200" rtl="0" algn="l">
              <a:lnSpc>
                <a:spcPct val="120000"/>
              </a:lnSpc>
              <a:spcBef>
                <a:spcPts val="2000"/>
              </a:spcBef>
              <a:spcAft>
                <a:spcPts val="0"/>
              </a:spcAft>
              <a:buClr>
                <a:schemeClr val="dk1"/>
              </a:buClr>
              <a:buSzPts val="1250"/>
              <a:buAutoNum type="arabicPeriod"/>
            </a:pPr>
            <a:r>
              <a:rPr lang="en" sz="1250">
                <a:solidFill>
                  <a:schemeClr val="dk1"/>
                </a:solidFill>
                <a:highlight>
                  <a:srgbClr val="FFFFFF"/>
                </a:highlight>
              </a:rPr>
              <a:t>Controlled airspace is defined as an area within which ATC service is provided to IFR and VFR flights in accordance with the airspace classification.</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Controlled airspace is designated as Class A, Class B, Class C, Class D, and Class E airspace.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Uncontrolled airspace is designated as Class G airspace.</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The distinction between uncontrolled airspace and the various types of controlled airspace relates to the following factors:</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ATC clearance requirements</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Pilot qualification requirements (as it relates to manned aircraft)</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VFR flight visibility and distance from clouds requirement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299" name="Google Shape;299;p47"/>
          <p:cNvSpPr txBox="1"/>
          <p:nvPr>
            <p:ph idx="1" type="body"/>
          </p:nvPr>
        </p:nvSpPr>
        <p:spPr>
          <a:xfrm>
            <a:off x="729450" y="2078875"/>
            <a:ext cx="4411200" cy="2261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(Refer to Area 5.) How would a remote PIC “CHECK NOTAMS” as noted in the CAUTION box regarding the unmarked balloon?</a:t>
            </a:r>
            <a:endParaRPr/>
          </a:p>
          <a:p>
            <a:pPr indent="0" lvl="0" marL="0" rtl="0" algn="l">
              <a:spcBef>
                <a:spcPts val="1200"/>
              </a:spcBef>
              <a:spcAft>
                <a:spcPts val="0"/>
              </a:spcAft>
              <a:buNone/>
            </a:pPr>
            <a:r>
              <a:rPr lang="en"/>
              <a:t>A.	By contacting the FAA district office.</a:t>
            </a:r>
            <a:endParaRPr/>
          </a:p>
          <a:p>
            <a:pPr indent="0" lvl="0" marL="0" rtl="0" algn="l">
              <a:spcBef>
                <a:spcPts val="1200"/>
              </a:spcBef>
              <a:spcAft>
                <a:spcPts val="0"/>
              </a:spcAft>
              <a:buNone/>
            </a:pPr>
            <a:r>
              <a:rPr lang="en"/>
              <a:t>B.	By utilizing the B4UFLY mobile application.</a:t>
            </a:r>
            <a:endParaRPr/>
          </a:p>
          <a:p>
            <a:pPr indent="0" lvl="0" marL="0" rtl="0" algn="l">
              <a:spcBef>
                <a:spcPts val="1200"/>
              </a:spcBef>
              <a:spcAft>
                <a:spcPts val="0"/>
              </a:spcAft>
              <a:buNone/>
            </a:pPr>
            <a:r>
              <a:rPr lang="en"/>
              <a:t>C.	By obtaining a briefing via an online source such as: 1800WXBrief.com.</a:t>
            </a:r>
            <a:endParaRPr/>
          </a:p>
          <a:p>
            <a:pPr indent="0" lvl="0" marL="0" rtl="0" algn="l">
              <a:spcBef>
                <a:spcPts val="1200"/>
              </a:spcBef>
              <a:spcAft>
                <a:spcPts val="1200"/>
              </a:spcAft>
              <a:buNone/>
            </a:pPr>
            <a:r>
              <a:t/>
            </a:r>
            <a:endParaRPr/>
          </a:p>
        </p:txBody>
      </p:sp>
      <p:sp>
        <p:nvSpPr>
          <p:cNvPr id="300" name="Google Shape;300;p4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47"/>
          <p:cNvPicPr preferRelativeResize="0"/>
          <p:nvPr/>
        </p:nvPicPr>
        <p:blipFill>
          <a:blip r:embed="rId4">
            <a:alphaModFix/>
          </a:blip>
          <a:stretch>
            <a:fillRect/>
          </a:stretch>
        </p:blipFill>
        <p:spPr>
          <a:xfrm>
            <a:off x="5263041" y="0"/>
            <a:ext cx="3880968" cy="51435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307" name="Google Shape;307;p48"/>
          <p:cNvSpPr txBox="1"/>
          <p:nvPr>
            <p:ph idx="1" type="body"/>
          </p:nvPr>
        </p:nvSpPr>
        <p:spPr>
          <a:xfrm>
            <a:off x="729450" y="2078875"/>
            <a:ext cx="4411200" cy="2261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(Refer to Area 2.) Identify the airspace over Bryn Airport.</a:t>
            </a:r>
            <a:endParaRPr/>
          </a:p>
          <a:p>
            <a:pPr indent="0" lvl="0" marL="0" rtl="0" algn="l">
              <a:spcBef>
                <a:spcPts val="1200"/>
              </a:spcBef>
              <a:spcAft>
                <a:spcPts val="0"/>
              </a:spcAft>
              <a:buNone/>
            </a:pPr>
            <a:r>
              <a:rPr lang="en"/>
              <a:t>A.	Class G airspace -- surface up to but not including 1,200 feet AGL; Class E airspace -- 1,200 feet AGL up to but not including 18,000 feet MSL.</a:t>
            </a:r>
            <a:endParaRPr/>
          </a:p>
          <a:p>
            <a:pPr indent="0" lvl="0" marL="0" rtl="0" algn="l">
              <a:spcBef>
                <a:spcPts val="1200"/>
              </a:spcBef>
              <a:spcAft>
                <a:spcPts val="0"/>
              </a:spcAft>
              <a:buNone/>
            </a:pPr>
            <a:r>
              <a:rPr lang="en"/>
              <a:t>B.	Class G airspace -- surface up to but not including 700 feet MSL; Class E airspace -- 700 feet to 14,500 feet MSL.</a:t>
            </a:r>
            <a:endParaRPr/>
          </a:p>
          <a:p>
            <a:pPr indent="0" lvl="0" marL="0" rtl="0" algn="l">
              <a:spcBef>
                <a:spcPts val="1200"/>
              </a:spcBef>
              <a:spcAft>
                <a:spcPts val="0"/>
              </a:spcAft>
              <a:buNone/>
            </a:pPr>
            <a:r>
              <a:rPr lang="en"/>
              <a:t>C.	Class G airspace -- surface up to but not including 18,000 feet MSL.</a:t>
            </a:r>
            <a:endParaRPr/>
          </a:p>
          <a:p>
            <a:pPr indent="0" lvl="0" marL="0" rtl="0" algn="l">
              <a:spcBef>
                <a:spcPts val="1200"/>
              </a:spcBef>
              <a:spcAft>
                <a:spcPts val="1200"/>
              </a:spcAft>
              <a:buNone/>
            </a:pPr>
            <a:r>
              <a:t/>
            </a:r>
            <a:endParaRPr/>
          </a:p>
        </p:txBody>
      </p:sp>
      <p:sp>
        <p:nvSpPr>
          <p:cNvPr id="308" name="Google Shape;308;p4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48"/>
          <p:cNvPicPr preferRelativeResize="0"/>
          <p:nvPr/>
        </p:nvPicPr>
        <p:blipFill>
          <a:blip r:embed="rId4">
            <a:alphaModFix/>
          </a:blip>
          <a:stretch>
            <a:fillRect/>
          </a:stretch>
        </p:blipFill>
        <p:spPr>
          <a:xfrm>
            <a:off x="5232154" y="0"/>
            <a:ext cx="391184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A Airspace</a:t>
            </a:r>
            <a:endParaRPr/>
          </a:p>
        </p:txBody>
      </p:sp>
      <p:sp>
        <p:nvSpPr>
          <p:cNvPr id="104" name="Google Shape;104;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Located all over the world at 18,000 ft MSL and 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B Airspace</a:t>
            </a:r>
            <a:endParaRPr/>
          </a:p>
        </p:txBody>
      </p:sp>
      <p:sp>
        <p:nvSpPr>
          <p:cNvPr id="110" name="Google Shape;110;p17"/>
          <p:cNvSpPr txBox="1"/>
          <p:nvPr>
            <p:ph idx="1" type="body"/>
          </p:nvPr>
        </p:nvSpPr>
        <p:spPr>
          <a:xfrm>
            <a:off x="729450" y="2078875"/>
            <a:ext cx="7688700" cy="243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“Busy” - Think of Class B as the busy airspace. This surrounds large airports</a:t>
            </a:r>
            <a:endParaRPr/>
          </a:p>
          <a:p>
            <a:pPr indent="0" lvl="0" marL="0" rtl="0" algn="l">
              <a:spcBef>
                <a:spcPts val="1200"/>
              </a:spcBef>
              <a:spcAft>
                <a:spcPts val="0"/>
              </a:spcAft>
              <a:buClr>
                <a:schemeClr val="dk1"/>
              </a:buClr>
              <a:buSzPts val="1100"/>
              <a:buFont typeface="Arial"/>
              <a:buNone/>
            </a:pPr>
            <a:r>
              <a:rPr lang="en"/>
              <a:t>G</a:t>
            </a:r>
            <a:r>
              <a:rPr lang="en"/>
              <a:t>enerally the airspace from the surface to 10,000 ft. MSL surrounding the nation’s busiest airports (e.g., Atlanta, Chicago, etc.).</a:t>
            </a:r>
            <a:endParaRPr/>
          </a:p>
          <a:p>
            <a:pPr indent="-311150" lvl="0" marL="457200" rtl="0" algn="l">
              <a:spcBef>
                <a:spcPts val="1200"/>
              </a:spcBef>
              <a:spcAft>
                <a:spcPts val="0"/>
              </a:spcAft>
              <a:buSzPts val="1300"/>
              <a:buChar char="●"/>
            </a:pPr>
            <a:r>
              <a:rPr lang="en"/>
              <a:t>The configuration of each Class B airspace area is individually tailored and </a:t>
            </a:r>
            <a:r>
              <a:rPr b="1" lang="en"/>
              <a:t>consists of a surface area and two or more layers</a:t>
            </a:r>
            <a:r>
              <a:rPr lang="en"/>
              <a:t>.</a:t>
            </a:r>
            <a:endParaRPr/>
          </a:p>
          <a:p>
            <a:pPr indent="-311150" lvl="0" marL="457200" rtl="0" algn="l">
              <a:spcBef>
                <a:spcPts val="0"/>
              </a:spcBef>
              <a:spcAft>
                <a:spcPts val="0"/>
              </a:spcAft>
              <a:buSzPts val="1300"/>
              <a:buChar char="●"/>
            </a:pPr>
            <a:r>
              <a:rPr lang="en"/>
              <a:t>The lateral limits of Class B airspace are depicted by </a:t>
            </a:r>
            <a:r>
              <a:rPr b="1" lang="en"/>
              <a:t>heavy blue lines</a:t>
            </a:r>
            <a:r>
              <a:rPr lang="en"/>
              <a:t> on a sectional or terminal area chart.</a:t>
            </a:r>
            <a:endParaRPr/>
          </a:p>
          <a:p>
            <a:pPr indent="-311150" lvl="0" marL="457200" rtl="0" algn="l">
              <a:spcBef>
                <a:spcPts val="0"/>
              </a:spcBef>
              <a:spcAft>
                <a:spcPts val="0"/>
              </a:spcAft>
              <a:buSzPts val="1300"/>
              <a:buChar char="●"/>
            </a:pPr>
            <a:r>
              <a:rPr lang="en"/>
              <a:t>The vertical limits of each section of Class B airspace are shown in hundreds of feet MSL.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1104900" y="695325"/>
            <a:ext cx="6934200" cy="375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C Airspace</a:t>
            </a:r>
            <a:endParaRPr/>
          </a:p>
        </p:txBody>
      </p:sp>
      <p:sp>
        <p:nvSpPr>
          <p:cNvPr id="121" name="Google Shape;121;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Clr>
                <a:schemeClr val="dk1"/>
              </a:buClr>
              <a:buSzPct val="84615"/>
              <a:buFont typeface="Arial"/>
              <a:buNone/>
            </a:pPr>
            <a:r>
              <a:rPr lang="en"/>
              <a:t>S</a:t>
            </a:r>
            <a:r>
              <a:rPr lang="en"/>
              <a:t>urrounds those airports that </a:t>
            </a:r>
            <a:r>
              <a:rPr b="1" lang="en"/>
              <a:t>have an operational control tower,</a:t>
            </a:r>
            <a:r>
              <a:rPr lang="en"/>
              <a:t> are serviced by a radar approach control, and have a certain number of IFR operations or passenger enplanements.</a:t>
            </a:r>
            <a:endParaRPr/>
          </a:p>
          <a:p>
            <a:pPr indent="0" lvl="0" marL="0" rtl="0" algn="l">
              <a:spcBef>
                <a:spcPts val="1200"/>
              </a:spcBef>
              <a:spcAft>
                <a:spcPts val="0"/>
              </a:spcAft>
              <a:buClr>
                <a:schemeClr val="dk1"/>
              </a:buClr>
              <a:buSzPct val="84615"/>
              <a:buFont typeface="Arial"/>
              <a:buNone/>
            </a:pPr>
            <a:r>
              <a:rPr lang="en"/>
              <a:t>The lateral limits of Class C airspace are depicted by </a:t>
            </a:r>
            <a:r>
              <a:rPr b="1" lang="en"/>
              <a:t>solid magenta lines</a:t>
            </a:r>
            <a:r>
              <a:rPr lang="en"/>
              <a:t> on sectional and some terminal area charts.</a:t>
            </a:r>
            <a:endParaRPr/>
          </a:p>
          <a:p>
            <a:pPr indent="0" lvl="0" marL="0" rtl="0" algn="l">
              <a:spcBef>
                <a:spcPts val="1200"/>
              </a:spcBef>
              <a:spcAft>
                <a:spcPts val="0"/>
              </a:spcAft>
              <a:buClr>
                <a:schemeClr val="dk1"/>
              </a:buClr>
              <a:buSzPct val="84615"/>
              <a:buFont typeface="Arial"/>
              <a:buNone/>
            </a:pPr>
            <a:r>
              <a:rPr lang="en"/>
              <a:t>The vertical limits of each circle are shown in hundreds of feet MSL.</a:t>
            </a:r>
            <a:endParaRPr/>
          </a:p>
          <a:p>
            <a:pPr indent="0" lvl="0" marL="0" rtl="0" algn="l">
              <a:spcBef>
                <a:spcPts val="1200"/>
              </a:spcBef>
              <a:spcAft>
                <a:spcPts val="0"/>
              </a:spcAft>
              <a:buClr>
                <a:schemeClr val="dk1"/>
              </a:buClr>
              <a:buSzPct val="84615"/>
              <a:buFont typeface="Arial"/>
              <a:buNone/>
            </a:pPr>
            <a:r>
              <a:rPr lang="en"/>
              <a:t>The inner surface area extends from the surface upward to the indicated altitude (usually 4,000 ft. above the airport elevation). It extends outward 5 NM from the primary airport.</a:t>
            </a:r>
            <a:endParaRPr/>
          </a:p>
          <a:p>
            <a:pPr indent="0" lvl="0" marL="0" rtl="0" algn="l">
              <a:spcBef>
                <a:spcPts val="1200"/>
              </a:spcBef>
              <a:spcAft>
                <a:spcPts val="1200"/>
              </a:spcAft>
              <a:buClr>
                <a:schemeClr val="dk1"/>
              </a:buClr>
              <a:buSzPct val="84615"/>
              <a:buFont typeface="Arial"/>
              <a:buNone/>
            </a:pPr>
            <a:r>
              <a:rPr lang="en"/>
              <a:t>The shelf area extends from the indicated altitude (usually 1,200 ft. above the airport elevation) to the same upper altitude limit as the surface area.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7" name="Google Shape;127;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8" name="Google Shape;128;p20"/>
          <p:cNvPicPr preferRelativeResize="0"/>
          <p:nvPr/>
        </p:nvPicPr>
        <p:blipFill>
          <a:blip r:embed="rId3">
            <a:alphaModFix/>
          </a:blip>
          <a:stretch>
            <a:fillRect/>
          </a:stretch>
        </p:blipFill>
        <p:spPr>
          <a:xfrm>
            <a:off x="19050" y="76200"/>
            <a:ext cx="9105900" cy="499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D Airspace</a:t>
            </a:r>
            <a:endParaRPr/>
          </a:p>
        </p:txBody>
      </p:sp>
      <p:sp>
        <p:nvSpPr>
          <p:cNvPr id="134" name="Google Shape;134;p21"/>
          <p:cNvSpPr txBox="1"/>
          <p:nvPr>
            <p:ph idx="1" type="body"/>
          </p:nvPr>
        </p:nvSpPr>
        <p:spPr>
          <a:xfrm>
            <a:off x="729450" y="2078875"/>
            <a:ext cx="7688700" cy="2650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S</a:t>
            </a:r>
            <a:r>
              <a:rPr lang="en"/>
              <a:t>urrounds those airports that have both an operating control tower and weather services available and that are not associated with Class B or C airspace.</a:t>
            </a:r>
            <a:endParaRPr/>
          </a:p>
          <a:p>
            <a:pPr indent="-298767" lvl="0" marL="457200" rtl="0" algn="l">
              <a:spcBef>
                <a:spcPts val="1200"/>
              </a:spcBef>
              <a:spcAft>
                <a:spcPts val="0"/>
              </a:spcAft>
              <a:buSzPct val="100000"/>
              <a:buChar char="●"/>
            </a:pPr>
            <a:r>
              <a:rPr lang="en"/>
              <a:t>Airspace at an airport with a part-time control tower is classified as Class D airspace only when the control tower is operating.</a:t>
            </a:r>
            <a:endParaRPr/>
          </a:p>
          <a:p>
            <a:pPr indent="-298767" lvl="0" marL="457200" rtl="0" algn="l">
              <a:spcBef>
                <a:spcPts val="0"/>
              </a:spcBef>
              <a:spcAft>
                <a:spcPts val="0"/>
              </a:spcAft>
              <a:buSzPct val="100000"/>
              <a:buChar char="●"/>
            </a:pPr>
            <a:r>
              <a:rPr lang="en"/>
              <a:t>When a tower ceases operation, the Class D airspace </a:t>
            </a:r>
            <a:r>
              <a:rPr b="1" lang="en"/>
              <a:t>reverts to Class E or a combination of Class G and Class E airspace.</a:t>
            </a:r>
            <a:endParaRPr b="1"/>
          </a:p>
          <a:p>
            <a:pPr indent="-298767" lvl="0" marL="457200" rtl="0" algn="l">
              <a:spcBef>
                <a:spcPts val="0"/>
              </a:spcBef>
              <a:spcAft>
                <a:spcPts val="0"/>
              </a:spcAft>
              <a:buSzPct val="100000"/>
              <a:buChar char="●"/>
            </a:pPr>
            <a:r>
              <a:rPr lang="en"/>
              <a:t>Class D airspace is depicted by a </a:t>
            </a:r>
            <a:r>
              <a:rPr b="1" lang="en"/>
              <a:t>blue segmented (dashed) circle </a:t>
            </a:r>
            <a:r>
              <a:rPr lang="en"/>
              <a:t>on a sectional chart.</a:t>
            </a:r>
            <a:endParaRPr/>
          </a:p>
          <a:p>
            <a:pPr indent="-298767" lvl="0" marL="457200" rtl="0" algn="l">
              <a:spcBef>
                <a:spcPts val="0"/>
              </a:spcBef>
              <a:spcAft>
                <a:spcPts val="0"/>
              </a:spcAft>
              <a:buSzPct val="100000"/>
              <a:buChar char="●"/>
            </a:pPr>
            <a:r>
              <a:rPr lang="en"/>
              <a:t>Class D airspace </a:t>
            </a:r>
            <a:r>
              <a:rPr b="1" lang="en"/>
              <a:t>normally extends from the surface up to and including 2,500 ft. AGL.</a:t>
            </a:r>
            <a:endParaRPr b="1"/>
          </a:p>
          <a:p>
            <a:pPr indent="-298767" lvl="0" marL="457200" rtl="0" algn="l">
              <a:spcBef>
                <a:spcPts val="0"/>
              </a:spcBef>
              <a:spcAft>
                <a:spcPts val="0"/>
              </a:spcAft>
              <a:buSzPct val="100000"/>
              <a:buChar char="●"/>
            </a:pPr>
            <a:r>
              <a:rPr lang="en"/>
              <a:t>The lateral limits of Class D airspace are depicted by </a:t>
            </a:r>
            <a:r>
              <a:rPr b="1" lang="en"/>
              <a:t>dashed blue lines </a:t>
            </a:r>
            <a:r>
              <a:rPr lang="en"/>
              <a:t>on a sectional or terminal area chart.</a:t>
            </a:r>
            <a:endParaRPr/>
          </a:p>
          <a:p>
            <a:pPr indent="-298767" lvl="0" marL="457200" rtl="0" algn="l">
              <a:spcBef>
                <a:spcPts val="0"/>
              </a:spcBef>
              <a:spcAft>
                <a:spcPts val="0"/>
              </a:spcAft>
              <a:buSzPct val="100000"/>
              <a:buChar char="●"/>
            </a:pPr>
            <a:r>
              <a:rPr lang="en"/>
              <a:t>The ceiling (usually 2,500 ft. above the airport elevation) is shown within the circle in hundreds of feet MSL.</a:t>
            </a:r>
            <a:endParaRPr/>
          </a:p>
          <a:p>
            <a:pPr indent="-298767" lvl="0" marL="457200" rtl="0" algn="l">
              <a:spcBef>
                <a:spcPts val="0"/>
              </a:spcBef>
              <a:spcAft>
                <a:spcPts val="0"/>
              </a:spcAft>
              <a:buSzPct val="100000"/>
              <a:buChar char="●"/>
            </a:pPr>
            <a:r>
              <a:rPr lang="en"/>
              <a:t>The radius of airspace area is usually 5 NM.</a:t>
            </a:r>
            <a:endParaRPr/>
          </a:p>
          <a:p>
            <a:pPr indent="-298767" lvl="0" marL="457200" rtl="0" algn="l">
              <a:spcBef>
                <a:spcPts val="0"/>
              </a:spcBef>
              <a:spcAft>
                <a:spcPts val="0"/>
              </a:spcAft>
              <a:buSzPct val="100000"/>
              <a:buChar char="●"/>
            </a:pPr>
            <a:r>
              <a:rPr lang="en"/>
              <a:t>The lateral dimensions of Class D airspace are based on the instrument procedures for which the controlled airspace is established.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