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aleway"/>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regular.fntdata"/><Relationship Id="rId21" Type="http://schemas.openxmlformats.org/officeDocument/2006/relationships/slide" Target="slides/slide16.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Raleway-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leim.com/testprep/faa/rpskt#"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9f7b5e1d5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9f7b5e1d5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9f7b5e1d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9f7b5e1d5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9f7b5e1d5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9f7b5e1d5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9f7b5e1d5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9f7b5e1d5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Visual flight rules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9f7b5e1d5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c9f7b5e1d5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af24920a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af24920a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Drawing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af24920a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af24920a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Drawing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D5E6FA"/>
                </a:highlight>
              </a:rPr>
              <a:t>Answer (A) is </a:t>
            </a:r>
            <a:r>
              <a:rPr b="1" lang="en" sz="1000">
                <a:solidFill>
                  <a:srgbClr val="007700"/>
                </a:solidFill>
                <a:latin typeface="Verdana"/>
                <a:ea typeface="Verdana"/>
                <a:cs typeface="Verdana"/>
                <a:sym typeface="Verdana"/>
              </a:rPr>
              <a:t>correct</a:t>
            </a:r>
            <a:r>
              <a:rPr lang="en" sz="1000">
                <a:solidFill>
                  <a:schemeClr val="dk1"/>
                </a:solidFill>
                <a:highlight>
                  <a:srgbClr val="D5E6FA"/>
                </a:highlight>
              </a:rPr>
              <a:t>. </a:t>
            </a:r>
            <a:r>
              <a:rPr lang="en" sz="1000">
                <a:solidFill>
                  <a:schemeClr val="dk1"/>
                </a:solidFill>
              </a:rPr>
              <a:t>(ACL)</a:t>
            </a:r>
            <a:r>
              <a:rPr lang="en" sz="1000">
                <a:solidFill>
                  <a:schemeClr val="dk1"/>
                </a:solidFill>
                <a:highlight>
                  <a:srgbClr val="D5E6FA"/>
                </a:highlight>
              </a:rPr>
              <a:t> </a:t>
            </a:r>
            <a:r>
              <a:rPr lang="en" sz="1000">
                <a:solidFill>
                  <a:schemeClr val="dk1"/>
                </a:solidFill>
              </a:rPr>
              <a:t>( </a:t>
            </a:r>
            <a:r>
              <a:rPr lang="en" sz="1000" u="sng">
                <a:solidFill>
                  <a:schemeClr val="hlink"/>
                </a:solidFill>
                <a:hlinkClick r:id="rId2"/>
              </a:rPr>
              <a:t>?</a:t>
            </a:r>
            <a:r>
              <a:rPr lang="en" sz="1000">
                <a:solidFill>
                  <a:schemeClr val="dk1"/>
                </a:solidFill>
              </a:rPr>
              <a:t> )</a:t>
            </a:r>
            <a:endParaRPr sz="1000">
              <a:solidFill>
                <a:schemeClr val="dk1"/>
              </a:solidFill>
            </a:endParaRPr>
          </a:p>
          <a:p>
            <a:pPr indent="0" lvl="0" marL="0" rtl="0" algn="l">
              <a:spcBef>
                <a:spcPts val="0"/>
              </a:spcBef>
              <a:spcAft>
                <a:spcPts val="0"/>
              </a:spcAft>
              <a:buNone/>
            </a:pPr>
            <a:r>
              <a:rPr lang="en" sz="1000">
                <a:solidFill>
                  <a:schemeClr val="dk1"/>
                </a:solidFill>
                <a:highlight>
                  <a:srgbClr val="D5E6FA"/>
                </a:highlight>
              </a:rPr>
              <a:t>Bryn Airport is located 1.5 in. south of 2 on </a:t>
            </a:r>
            <a:r>
              <a:rPr lang="en" sz="1000">
                <a:solidFill>
                  <a:schemeClr val="dk1"/>
                </a:solidFill>
              </a:rPr>
              <a:t>Fig. 26</a:t>
            </a:r>
            <a:r>
              <a:rPr lang="en" sz="1000">
                <a:solidFill>
                  <a:schemeClr val="dk1"/>
                </a:solidFill>
                <a:highlight>
                  <a:srgbClr val="D5E6FA"/>
                </a:highlight>
              </a:rPr>
              <a:t>. There is no specific airspace designation around Bryn. Therefore, the airspace over the airport is Class G airspace up to the next overlying airspace. Unless the floor is designated otherwise, Class E airspace exists from 1,200 ft. AGL, up to but not including 18,000 ft. MSL.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9f7b5e1d5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9f7b5e1d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c9f7b5e1d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c9f7b5e1d5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c9f7b5e1d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c9f7b5e1d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9f7b5e1d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9f7b5e1d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9f7b5e1d5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9f7b5e1d5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c9f7b5e1d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c9f7b5e1d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9f7b5e1d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9f7b5e1d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9f7b5e1d5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9f7b5e1d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dontchangethislink.peardeckmagic.zone?eyJ0eXBlIjoiZ29vZ2xlLXNsaWRlcy1hZGRvbi1yZXNwb25zZS1mb290ZXIiLCJsYXN0RWRpdGVkQnkiOiIxMTU3NzkxMzUzODQ2OTQ1MjgwMDAiLCJwcmVzZW50YXRpb25JZCI6IjFvZFJfckJsdnNQOGw5Wm9rUzNMTElHS3VMYlpFWmdqZ2pSWkZLQkZZMF84IiwiY29udGVudElkIjoiY3VzdG9tLXJlc3BvbnNlLWZyZWVoYW5kRHJhd2luZyIsInNsaWRlSWQiOiJnY2FmMjQ5MjBhMF8wXzExIiwiY29udGVudEluc3RhbmNlSWQiOiIxb2RSX3JCbHZzUDhsOVpva1MzTExJR0t1TGJaRVpnamdqUlpGS0JGWTBfOC8xNTJlOTJkNi03NmE2LTRmMzctYjdjMS1kYjM5NTBhNzFlZmYifQ==pearId=magic-pear-metadata-identifier"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dontchangethislink.peardeckmagic.zone?eyJ0eXBlIjoiZ29vZ2xlLXNsaWRlcy1hZGRvbi1yZXNwb25zZS1mb290ZXIiLCJsYXN0RWRpdGVkQnkiOiIxMTU3NzkxMzUzODQ2OTQ1MjgwMDAiLCJwcmVzZW50YXRpb25JZCI6IjFvZFJfckJsdnNQOGw5Wm9rUzNMTElHS3VMYlpFWmdqZ2pSWkZLQkZZMF84IiwiY29udGVudElkIjoiY3VzdG9tLXJlc3BvbnNlLWZyZWVoYW5kRHJhd2luZyIsInNsaWRlSWQiOiJnY2FmMjQ5MjBhMF8wXzExIiwiY29udGVudEluc3RhbmNlSWQiOiIxb2RSX3JCbHZzUDhsOVpva1MzTExJR0t1TGJaRVpnamdqUlpGS0JGWTBfOC8xNTJlOTJkNi03NmE2LTRmMzctYjdjMS1kYjM5NTBhNzFlZmYifQ==pearId=magic-pear-metadata-identifier"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Airspace Classification</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Prohibited Areas, TFRs, Restrictions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Temporary flight restrictions</a:t>
            </a:r>
            <a:endParaRPr/>
          </a:p>
        </p:txBody>
      </p:sp>
      <p:sp>
        <p:nvSpPr>
          <p:cNvPr id="141" name="Google Shape;141;p22"/>
          <p:cNvSpPr txBox="1"/>
          <p:nvPr>
            <p:ph idx="1" type="body"/>
          </p:nvPr>
        </p:nvSpPr>
        <p:spPr>
          <a:xfrm>
            <a:off x="729450" y="2078875"/>
            <a:ext cx="8102100" cy="28860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Clr>
                <a:schemeClr val="dk1"/>
              </a:buClr>
              <a:buSzPct val="88000"/>
              <a:buFont typeface="Arial"/>
              <a:buNone/>
            </a:pPr>
            <a:r>
              <a:rPr b="1" lang="en" sz="1250">
                <a:solidFill>
                  <a:schemeClr val="dk1"/>
                </a:solidFill>
                <a:highlight>
                  <a:srgbClr val="FFFFFF"/>
                </a:highlight>
              </a:rPr>
              <a:t>Temporary flight restrictions (TFRs)</a:t>
            </a:r>
            <a:r>
              <a:rPr lang="en" sz="1250">
                <a:solidFill>
                  <a:schemeClr val="dk1"/>
                </a:solidFill>
                <a:highlight>
                  <a:srgbClr val="FFFFFF"/>
                </a:highlight>
              </a:rPr>
              <a:t> contain airspace where the flight of aircraft is prohibited without advanced permission and/or an FAA waiver. This restriction exists because the area inside the TFR is often of key importance to national security or national welfare. TFRs may also be put into effect in the vicinity of any incident or event that by its nature may generate such a high degree of public interest that hazardous congestion of air traffic is likely.</a:t>
            </a:r>
            <a:endParaRPr sz="1250">
              <a:solidFill>
                <a:schemeClr val="dk1"/>
              </a:solidFill>
              <a:highlight>
                <a:srgbClr val="FFFFFF"/>
              </a:highlight>
            </a:endParaRPr>
          </a:p>
          <a:p>
            <a:pPr indent="-296068" lvl="0" marL="457200" rtl="0" algn="l">
              <a:lnSpc>
                <a:spcPct val="120000"/>
              </a:lnSpc>
              <a:spcBef>
                <a:spcPts val="1200"/>
              </a:spcBef>
              <a:spcAft>
                <a:spcPts val="0"/>
              </a:spcAft>
              <a:buClr>
                <a:schemeClr val="dk1"/>
              </a:buClr>
              <a:buSzPct val="100000"/>
              <a:buAutoNum type="arabicPeriod"/>
            </a:pPr>
            <a:r>
              <a:rPr lang="en" sz="1250">
                <a:solidFill>
                  <a:schemeClr val="dk1"/>
                </a:solidFill>
                <a:highlight>
                  <a:srgbClr val="FFFFFF"/>
                </a:highlight>
              </a:rPr>
              <a:t>TFRs are very different from other forms of airspace because they are often created, canceled, moved, and/or changed.</a:t>
            </a:r>
            <a:endParaRPr sz="1250">
              <a:solidFill>
                <a:schemeClr val="dk1"/>
              </a:solidFill>
              <a:highlight>
                <a:srgbClr val="FFFFFF"/>
              </a:highlight>
            </a:endParaRPr>
          </a:p>
          <a:p>
            <a:pPr indent="-296068"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 temporary nature of TFRs can make keeping track of their locations and durations challenging.</a:t>
            </a:r>
            <a:endParaRPr sz="1250">
              <a:solidFill>
                <a:schemeClr val="dk1"/>
              </a:solidFill>
              <a:highlight>
                <a:srgbClr val="FFFFFF"/>
              </a:highlight>
            </a:endParaRPr>
          </a:p>
          <a:p>
            <a:pPr indent="-296068"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TFRs protect government interests as well as the general public.</a:t>
            </a:r>
            <a:endParaRPr sz="1250">
              <a:solidFill>
                <a:schemeClr val="dk1"/>
              </a:solidFill>
              <a:highlight>
                <a:srgbClr val="FFFFFF"/>
              </a:highlight>
            </a:endParaRPr>
          </a:p>
          <a:p>
            <a:pPr indent="-296068"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TFRs often surround other forms of airspace when extra security is necessary.</a:t>
            </a:r>
            <a:endParaRPr sz="1250">
              <a:solidFill>
                <a:schemeClr val="dk1"/>
              </a:solidFill>
              <a:highlight>
                <a:srgbClr val="FFFFFF"/>
              </a:highlight>
            </a:endParaRPr>
          </a:p>
          <a:p>
            <a:pPr indent="-296068"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Because TFRs protect the President, pilots must be aware that large TFRs will be implemented around any area where the President is present.</a:t>
            </a:r>
            <a:endParaRPr sz="1250">
              <a:solidFill>
                <a:schemeClr val="dk1"/>
              </a:solidFill>
              <a:highlight>
                <a:srgbClr val="FFFFFF"/>
              </a:highlight>
            </a:endParaRPr>
          </a:p>
          <a:p>
            <a:pPr indent="-296068"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A NOTAM implementing temporary flight restrictions will contain a description of the area in which the restrictions apply.</a:t>
            </a:r>
            <a:endParaRPr sz="1250">
              <a:solidFill>
                <a:schemeClr val="dk1"/>
              </a:solidFill>
              <a:highlight>
                <a:srgbClr val="FFFFFF"/>
              </a:highlight>
            </a:endParaRPr>
          </a:p>
          <a:p>
            <a:pPr indent="-296068"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 size and shape of TFRs vary based on the areas they protect.</a:t>
            </a:r>
            <a:endParaRPr sz="1250">
              <a:solidFill>
                <a:schemeClr val="dk1"/>
              </a:solidFill>
              <a:highlight>
                <a:srgbClr val="FFFFFF"/>
              </a:highlight>
            </a:endParaRPr>
          </a:p>
          <a:p>
            <a:pPr indent="-296068" lvl="2" marL="1371600" rtl="0" algn="l">
              <a:lnSpc>
                <a:spcPct val="120000"/>
              </a:lnSpc>
              <a:spcBef>
                <a:spcPts val="0"/>
              </a:spcBef>
              <a:spcAft>
                <a:spcPts val="0"/>
              </a:spcAft>
              <a:buClr>
                <a:schemeClr val="dk1"/>
              </a:buClr>
              <a:buSzPct val="100000"/>
              <a:buAutoNum type="romanLcPeriod"/>
            </a:pPr>
            <a:r>
              <a:rPr lang="en" sz="1250">
                <a:solidFill>
                  <a:schemeClr val="dk1"/>
                </a:solidFill>
                <a:highlight>
                  <a:srgbClr val="FFFFFF"/>
                </a:highlight>
              </a:rPr>
              <a:t>Most TFRs are in the shape of a circle and are designed to protect the center of that circle.</a:t>
            </a:r>
            <a:endParaRPr sz="1250">
              <a:solidFill>
                <a:schemeClr val="dk1"/>
              </a:solidFill>
              <a:highlight>
                <a:srgbClr val="FFFFFF"/>
              </a:highlight>
            </a:endParaRPr>
          </a:p>
          <a:p>
            <a:pPr indent="-296068" lvl="2" marL="1371600" rtl="0" algn="l">
              <a:lnSpc>
                <a:spcPct val="120000"/>
              </a:lnSpc>
              <a:spcBef>
                <a:spcPts val="0"/>
              </a:spcBef>
              <a:spcAft>
                <a:spcPts val="0"/>
              </a:spcAft>
              <a:buClr>
                <a:schemeClr val="dk1"/>
              </a:buClr>
              <a:buSzPct val="100000"/>
              <a:buAutoNum type="romanLcPeriod"/>
            </a:pPr>
            <a:r>
              <a:rPr lang="en" sz="1250">
                <a:solidFill>
                  <a:schemeClr val="dk1"/>
                </a:solidFill>
                <a:highlight>
                  <a:srgbClr val="FFFFFF"/>
                </a:highlight>
              </a:rPr>
              <a:t>TFRs always have defined vertical and lateral boundaries as indicated in the NOTAMs.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TFR Examples</a:t>
            </a:r>
            <a:endParaRPr/>
          </a:p>
        </p:txBody>
      </p:sp>
      <p:sp>
        <p:nvSpPr>
          <p:cNvPr id="147" name="Google Shape;147;p23"/>
          <p:cNvSpPr txBox="1"/>
          <p:nvPr>
            <p:ph idx="1" type="body"/>
          </p:nvPr>
        </p:nvSpPr>
        <p:spPr>
          <a:xfrm>
            <a:off x="311700" y="2040475"/>
            <a:ext cx="8520600" cy="2654700"/>
          </a:xfrm>
          <a:prstGeom prst="rect">
            <a:avLst/>
          </a:prstGeom>
        </p:spPr>
        <p:txBody>
          <a:bodyPr anchorCtr="0" anchor="t" bIns="91425" lIns="91425" spcFirstLastPara="1" rIns="91425" wrap="square" tIns="91425">
            <a:normAutofit/>
          </a:bodyPr>
          <a:lstStyle/>
          <a:p>
            <a:pPr indent="0" lvl="0" marL="0" rtl="0" algn="l">
              <a:lnSpc>
                <a:spcPct val="120000"/>
              </a:lnSpc>
              <a:spcBef>
                <a:spcPts val="600"/>
              </a:spcBef>
              <a:spcAft>
                <a:spcPts val="0"/>
              </a:spcAft>
              <a:buNone/>
            </a:pPr>
            <a:r>
              <a:rPr lang="en" sz="1250">
                <a:solidFill>
                  <a:schemeClr val="dk1"/>
                </a:solidFill>
                <a:highlight>
                  <a:srgbClr val="FFFFFF"/>
                </a:highlight>
              </a:rPr>
              <a:t>Tabulations of </a:t>
            </a:r>
            <a:r>
              <a:rPr b="1" lang="en" sz="1250">
                <a:solidFill>
                  <a:schemeClr val="dk1"/>
                </a:solidFill>
                <a:highlight>
                  <a:srgbClr val="FFFFFF"/>
                </a:highlight>
              </a:rPr>
              <a:t>parachute jump areas</a:t>
            </a:r>
            <a:r>
              <a:rPr lang="en" sz="1250">
                <a:solidFill>
                  <a:schemeClr val="dk1"/>
                </a:solidFill>
                <a:highlight>
                  <a:srgbClr val="FFFFFF"/>
                </a:highlight>
              </a:rPr>
              <a:t> in the U.S. are contained in the Chart Supplement.</a:t>
            </a:r>
            <a:endParaRPr sz="1250">
              <a:solidFill>
                <a:schemeClr val="dk1"/>
              </a:solidFill>
              <a:highlight>
                <a:srgbClr val="FFFFFF"/>
              </a:highlight>
            </a:endParaRPr>
          </a:p>
          <a:p>
            <a:pPr indent="0" lvl="0" marL="0" rtl="0" algn="l">
              <a:lnSpc>
                <a:spcPct val="120000"/>
              </a:lnSpc>
              <a:spcBef>
                <a:spcPts val="1000"/>
              </a:spcBef>
              <a:spcAft>
                <a:spcPts val="0"/>
              </a:spcAft>
              <a:buNone/>
            </a:pPr>
            <a:r>
              <a:rPr b="1" lang="en" sz="1250">
                <a:solidFill>
                  <a:schemeClr val="dk1"/>
                </a:solidFill>
                <a:highlight>
                  <a:srgbClr val="FFFFFF"/>
                </a:highlight>
              </a:rPr>
              <a:t>VFR corridor</a:t>
            </a:r>
            <a:r>
              <a:rPr lang="en" sz="1250">
                <a:solidFill>
                  <a:schemeClr val="dk1"/>
                </a:solidFill>
                <a:highlight>
                  <a:srgbClr val="FFFFFF"/>
                </a:highlight>
              </a:rPr>
              <a:t> is airspace through Class B airspace, with defined vertical and lateral boundaries, in which aircraft may operate without an ATC clearance or communication with ATC. A VFR corridor is, in effect, a hole through the Class B airspace.</a:t>
            </a:r>
            <a:endParaRPr sz="1250">
              <a:solidFill>
                <a:schemeClr val="dk1"/>
              </a:solidFill>
              <a:highlight>
                <a:srgbClr val="FFFFFF"/>
              </a:highlight>
            </a:endParaRPr>
          </a:p>
          <a:p>
            <a:pPr indent="0" lvl="0" marL="0" rtl="0" algn="l">
              <a:lnSpc>
                <a:spcPct val="120000"/>
              </a:lnSpc>
              <a:spcBef>
                <a:spcPts val="1000"/>
              </a:spcBef>
              <a:spcAft>
                <a:spcPts val="0"/>
              </a:spcAft>
              <a:buNone/>
            </a:pPr>
            <a:r>
              <a:rPr b="1" lang="en" sz="1250">
                <a:solidFill>
                  <a:schemeClr val="dk1"/>
                </a:solidFill>
                <a:highlight>
                  <a:srgbClr val="FFFFFF"/>
                </a:highlight>
              </a:rPr>
              <a:t>Class B airspace VFR transition route</a:t>
            </a:r>
            <a:r>
              <a:rPr lang="en" sz="1250">
                <a:solidFill>
                  <a:schemeClr val="dk1"/>
                </a:solidFill>
                <a:highlight>
                  <a:srgbClr val="FFFFFF"/>
                </a:highlight>
              </a:rPr>
              <a:t> is a specific flight course depicted on a VFR terminal area chart for transiting a specific Class B airspace.</a:t>
            </a:r>
            <a:endParaRPr sz="1250">
              <a:solidFill>
                <a:schemeClr val="dk1"/>
              </a:solidFill>
              <a:highlight>
                <a:srgbClr val="FFFFFF"/>
              </a:highlight>
            </a:endParaRPr>
          </a:p>
          <a:p>
            <a:pPr indent="-307975" lvl="1" marL="914400" rtl="0" algn="l">
              <a:lnSpc>
                <a:spcPct val="120000"/>
              </a:lnSpc>
              <a:spcBef>
                <a:spcPts val="1200"/>
              </a:spcBef>
              <a:spcAft>
                <a:spcPts val="0"/>
              </a:spcAft>
              <a:buClr>
                <a:schemeClr val="dk1"/>
              </a:buClr>
              <a:buSzPts val="1250"/>
              <a:buAutoNum type="arabicPeriod"/>
            </a:pPr>
            <a:r>
              <a:rPr lang="en" sz="1250">
                <a:solidFill>
                  <a:schemeClr val="dk1"/>
                </a:solidFill>
                <a:highlight>
                  <a:srgbClr val="FFFFFF"/>
                </a:highlight>
              </a:rPr>
              <a:t>These routes include specific ATC-assigned altitudes, and pilots must obtain an ATC clearance prior to entering the Class B airspace.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TFRs</a:t>
            </a:r>
            <a:endParaRPr/>
          </a:p>
        </p:txBody>
      </p:sp>
      <p:sp>
        <p:nvSpPr>
          <p:cNvPr id="153" name="Google Shape;153;p24"/>
          <p:cNvSpPr txBox="1"/>
          <p:nvPr>
            <p:ph idx="1" type="body"/>
          </p:nvPr>
        </p:nvSpPr>
        <p:spPr>
          <a:xfrm>
            <a:off x="311700" y="1730175"/>
            <a:ext cx="8520600" cy="2964900"/>
          </a:xfrm>
          <a:prstGeom prst="rect">
            <a:avLst/>
          </a:prstGeom>
        </p:spPr>
        <p:txBody>
          <a:bodyPr anchorCtr="0" anchor="ctr" bIns="91425" lIns="91425" spcFirstLastPara="1" rIns="91425" wrap="square" tIns="91425">
            <a:normAutofit lnSpcReduction="20000"/>
          </a:bodyPr>
          <a:lstStyle/>
          <a:p>
            <a:pPr indent="0" lvl="0" marL="0" rtl="0" algn="l">
              <a:lnSpc>
                <a:spcPct val="120000"/>
              </a:lnSpc>
              <a:spcBef>
                <a:spcPts val="600"/>
              </a:spcBef>
              <a:spcAft>
                <a:spcPts val="0"/>
              </a:spcAft>
              <a:buNone/>
            </a:pPr>
            <a:r>
              <a:rPr b="1" lang="en" sz="1250">
                <a:solidFill>
                  <a:schemeClr val="dk1"/>
                </a:solidFill>
                <a:highlight>
                  <a:srgbClr val="FFFFFF"/>
                </a:highlight>
              </a:rPr>
              <a:t>T</a:t>
            </a:r>
            <a:r>
              <a:rPr b="1" lang="en" sz="1250">
                <a:solidFill>
                  <a:schemeClr val="dk1"/>
                </a:solidFill>
                <a:highlight>
                  <a:srgbClr val="FFFFFF"/>
                </a:highlight>
              </a:rPr>
              <a:t>erminal Radar Service Area (TRSA)</a:t>
            </a:r>
            <a:endParaRPr b="1" sz="1250">
              <a:solidFill>
                <a:schemeClr val="dk1"/>
              </a:solidFill>
              <a:highlight>
                <a:srgbClr val="FFFFFF"/>
              </a:highlight>
            </a:endParaRPr>
          </a:p>
          <a:p>
            <a:pPr indent="-307975" lvl="1" marL="914400" rtl="0" algn="l">
              <a:lnSpc>
                <a:spcPct val="120000"/>
              </a:lnSpc>
              <a:spcBef>
                <a:spcPts val="1200"/>
              </a:spcBef>
              <a:spcAft>
                <a:spcPts val="0"/>
              </a:spcAft>
              <a:buClr>
                <a:schemeClr val="dk1"/>
              </a:buClr>
              <a:buSzPts val="1250"/>
              <a:buAutoNum type="arabicPeriod"/>
            </a:pPr>
            <a:r>
              <a:rPr lang="en" sz="1250">
                <a:solidFill>
                  <a:schemeClr val="dk1"/>
                </a:solidFill>
                <a:highlight>
                  <a:srgbClr val="FFFFFF"/>
                </a:highlight>
              </a:rPr>
              <a:t>TRSAs are not controlled airspace from a regulatory standpoint (i.e., they do not fit into any of the airspace classes) because TRSAs were never subject to the rulemaking process.</a:t>
            </a:r>
            <a:endParaRPr sz="1250">
              <a:solidFill>
                <a:schemeClr val="dk1"/>
              </a:solidFill>
              <a:highlight>
                <a:srgbClr val="FFFFFF"/>
              </a:highlight>
            </a:endParaRPr>
          </a:p>
          <a:p>
            <a:pPr indent="-307975" lvl="2" marL="13716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TRSAs are areas where participating pilots can receive additional radar services known as TRSA Service.</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The primary airport(s) within the TRSA are Class D airspace.</a:t>
            </a:r>
            <a:endParaRPr sz="1250">
              <a:solidFill>
                <a:schemeClr val="dk1"/>
              </a:solidFill>
              <a:highlight>
                <a:srgbClr val="FFFFFF"/>
              </a:highlight>
            </a:endParaRPr>
          </a:p>
          <a:p>
            <a:pPr indent="-307975" lvl="2" marL="13716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The remaining portion of the TRSA normally overlies Class E airspace beginning at 700 or 1,200 ft. AGL</a:t>
            </a:r>
            <a:r>
              <a:rPr lang="en" sz="1250">
                <a:solidFill>
                  <a:schemeClr val="dk1"/>
                </a:solidFill>
                <a:highlight>
                  <a:srgbClr val="FFFFFF"/>
                </a:highlight>
              </a:rPr>
              <a:t>.</a:t>
            </a:r>
            <a:endParaRPr sz="1250">
              <a:solidFill>
                <a:schemeClr val="dk1"/>
              </a:solidFill>
              <a:highlight>
                <a:srgbClr val="FFFFFF"/>
              </a:highlight>
            </a:endParaRPr>
          </a:p>
          <a:p>
            <a:pPr indent="0" lvl="0" marL="0" rtl="0" algn="l">
              <a:lnSpc>
                <a:spcPct val="120000"/>
              </a:lnSpc>
              <a:spcBef>
                <a:spcPts val="600"/>
              </a:spcBef>
              <a:spcAft>
                <a:spcPts val="0"/>
              </a:spcAft>
              <a:buNone/>
            </a:pPr>
            <a:r>
              <a:rPr b="1" lang="en" sz="1250">
                <a:solidFill>
                  <a:schemeClr val="dk1"/>
                </a:solidFill>
                <a:highlight>
                  <a:srgbClr val="FFFFFF"/>
                </a:highlight>
              </a:rPr>
              <a:t>National security areas (NSAs)</a:t>
            </a:r>
            <a:r>
              <a:rPr lang="en" sz="1250">
                <a:solidFill>
                  <a:schemeClr val="dk1"/>
                </a:solidFill>
                <a:highlight>
                  <a:srgbClr val="FFFFFF"/>
                </a:highlight>
              </a:rPr>
              <a:t> are airspace established at locations where there is a requirement for increased security and safety of ground facilities.</a:t>
            </a:r>
            <a:endParaRPr sz="1250">
              <a:solidFill>
                <a:schemeClr val="dk1"/>
              </a:solidFill>
              <a:highlight>
                <a:srgbClr val="FFFFFF"/>
              </a:highlight>
            </a:endParaRPr>
          </a:p>
          <a:p>
            <a:pPr indent="-307975" lvl="1" marL="914400" rtl="0" algn="l">
              <a:lnSpc>
                <a:spcPct val="120000"/>
              </a:lnSpc>
              <a:spcBef>
                <a:spcPts val="1200"/>
              </a:spcBef>
              <a:spcAft>
                <a:spcPts val="0"/>
              </a:spcAft>
              <a:buClr>
                <a:schemeClr val="dk1"/>
              </a:buClr>
              <a:buSzPts val="1250"/>
              <a:buAutoNum type="arabicPeriod"/>
            </a:pPr>
            <a:r>
              <a:rPr lang="en" sz="1250">
                <a:solidFill>
                  <a:schemeClr val="dk1"/>
                </a:solidFill>
                <a:highlight>
                  <a:srgbClr val="FFFFFF"/>
                </a:highlight>
              </a:rPr>
              <a:t>Pilots are requested to voluntarily avoid flying through the depicted NSA.</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When necessary, flight in a NSA may be prohibited, and this prohibition will be disseminated by a NOTAM.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VFRs and Wilderness Areas</a:t>
            </a:r>
            <a:endParaRPr/>
          </a:p>
        </p:txBody>
      </p:sp>
      <p:sp>
        <p:nvSpPr>
          <p:cNvPr id="159" name="Google Shape;159;p25"/>
          <p:cNvSpPr txBox="1"/>
          <p:nvPr>
            <p:ph idx="1" type="body"/>
          </p:nvPr>
        </p:nvSpPr>
        <p:spPr>
          <a:xfrm>
            <a:off x="311700" y="1927625"/>
            <a:ext cx="5907600" cy="2868600"/>
          </a:xfrm>
          <a:prstGeom prst="rect">
            <a:avLst/>
          </a:prstGeom>
        </p:spPr>
        <p:txBody>
          <a:bodyPr anchorCtr="0" anchor="t" bIns="91425" lIns="91425" spcFirstLastPara="1" rIns="91425" wrap="square" tIns="91425">
            <a:normAutofit fontScale="92500" lnSpcReduction="20000"/>
          </a:bodyPr>
          <a:lstStyle/>
          <a:p>
            <a:pPr indent="-307895" lvl="0" marL="457200" rtl="0" algn="l">
              <a:lnSpc>
                <a:spcPct val="120000"/>
              </a:lnSpc>
              <a:spcBef>
                <a:spcPts val="600"/>
              </a:spcBef>
              <a:spcAft>
                <a:spcPts val="0"/>
              </a:spcAft>
              <a:buClr>
                <a:schemeClr val="dk1"/>
              </a:buClr>
              <a:buSzPct val="100000"/>
              <a:buAutoNum type="alphaLcPeriod"/>
            </a:pPr>
            <a:r>
              <a:rPr lang="en" sz="1350">
                <a:solidFill>
                  <a:schemeClr val="dk1"/>
                </a:solidFill>
                <a:highlight>
                  <a:srgbClr val="FFFFFF"/>
                </a:highlight>
              </a:rPr>
              <a:t>Published VFR Routes</a:t>
            </a:r>
            <a:endParaRPr sz="1350">
              <a:solidFill>
                <a:schemeClr val="dk1"/>
              </a:solidFill>
              <a:highlight>
                <a:srgbClr val="FFFFFF"/>
              </a:highlight>
            </a:endParaRPr>
          </a:p>
          <a:p>
            <a:pPr indent="-307895" lvl="1" marL="914400" rtl="0" algn="l">
              <a:lnSpc>
                <a:spcPct val="120000"/>
              </a:lnSpc>
              <a:spcBef>
                <a:spcPts val="0"/>
              </a:spcBef>
              <a:spcAft>
                <a:spcPts val="0"/>
              </a:spcAft>
              <a:buClr>
                <a:schemeClr val="dk1"/>
              </a:buClr>
              <a:buSzPct val="100000"/>
              <a:buAutoNum type="arabicPeriod"/>
            </a:pPr>
            <a:r>
              <a:rPr lang="en" sz="1350">
                <a:solidFill>
                  <a:schemeClr val="dk1"/>
                </a:solidFill>
                <a:highlight>
                  <a:srgbClr val="FFFFFF"/>
                </a:highlight>
              </a:rPr>
              <a:t>Published VFR routes are for transitioning around, under, or through some complex airspace.</a:t>
            </a:r>
            <a:endParaRPr sz="1350">
              <a:solidFill>
                <a:schemeClr val="dk1"/>
              </a:solidFill>
              <a:highlight>
                <a:srgbClr val="FFFFFF"/>
              </a:highlight>
            </a:endParaRPr>
          </a:p>
          <a:p>
            <a:pPr indent="-307895" lvl="1" marL="914400" rtl="0" algn="l">
              <a:lnSpc>
                <a:spcPct val="120000"/>
              </a:lnSpc>
              <a:spcBef>
                <a:spcPts val="0"/>
              </a:spcBef>
              <a:spcAft>
                <a:spcPts val="0"/>
              </a:spcAft>
              <a:buClr>
                <a:schemeClr val="dk1"/>
              </a:buClr>
              <a:buSzPct val="100000"/>
              <a:buAutoNum type="arabicPeriod"/>
            </a:pPr>
            <a:r>
              <a:rPr lang="en" sz="1350">
                <a:solidFill>
                  <a:schemeClr val="dk1"/>
                </a:solidFill>
                <a:highlight>
                  <a:srgbClr val="FFFFFF"/>
                </a:highlight>
              </a:rPr>
              <a:t>Terms such as VFR flyway, VFR corridor, Class B airspace VFR transition route, and terminal area VFR route have been applied to such routes.</a:t>
            </a:r>
            <a:endParaRPr sz="1350">
              <a:solidFill>
                <a:schemeClr val="dk1"/>
              </a:solidFill>
              <a:highlight>
                <a:srgbClr val="FFFFFF"/>
              </a:highlight>
            </a:endParaRPr>
          </a:p>
          <a:p>
            <a:pPr indent="-307895" lvl="1" marL="914400" rtl="0" algn="l">
              <a:lnSpc>
                <a:spcPct val="120000"/>
              </a:lnSpc>
              <a:spcBef>
                <a:spcPts val="0"/>
              </a:spcBef>
              <a:spcAft>
                <a:spcPts val="0"/>
              </a:spcAft>
              <a:buClr>
                <a:schemeClr val="dk1"/>
              </a:buClr>
              <a:buSzPct val="100000"/>
              <a:buAutoNum type="arabicPeriod"/>
            </a:pPr>
            <a:r>
              <a:rPr lang="en" sz="1350">
                <a:solidFill>
                  <a:schemeClr val="dk1"/>
                </a:solidFill>
                <a:highlight>
                  <a:srgbClr val="FFFFFF"/>
                </a:highlight>
              </a:rPr>
              <a:t>These routes are generally found on VFR terminal area planning charts.</a:t>
            </a:r>
            <a:endParaRPr sz="1350">
              <a:solidFill>
                <a:schemeClr val="dk1"/>
              </a:solidFill>
              <a:highlight>
                <a:srgbClr val="FFFFFF"/>
              </a:highlight>
            </a:endParaRPr>
          </a:p>
          <a:p>
            <a:pPr indent="-307895" lvl="0" marL="457200" rtl="0" algn="l">
              <a:lnSpc>
                <a:spcPct val="120000"/>
              </a:lnSpc>
              <a:spcBef>
                <a:spcPts val="0"/>
              </a:spcBef>
              <a:spcAft>
                <a:spcPts val="0"/>
              </a:spcAft>
              <a:buClr>
                <a:schemeClr val="dk1"/>
              </a:buClr>
              <a:buSzPct val="100000"/>
              <a:buAutoNum type="alphaLcPeriod"/>
            </a:pPr>
            <a:r>
              <a:rPr lang="en" sz="1350">
                <a:solidFill>
                  <a:schemeClr val="dk1"/>
                </a:solidFill>
                <a:highlight>
                  <a:srgbClr val="FFFFFF"/>
                </a:highlight>
              </a:rPr>
              <a:t>Wildlife Areas/Wilderness Areas/National Parks</a:t>
            </a:r>
            <a:endParaRPr sz="1350">
              <a:solidFill>
                <a:schemeClr val="dk1"/>
              </a:solidFill>
              <a:highlight>
                <a:srgbClr val="FFFFFF"/>
              </a:highlight>
            </a:endParaRPr>
          </a:p>
          <a:p>
            <a:pPr indent="-307895" lvl="1" marL="914400" rtl="0" algn="l">
              <a:lnSpc>
                <a:spcPct val="120000"/>
              </a:lnSpc>
              <a:spcBef>
                <a:spcPts val="0"/>
              </a:spcBef>
              <a:spcAft>
                <a:spcPts val="0"/>
              </a:spcAft>
              <a:buClr>
                <a:schemeClr val="dk1"/>
              </a:buClr>
              <a:buSzPct val="100000"/>
              <a:buAutoNum type="arabicPeriod"/>
            </a:pPr>
            <a:r>
              <a:rPr lang="en" sz="1350">
                <a:solidFill>
                  <a:schemeClr val="dk1"/>
                </a:solidFill>
                <a:highlight>
                  <a:srgbClr val="FFFFFF"/>
                </a:highlight>
              </a:rPr>
              <a:t>These are depicted as blue dotted outlined areas.</a:t>
            </a:r>
            <a:endParaRPr sz="1350">
              <a:solidFill>
                <a:schemeClr val="dk1"/>
              </a:solidFill>
              <a:highlight>
                <a:srgbClr val="FFFFFF"/>
              </a:highlight>
            </a:endParaRPr>
          </a:p>
          <a:p>
            <a:pPr indent="-307895" lvl="1" marL="914400" rtl="0" algn="l">
              <a:lnSpc>
                <a:spcPct val="120000"/>
              </a:lnSpc>
              <a:spcBef>
                <a:spcPts val="0"/>
              </a:spcBef>
              <a:spcAft>
                <a:spcPts val="0"/>
              </a:spcAft>
              <a:buClr>
                <a:schemeClr val="dk1"/>
              </a:buClr>
              <a:buSzPct val="100000"/>
              <a:buAutoNum type="arabicPeriod"/>
            </a:pPr>
            <a:r>
              <a:rPr lang="en" sz="1350">
                <a:solidFill>
                  <a:schemeClr val="dk1"/>
                </a:solidFill>
                <a:highlight>
                  <a:srgbClr val="FFFFFF"/>
                </a:highlight>
              </a:rPr>
              <a:t>Pilots of all aircraft are requested to operate above 2,000 ft. AGL in these areas.</a:t>
            </a:r>
            <a:endParaRPr sz="1350">
              <a:solidFill>
                <a:schemeClr val="dk1"/>
              </a:solidFill>
              <a:highlight>
                <a:srgbClr val="FFFFFF"/>
              </a:highlight>
            </a:endParaRPr>
          </a:p>
          <a:p>
            <a:pPr indent="-307895" lvl="1" marL="914400" rtl="0" algn="l">
              <a:lnSpc>
                <a:spcPct val="120000"/>
              </a:lnSpc>
              <a:spcBef>
                <a:spcPts val="0"/>
              </a:spcBef>
              <a:spcAft>
                <a:spcPts val="0"/>
              </a:spcAft>
              <a:buClr>
                <a:schemeClr val="dk1"/>
              </a:buClr>
              <a:buSzPct val="100000"/>
              <a:buAutoNum type="arabicPeriod"/>
            </a:pPr>
            <a:r>
              <a:rPr lang="en" sz="1350">
                <a:solidFill>
                  <a:schemeClr val="dk1"/>
                </a:solidFill>
                <a:highlight>
                  <a:srgbClr val="FFFFFF"/>
                </a:highlight>
              </a:rPr>
              <a:t>Because this altitude is above 400 ft. AGL, remote pilots should not consider operating in these areas.</a:t>
            </a:r>
            <a:endParaRPr sz="1500"/>
          </a:p>
        </p:txBody>
      </p:sp>
      <p:pic>
        <p:nvPicPr>
          <p:cNvPr id="160" name="Google Shape;160;p25"/>
          <p:cNvPicPr preferRelativeResize="0"/>
          <p:nvPr/>
        </p:nvPicPr>
        <p:blipFill>
          <a:blip r:embed="rId3">
            <a:alphaModFix/>
          </a:blip>
          <a:stretch>
            <a:fillRect/>
          </a:stretch>
        </p:blipFill>
        <p:spPr>
          <a:xfrm>
            <a:off x="6424875" y="1730750"/>
            <a:ext cx="2457450" cy="1771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National Oceanic and Atmospheric Administration (NOAA) Marine Areas</a:t>
            </a:r>
            <a:endParaRPr/>
          </a:p>
        </p:txBody>
      </p:sp>
      <p:sp>
        <p:nvSpPr>
          <p:cNvPr id="166" name="Google Shape;166;p26"/>
          <p:cNvSpPr txBox="1"/>
          <p:nvPr>
            <p:ph idx="1" type="body"/>
          </p:nvPr>
        </p:nvSpPr>
        <p:spPr>
          <a:xfrm>
            <a:off x="311700" y="2228525"/>
            <a:ext cx="5281200" cy="2665200"/>
          </a:xfrm>
          <a:prstGeom prst="rect">
            <a:avLst/>
          </a:prstGeom>
        </p:spPr>
        <p:txBody>
          <a:bodyPr anchorCtr="0" anchor="t" bIns="91425" lIns="91425" spcFirstLastPara="1" rIns="91425" wrap="square" tIns="91425">
            <a:normAutofit/>
          </a:bodyPr>
          <a:lstStyle/>
          <a:p>
            <a:pPr indent="-320675" lvl="0" marL="457200" rtl="0" algn="l">
              <a:lnSpc>
                <a:spcPct val="120000"/>
              </a:lnSpc>
              <a:spcBef>
                <a:spcPts val="600"/>
              </a:spcBef>
              <a:spcAft>
                <a:spcPts val="0"/>
              </a:spcAft>
              <a:buClr>
                <a:schemeClr val="dk1"/>
              </a:buClr>
              <a:buSzPts val="1450"/>
              <a:buAutoNum type="arabicPeriod"/>
            </a:pPr>
            <a:r>
              <a:rPr lang="en" sz="1450">
                <a:solidFill>
                  <a:schemeClr val="dk1"/>
                </a:solidFill>
                <a:highlight>
                  <a:srgbClr val="FFFFFF"/>
                </a:highlight>
              </a:rPr>
              <a:t>These are depicted off the coast as magenta dotted outlined areas.</a:t>
            </a:r>
            <a:endParaRPr sz="1450">
              <a:solidFill>
                <a:schemeClr val="dk1"/>
              </a:solidFill>
              <a:highlight>
                <a:srgbClr val="FFFFFF"/>
              </a:highlight>
            </a:endParaRPr>
          </a:p>
          <a:p>
            <a:pPr indent="-320675" lvl="0" marL="457200" rtl="0" algn="l">
              <a:lnSpc>
                <a:spcPct val="120000"/>
              </a:lnSpc>
              <a:spcBef>
                <a:spcPts val="0"/>
              </a:spcBef>
              <a:spcAft>
                <a:spcPts val="0"/>
              </a:spcAft>
              <a:buClr>
                <a:schemeClr val="dk1"/>
              </a:buClr>
              <a:buSzPts val="1450"/>
              <a:buAutoNum type="arabicPeriod"/>
            </a:pPr>
            <a:r>
              <a:rPr lang="en" sz="1450">
                <a:solidFill>
                  <a:schemeClr val="dk1"/>
                </a:solidFill>
                <a:highlight>
                  <a:srgbClr val="FFFFFF"/>
                </a:highlight>
              </a:rPr>
              <a:t>Pilots of all aircraft are required to operate above a minimum altitude as charted, usually 1,000 to 2,000 ft. AGL in these areas.</a:t>
            </a:r>
            <a:endParaRPr sz="1450">
              <a:solidFill>
                <a:schemeClr val="dk1"/>
              </a:solidFill>
              <a:highlight>
                <a:srgbClr val="FFFFFF"/>
              </a:highlight>
            </a:endParaRPr>
          </a:p>
          <a:p>
            <a:pPr indent="-320675" lvl="0" marL="457200" rtl="0" algn="l">
              <a:lnSpc>
                <a:spcPct val="120000"/>
              </a:lnSpc>
              <a:spcBef>
                <a:spcPts val="0"/>
              </a:spcBef>
              <a:spcAft>
                <a:spcPts val="0"/>
              </a:spcAft>
              <a:buClr>
                <a:schemeClr val="dk1"/>
              </a:buClr>
              <a:buSzPts val="1450"/>
              <a:buAutoNum type="arabicPeriod"/>
            </a:pPr>
            <a:r>
              <a:rPr lang="en" sz="1450">
                <a:solidFill>
                  <a:schemeClr val="dk1"/>
                </a:solidFill>
                <a:highlight>
                  <a:srgbClr val="FFFFFF"/>
                </a:highlight>
              </a:rPr>
              <a:t>Because this altitude is above 400 ft. AGL, remote pilots should not consider operating in these areas.</a:t>
            </a:r>
            <a:endParaRPr sz="1450">
              <a:solidFill>
                <a:schemeClr val="dk1"/>
              </a:solidFill>
              <a:highlight>
                <a:srgbClr val="FFFFFF"/>
              </a:highlight>
            </a:endParaRPr>
          </a:p>
          <a:p>
            <a:pPr indent="0" lvl="0" marL="0" rtl="0" algn="l">
              <a:spcBef>
                <a:spcPts val="1000"/>
              </a:spcBef>
              <a:spcAft>
                <a:spcPts val="1200"/>
              </a:spcAft>
              <a:buNone/>
            </a:pPr>
            <a:r>
              <a:t/>
            </a:r>
            <a:endParaRPr/>
          </a:p>
        </p:txBody>
      </p:sp>
      <p:pic>
        <p:nvPicPr>
          <p:cNvPr id="167" name="Google Shape;167;p26"/>
          <p:cNvPicPr preferRelativeResize="0"/>
          <p:nvPr/>
        </p:nvPicPr>
        <p:blipFill>
          <a:blip r:embed="rId3">
            <a:alphaModFix/>
          </a:blip>
          <a:stretch>
            <a:fillRect/>
          </a:stretch>
        </p:blipFill>
        <p:spPr>
          <a:xfrm>
            <a:off x="5962650" y="2094638"/>
            <a:ext cx="2552700" cy="1895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Checkpoint</a:t>
            </a:r>
            <a:endParaRPr/>
          </a:p>
        </p:txBody>
      </p:sp>
      <p:sp>
        <p:nvSpPr>
          <p:cNvPr id="173" name="Google Shape;173;p27"/>
          <p:cNvSpPr txBox="1"/>
          <p:nvPr>
            <p:ph idx="1" type="body"/>
          </p:nvPr>
        </p:nvSpPr>
        <p:spPr>
          <a:xfrm>
            <a:off x="729450" y="2078875"/>
            <a:ext cx="4411200" cy="22611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t>(Refer to Area 5.) How would a remote PIC “CHECK NOTAMS” as noted in the CAUTION box regarding the unmarked balloon?</a:t>
            </a:r>
            <a:endParaRPr/>
          </a:p>
          <a:p>
            <a:pPr indent="0" lvl="0" marL="0" rtl="0" algn="l">
              <a:spcBef>
                <a:spcPts val="1200"/>
              </a:spcBef>
              <a:spcAft>
                <a:spcPts val="0"/>
              </a:spcAft>
              <a:buNone/>
            </a:pPr>
            <a:r>
              <a:rPr lang="en"/>
              <a:t>A.	By contacting the FAA district office.</a:t>
            </a:r>
            <a:endParaRPr/>
          </a:p>
          <a:p>
            <a:pPr indent="0" lvl="0" marL="0" rtl="0" algn="l">
              <a:spcBef>
                <a:spcPts val="1200"/>
              </a:spcBef>
              <a:spcAft>
                <a:spcPts val="0"/>
              </a:spcAft>
              <a:buNone/>
            </a:pPr>
            <a:r>
              <a:rPr lang="en"/>
              <a:t>B.	By utilizing the B4UFLY mobile application.</a:t>
            </a:r>
            <a:endParaRPr/>
          </a:p>
          <a:p>
            <a:pPr indent="0" lvl="0" marL="0" rtl="0" algn="l">
              <a:spcBef>
                <a:spcPts val="1200"/>
              </a:spcBef>
              <a:spcAft>
                <a:spcPts val="0"/>
              </a:spcAft>
              <a:buNone/>
            </a:pPr>
            <a:r>
              <a:rPr lang="en"/>
              <a:t>C.	By obtaining a briefing via an online source such as: 1800WXBrief.com.</a:t>
            </a:r>
            <a:endParaRPr/>
          </a:p>
          <a:p>
            <a:pPr indent="0" lvl="0" marL="0" rtl="0" algn="l">
              <a:spcBef>
                <a:spcPts val="1200"/>
              </a:spcBef>
              <a:spcAft>
                <a:spcPts val="1200"/>
              </a:spcAft>
              <a:buNone/>
            </a:pPr>
            <a:r>
              <a:t/>
            </a:r>
            <a:endParaRPr/>
          </a:p>
        </p:txBody>
      </p:sp>
      <p:sp>
        <p:nvSpPr>
          <p:cNvPr id="174" name="Google Shape;174;p27">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 name="Google Shape;175;p27"/>
          <p:cNvPicPr preferRelativeResize="0"/>
          <p:nvPr/>
        </p:nvPicPr>
        <p:blipFill>
          <a:blip r:embed="rId4">
            <a:alphaModFix/>
          </a:blip>
          <a:stretch>
            <a:fillRect/>
          </a:stretch>
        </p:blipFill>
        <p:spPr>
          <a:xfrm>
            <a:off x="5263041" y="0"/>
            <a:ext cx="3880968"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Checkpoint</a:t>
            </a:r>
            <a:endParaRPr/>
          </a:p>
        </p:txBody>
      </p:sp>
      <p:sp>
        <p:nvSpPr>
          <p:cNvPr id="181" name="Google Shape;181;p28"/>
          <p:cNvSpPr txBox="1"/>
          <p:nvPr>
            <p:ph idx="1" type="body"/>
          </p:nvPr>
        </p:nvSpPr>
        <p:spPr>
          <a:xfrm>
            <a:off x="729450" y="2078875"/>
            <a:ext cx="4411200" cy="2261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(Refer to Area 2.) Identify the airspace over Bryn Airport.</a:t>
            </a:r>
            <a:endParaRPr/>
          </a:p>
          <a:p>
            <a:pPr indent="0" lvl="0" marL="0" rtl="0" algn="l">
              <a:spcBef>
                <a:spcPts val="1200"/>
              </a:spcBef>
              <a:spcAft>
                <a:spcPts val="0"/>
              </a:spcAft>
              <a:buNone/>
            </a:pPr>
            <a:r>
              <a:rPr lang="en"/>
              <a:t>A.	Class G airspace -- surface up to but not including 1,200 feet AGL; Class E airspace -- 1,200 feet AGL up to but not including 18,000 feet MSL.</a:t>
            </a:r>
            <a:endParaRPr/>
          </a:p>
          <a:p>
            <a:pPr indent="0" lvl="0" marL="0" rtl="0" algn="l">
              <a:spcBef>
                <a:spcPts val="1200"/>
              </a:spcBef>
              <a:spcAft>
                <a:spcPts val="0"/>
              </a:spcAft>
              <a:buNone/>
            </a:pPr>
            <a:r>
              <a:rPr lang="en"/>
              <a:t>B.	Class G airspace -- surface up to but not including 700 feet MSL; Class E airspace -- 700 feet to 14,500 feet MSL.</a:t>
            </a:r>
            <a:endParaRPr/>
          </a:p>
          <a:p>
            <a:pPr indent="0" lvl="0" marL="0" rtl="0" algn="l">
              <a:spcBef>
                <a:spcPts val="1200"/>
              </a:spcBef>
              <a:spcAft>
                <a:spcPts val="0"/>
              </a:spcAft>
              <a:buNone/>
            </a:pPr>
            <a:r>
              <a:rPr lang="en"/>
              <a:t>C.	Class G airspace -- surface up to but not including 18,000 feet MSL.</a:t>
            </a:r>
            <a:endParaRPr/>
          </a:p>
          <a:p>
            <a:pPr indent="0" lvl="0" marL="0" rtl="0" algn="l">
              <a:spcBef>
                <a:spcPts val="1200"/>
              </a:spcBef>
              <a:spcAft>
                <a:spcPts val="1200"/>
              </a:spcAft>
              <a:buNone/>
            </a:pPr>
            <a:r>
              <a:t/>
            </a:r>
            <a:endParaRPr/>
          </a:p>
        </p:txBody>
      </p:sp>
      <p:sp>
        <p:nvSpPr>
          <p:cNvPr id="182" name="Google Shape;182;p28">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28"/>
          <p:cNvPicPr preferRelativeResize="0"/>
          <p:nvPr/>
        </p:nvPicPr>
        <p:blipFill>
          <a:blip r:embed="rId4">
            <a:alphaModFix/>
          </a:blip>
          <a:stretch>
            <a:fillRect/>
          </a:stretch>
        </p:blipFill>
        <p:spPr>
          <a:xfrm>
            <a:off x="5232154" y="0"/>
            <a:ext cx="3911842"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Prohibited Areas</a:t>
            </a:r>
            <a:endParaRPr/>
          </a:p>
        </p:txBody>
      </p:sp>
      <p:sp>
        <p:nvSpPr>
          <p:cNvPr id="93" name="Google Shape;93;p1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88000"/>
              <a:buFont typeface="Arial"/>
              <a:buNone/>
            </a:pPr>
            <a:r>
              <a:rPr lang="en" sz="1250">
                <a:solidFill>
                  <a:schemeClr val="dk1"/>
                </a:solidFill>
                <a:highlight>
                  <a:srgbClr val="FFFFFF"/>
                </a:highlight>
              </a:rPr>
              <a:t>airspace within which flight is prohibited. Such areas are established for security or other reasons of national welfare.</a:t>
            </a:r>
            <a:endParaRPr sz="1250">
              <a:solidFill>
                <a:schemeClr val="dk1"/>
              </a:solidFill>
              <a:highlight>
                <a:srgbClr val="FFFFFF"/>
              </a:highlight>
            </a:endParaRPr>
          </a:p>
          <a:p>
            <a:pPr indent="-302021" lvl="0" marL="457200" rtl="0" algn="l">
              <a:lnSpc>
                <a:spcPct val="120000"/>
              </a:lnSpc>
              <a:spcBef>
                <a:spcPts val="1200"/>
              </a:spcBef>
              <a:spcAft>
                <a:spcPts val="0"/>
              </a:spcAft>
              <a:buClr>
                <a:schemeClr val="dk1"/>
              </a:buClr>
              <a:buSzPct val="100000"/>
              <a:buAutoNum type="arabicPeriod"/>
            </a:pPr>
            <a:r>
              <a:rPr lang="en" sz="1250">
                <a:solidFill>
                  <a:schemeClr val="dk1"/>
                </a:solidFill>
                <a:highlight>
                  <a:srgbClr val="FFFFFF"/>
                </a:highlight>
              </a:rPr>
              <a:t>Prohibited areas protect government interests as well as ecologically sensitive areas.</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Prohibited areas are often surrounded by large Temporary Flight Restrictions (TFRs) when certain situations exist.</a:t>
            </a:r>
            <a:endParaRPr sz="1250">
              <a:solidFill>
                <a:schemeClr val="dk1"/>
              </a:solidFill>
              <a:highlight>
                <a:srgbClr val="FFFFFF"/>
              </a:highlight>
            </a:endParaRPr>
          </a:p>
          <a:p>
            <a:pPr indent="-302021"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Because prohibited areas protect areas the President often visits, pilots must be aware that large TFRs will be implemented around those areas when the President is present.</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Prohibited areas have varied ceilings but all begin at the surface. Depending on the area protected, prohibited area ceilings range from 1,000 feet MSL to 18,000 feet MSL.</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Notices of new, uncharted prohibited areas are disseminated via the Notice to Airmen (NOTAM) system.</a:t>
            </a:r>
            <a:endParaRPr sz="1250">
              <a:solidFill>
                <a:schemeClr val="dk1"/>
              </a:solidFill>
              <a:highlight>
                <a:srgbClr val="FFFFFF"/>
              </a:highlight>
            </a:endParaRPr>
          </a:p>
          <a:p>
            <a:pPr indent="0" lvl="0" marL="0" rtl="0" algn="l">
              <a:spcBef>
                <a:spcPts val="10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18650"/>
            <a:ext cx="3545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2307"/>
              <a:buFont typeface="Arial"/>
              <a:buNone/>
            </a:pPr>
            <a:r>
              <a:rPr lang="en"/>
              <a:t>An example of a prohibited area, P-40 around Camp.</a:t>
            </a:r>
            <a:endParaRPr/>
          </a:p>
          <a:p>
            <a:pPr indent="0" lvl="0" marL="0" rtl="0" algn="l">
              <a:spcBef>
                <a:spcPts val="0"/>
              </a:spcBef>
              <a:spcAft>
                <a:spcPts val="0"/>
              </a:spcAft>
              <a:buClr>
                <a:schemeClr val="dk1"/>
              </a:buClr>
              <a:buSzPct val="42307"/>
              <a:buFont typeface="Arial"/>
              <a:buNone/>
            </a:pPr>
            <a:r>
              <a:t/>
            </a:r>
            <a:endParaRPr/>
          </a:p>
          <a:p>
            <a:pPr indent="0" lvl="0" marL="0" rtl="0" algn="l">
              <a:spcBef>
                <a:spcPts val="0"/>
              </a:spcBef>
              <a:spcAft>
                <a:spcPts val="0"/>
              </a:spcAft>
              <a:buNone/>
            </a:pPr>
            <a:r>
              <a:t/>
            </a:r>
            <a:endParaRPr/>
          </a:p>
        </p:txBody>
      </p:sp>
      <p:pic>
        <p:nvPicPr>
          <p:cNvPr id="99" name="Google Shape;99;p15"/>
          <p:cNvPicPr preferRelativeResize="0"/>
          <p:nvPr/>
        </p:nvPicPr>
        <p:blipFill>
          <a:blip r:embed="rId3">
            <a:alphaModFix/>
          </a:blip>
          <a:stretch>
            <a:fillRect/>
          </a:stretch>
        </p:blipFill>
        <p:spPr>
          <a:xfrm>
            <a:off x="4199713" y="1318638"/>
            <a:ext cx="4543425" cy="3228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Restricted Areas</a:t>
            </a:r>
            <a:endParaRPr/>
          </a:p>
        </p:txBody>
      </p:sp>
      <p:sp>
        <p:nvSpPr>
          <p:cNvPr id="105" name="Google Shape;105;p16"/>
          <p:cNvSpPr txBox="1"/>
          <p:nvPr>
            <p:ph idx="1" type="body"/>
          </p:nvPr>
        </p:nvSpPr>
        <p:spPr>
          <a:xfrm>
            <a:off x="729450" y="2155075"/>
            <a:ext cx="7688700" cy="22611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Clr>
                <a:schemeClr val="dk1"/>
              </a:buClr>
              <a:buSzPct val="88000"/>
              <a:buFont typeface="Arial"/>
              <a:buNone/>
            </a:pPr>
            <a:r>
              <a:rPr lang="en" sz="1250">
                <a:solidFill>
                  <a:schemeClr val="dk1"/>
                </a:solidFill>
                <a:highlight>
                  <a:srgbClr val="FFFFFF"/>
                </a:highlight>
              </a:rPr>
              <a:t>Airspace within which flight, while not wholly prohibited, is subject to restrictions. Restricted areas denote the existence of unusual, often invisible hazards to aircraft, such as artillery firing, aerial gunnery, or guided missiles.</a:t>
            </a:r>
            <a:endParaRPr sz="1250">
              <a:solidFill>
                <a:schemeClr val="dk1"/>
              </a:solidFill>
              <a:highlight>
                <a:srgbClr val="FFFFFF"/>
              </a:highlight>
            </a:endParaRPr>
          </a:p>
          <a:p>
            <a:pPr indent="-302021" lvl="0" marL="457200" rtl="0" algn="l">
              <a:lnSpc>
                <a:spcPct val="120000"/>
              </a:lnSpc>
              <a:spcBef>
                <a:spcPts val="1200"/>
              </a:spcBef>
              <a:spcAft>
                <a:spcPts val="0"/>
              </a:spcAft>
              <a:buClr>
                <a:schemeClr val="dk1"/>
              </a:buClr>
              <a:buSzPct val="100000"/>
              <a:buAutoNum type="arabicPeriod"/>
            </a:pPr>
            <a:r>
              <a:rPr lang="en" sz="1250">
                <a:solidFill>
                  <a:schemeClr val="dk1"/>
                </a:solidFill>
                <a:highlight>
                  <a:srgbClr val="FFFFFF"/>
                </a:highlight>
              </a:rPr>
              <a:t>Restricted areas are charted with an “R” followed by a number (e.g., R-4401).</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The size and shape of restricted airspace areas vary based on the operation areas they restrict.</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Restricted areas are often placed next to, or stacked on top of, each other.</a:t>
            </a:r>
            <a:endParaRPr sz="1250">
              <a:solidFill>
                <a:schemeClr val="dk1"/>
              </a:solidFill>
              <a:highlight>
                <a:srgbClr val="FFFFFF"/>
              </a:highlight>
            </a:endParaRPr>
          </a:p>
          <a:p>
            <a:pPr indent="-302021"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 altitudes of restricted areas vary based on the operations conducted within them.</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If a restricted area is active, a pilot must receive prior permission of the controlling agency before attempting to fly through it.</a:t>
            </a:r>
            <a:endParaRPr sz="1250">
              <a:solidFill>
                <a:schemeClr val="dk1"/>
              </a:solidFill>
              <a:highlight>
                <a:srgbClr val="FFFFFF"/>
              </a:highlight>
            </a:endParaRPr>
          </a:p>
          <a:p>
            <a:pPr indent="-302021"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Times and altitudes of operation as well as the name of the controlling agency can be found on the sectional aeronautical chart.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Restricted areas on a sectional chart.</a:t>
            </a:r>
            <a:endParaRPr/>
          </a:p>
        </p:txBody>
      </p:sp>
      <p:pic>
        <p:nvPicPr>
          <p:cNvPr id="111" name="Google Shape;111;p17"/>
          <p:cNvPicPr preferRelativeResize="0"/>
          <p:nvPr/>
        </p:nvPicPr>
        <p:blipFill>
          <a:blip r:embed="rId3">
            <a:alphaModFix/>
          </a:blip>
          <a:stretch>
            <a:fillRect/>
          </a:stretch>
        </p:blipFill>
        <p:spPr>
          <a:xfrm>
            <a:off x="4768763" y="1758750"/>
            <a:ext cx="3781425" cy="3095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Warning Areas</a:t>
            </a:r>
            <a:endParaRPr/>
          </a:p>
        </p:txBody>
      </p:sp>
      <p:sp>
        <p:nvSpPr>
          <p:cNvPr id="117" name="Google Shape;117;p1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sz="1250">
                <a:solidFill>
                  <a:schemeClr val="dk1"/>
                </a:solidFill>
                <a:highlight>
                  <a:srgbClr val="FFFFFF"/>
                </a:highlight>
              </a:rPr>
              <a:t>Airspace of defined dimensions, extending from 3 NM outward from the coast of the U.S., that contain activity that may be hazardous to nonparticipating aircraft. The purpose of a warning area is to warn nonparticipating pilots of the potential danger (such as the hazards in restricted areas).</a:t>
            </a:r>
            <a:endParaRPr sz="1250">
              <a:solidFill>
                <a:schemeClr val="dk1"/>
              </a:solidFill>
              <a:highlight>
                <a:srgbClr val="FFFFFF"/>
              </a:highlight>
            </a:endParaRPr>
          </a:p>
          <a:p>
            <a:pPr indent="-307975" lvl="0" marL="457200" rtl="0" algn="l">
              <a:lnSpc>
                <a:spcPct val="120000"/>
              </a:lnSpc>
              <a:spcBef>
                <a:spcPts val="1200"/>
              </a:spcBef>
              <a:spcAft>
                <a:spcPts val="0"/>
              </a:spcAft>
              <a:buClr>
                <a:schemeClr val="dk1"/>
              </a:buClr>
              <a:buSzPts val="1250"/>
              <a:buAutoNum type="arabicPeriod"/>
            </a:pPr>
            <a:r>
              <a:rPr lang="en" sz="1250">
                <a:solidFill>
                  <a:schemeClr val="dk1"/>
                </a:solidFill>
                <a:highlight>
                  <a:srgbClr val="FFFFFF"/>
                </a:highlight>
              </a:rPr>
              <a:t>A warning area may be located over domestic or international waters or both.</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Warning areas should be thought of exactly as restricted areas are.</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Because they are outside the 3 NM airspace boundary of U.S. airspace, they cannot be regulated as restricted areas are.</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Times and altitudes of operation can be found on the sectional aeronautical chart.</a:t>
            </a:r>
            <a:endParaRPr sz="1250">
              <a:solidFill>
                <a:schemeClr val="dk1"/>
              </a:solidFill>
              <a:highlight>
                <a:srgbClr val="FFFFFF"/>
              </a:highlight>
            </a:endParaRPr>
          </a:p>
          <a:p>
            <a:pPr indent="0" lvl="0" marL="0" rtl="0" algn="l">
              <a:spcBef>
                <a:spcPts val="10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Military operations areas (MOA)</a:t>
            </a:r>
            <a:endParaRPr/>
          </a:p>
        </p:txBody>
      </p:sp>
      <p:sp>
        <p:nvSpPr>
          <p:cNvPr id="123" name="Google Shape;123;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Clr>
                <a:schemeClr val="dk1"/>
              </a:buClr>
              <a:buSzPct val="88000"/>
              <a:buFont typeface="Arial"/>
              <a:buNone/>
            </a:pPr>
            <a:r>
              <a:rPr lang="en" sz="1250">
                <a:solidFill>
                  <a:schemeClr val="dk1"/>
                </a:solidFill>
                <a:highlight>
                  <a:srgbClr val="FFFFFF"/>
                </a:highlight>
              </a:rPr>
              <a:t>Airspace established to separate certain military training activities from IFR traffic.</a:t>
            </a:r>
            <a:endParaRPr sz="1250">
              <a:solidFill>
                <a:schemeClr val="dk1"/>
              </a:solidFill>
              <a:highlight>
                <a:srgbClr val="FFFFFF"/>
              </a:highlight>
            </a:endParaRPr>
          </a:p>
          <a:p>
            <a:pPr indent="-290115" lvl="0" marL="457200" rtl="0" algn="l">
              <a:lnSpc>
                <a:spcPct val="120000"/>
              </a:lnSpc>
              <a:spcBef>
                <a:spcPts val="1200"/>
              </a:spcBef>
              <a:spcAft>
                <a:spcPts val="0"/>
              </a:spcAft>
              <a:buClr>
                <a:schemeClr val="dk1"/>
              </a:buClr>
              <a:buSzPct val="100000"/>
              <a:buAutoNum type="arabicPeriod"/>
            </a:pPr>
            <a:r>
              <a:rPr lang="en" sz="1250">
                <a:solidFill>
                  <a:schemeClr val="dk1"/>
                </a:solidFill>
                <a:highlight>
                  <a:srgbClr val="FFFFFF"/>
                </a:highlight>
              </a:rPr>
              <a:t>Pilots should exercise extreme caution while flying within an MOA when military activity is being conducted.</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Before beginning a flight that crosses an MOA, contact any Flight Service Station  within 100 NM of the area to obtain accurate real-time information concerning the MOA hours of operation.</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Prior to entering an active MOA, contact the controlling agency for traffic advisories.</a:t>
            </a:r>
            <a:endParaRPr sz="1250">
              <a:solidFill>
                <a:schemeClr val="dk1"/>
              </a:solidFill>
              <a:highlight>
                <a:srgbClr val="FFFFFF"/>
              </a:highlight>
            </a:endParaRPr>
          </a:p>
          <a:p>
            <a:pPr indent="-290115"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MOAs are often placed next to, or stacked on top of, each other.</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 altitudes of MOAs vary based on the operations conducted within them.</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Times and altitudes of operation as well as the name of the controlling agency can be found on the sectional aeronautical chart.</a:t>
            </a:r>
            <a:endParaRPr sz="1250">
              <a:solidFill>
                <a:schemeClr val="dk1"/>
              </a:solidFill>
              <a:highlight>
                <a:srgbClr val="FFFFFF"/>
              </a:highlight>
            </a:endParaRPr>
          </a:p>
          <a:p>
            <a:pPr indent="-290115" lvl="0" marL="4572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MOAs are often found in conjunction with restricted areas.</a:t>
            </a:r>
            <a:endParaRPr sz="1250">
              <a:solidFill>
                <a:schemeClr val="dk1"/>
              </a:solidFill>
              <a:highlight>
                <a:srgbClr val="FFFFFF"/>
              </a:highlight>
            </a:endParaRPr>
          </a:p>
          <a:p>
            <a:pPr indent="-290115" lvl="1" marL="9144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Pay careful attention to such airspace when planning crossing flights to ensure you do not violate active restricted airspace.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MOAs</a:t>
            </a:r>
            <a:endParaRPr/>
          </a:p>
        </p:txBody>
      </p:sp>
      <p:sp>
        <p:nvSpPr>
          <p:cNvPr id="129" name="Google Shape;129;p20"/>
          <p:cNvSpPr txBox="1"/>
          <p:nvPr>
            <p:ph idx="1" type="body"/>
          </p:nvPr>
        </p:nvSpPr>
        <p:spPr>
          <a:xfrm>
            <a:off x="729450" y="2078875"/>
            <a:ext cx="7989900" cy="2748900"/>
          </a:xfrm>
          <a:prstGeom prst="rect">
            <a:avLst/>
          </a:prstGeom>
        </p:spPr>
        <p:txBody>
          <a:bodyPr anchorCtr="0" anchor="t" bIns="91425" lIns="91425" spcFirstLastPara="1" rIns="91425" wrap="square" tIns="91425">
            <a:normAutofit/>
          </a:bodyPr>
          <a:lstStyle/>
          <a:p>
            <a:pPr indent="-307975" lvl="0" marL="457200" rtl="0" algn="l">
              <a:lnSpc>
                <a:spcPct val="120000"/>
              </a:lnSpc>
              <a:spcBef>
                <a:spcPts val="600"/>
              </a:spcBef>
              <a:spcAft>
                <a:spcPts val="0"/>
              </a:spcAft>
              <a:buClr>
                <a:schemeClr val="dk1"/>
              </a:buClr>
              <a:buSzPts val="1250"/>
              <a:buAutoNum type="alphaLcPeriod"/>
            </a:pPr>
            <a:r>
              <a:rPr b="1" lang="en" sz="1250">
                <a:solidFill>
                  <a:schemeClr val="dk1"/>
                </a:solidFill>
                <a:highlight>
                  <a:srgbClr val="FFFFFF"/>
                </a:highlight>
              </a:rPr>
              <a:t>Alert areas</a:t>
            </a:r>
            <a:r>
              <a:rPr lang="en" sz="1250">
                <a:solidFill>
                  <a:schemeClr val="dk1"/>
                </a:solidFill>
                <a:highlight>
                  <a:srgbClr val="FFFFFF"/>
                </a:highlight>
              </a:rPr>
              <a:t> are depicted on aeronautical charts to inform nonparticipating pilots of areas that may contain a high volume of pilot training or an unusual type of aerial activity.</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All activity within an alert area is conducted in accordance with Federal Aviation Regulations.</a:t>
            </a:r>
            <a:endParaRPr sz="1250">
              <a:solidFill>
                <a:schemeClr val="dk1"/>
              </a:solidFill>
              <a:highlight>
                <a:srgbClr val="FFFFFF"/>
              </a:highlight>
            </a:endParaRPr>
          </a:p>
          <a:p>
            <a:pPr indent="-307975" lvl="2" marL="1371600" rtl="0" algn="l">
              <a:lnSpc>
                <a:spcPct val="120000"/>
              </a:lnSpc>
              <a:spcBef>
                <a:spcPts val="0"/>
              </a:spcBef>
              <a:spcAft>
                <a:spcPts val="0"/>
              </a:spcAft>
              <a:buClr>
                <a:schemeClr val="dk1"/>
              </a:buClr>
              <a:buSzPts val="1250"/>
              <a:buAutoNum type="alphaLcPeriod"/>
            </a:pPr>
            <a:r>
              <a:rPr lang="en" sz="1250">
                <a:solidFill>
                  <a:schemeClr val="dk1"/>
                </a:solidFill>
                <a:highlight>
                  <a:srgbClr val="FFFFFF"/>
                </a:highlight>
              </a:rPr>
              <a:t>There is no specific controlling agency for an alert area, and crossing clearance is not required or given.</a:t>
            </a:r>
            <a:endParaRPr sz="1250">
              <a:solidFill>
                <a:schemeClr val="dk1"/>
              </a:solidFill>
              <a:highlight>
                <a:srgbClr val="FFFFFF"/>
              </a:highlight>
            </a:endParaRPr>
          </a:p>
          <a:p>
            <a:pPr indent="-307975" lvl="0" marL="457200" rtl="0" algn="l">
              <a:lnSpc>
                <a:spcPct val="120000"/>
              </a:lnSpc>
              <a:spcBef>
                <a:spcPts val="0"/>
              </a:spcBef>
              <a:spcAft>
                <a:spcPts val="0"/>
              </a:spcAft>
              <a:buClr>
                <a:schemeClr val="dk1"/>
              </a:buClr>
              <a:buSzPts val="1250"/>
              <a:buAutoNum type="alphaLcPeriod"/>
            </a:pPr>
            <a:r>
              <a:rPr b="1" lang="en" sz="1250">
                <a:solidFill>
                  <a:schemeClr val="dk1"/>
                </a:solidFill>
                <a:highlight>
                  <a:srgbClr val="FFFFFF"/>
                </a:highlight>
              </a:rPr>
              <a:t>Controlled firing areas</a:t>
            </a:r>
            <a:r>
              <a:rPr lang="en" sz="1250">
                <a:solidFill>
                  <a:schemeClr val="dk1"/>
                </a:solidFill>
                <a:highlight>
                  <a:srgbClr val="FFFFFF"/>
                </a:highlight>
              </a:rPr>
              <a:t> contain activities that, if not conducted in a controlled environment, could be hazardous to nonparticipating aircraft.</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The activities are suspended immediately when spotter aircraft, radar, or ground lookout positions indicate an aircraft might be approaching the area.</a:t>
            </a:r>
            <a:endParaRPr sz="1250">
              <a:solidFill>
                <a:schemeClr val="dk1"/>
              </a:solidFill>
              <a:highlight>
                <a:srgbClr val="FFFFFF"/>
              </a:highlight>
            </a:endParaRPr>
          </a:p>
          <a:p>
            <a:pPr indent="-307975" lvl="1" marL="914400" rtl="0" algn="l">
              <a:lnSpc>
                <a:spcPct val="120000"/>
              </a:lnSpc>
              <a:spcBef>
                <a:spcPts val="0"/>
              </a:spcBef>
              <a:spcAft>
                <a:spcPts val="0"/>
              </a:spcAft>
              <a:buClr>
                <a:schemeClr val="dk1"/>
              </a:buClr>
              <a:buSzPts val="1250"/>
              <a:buAutoNum type="arabicPeriod"/>
            </a:pPr>
            <a:r>
              <a:rPr lang="en" sz="1250">
                <a:solidFill>
                  <a:schemeClr val="dk1"/>
                </a:solidFill>
                <a:highlight>
                  <a:srgbClr val="FFFFFF"/>
                </a:highlight>
              </a:rPr>
              <a:t>These areas are not depicted on charts because the pilot is not required to take action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Airport Advisories and MTRs</a:t>
            </a:r>
            <a:endParaRPr/>
          </a:p>
        </p:txBody>
      </p:sp>
      <p:sp>
        <p:nvSpPr>
          <p:cNvPr id="135" name="Google Shape;135;p21"/>
          <p:cNvSpPr txBox="1"/>
          <p:nvPr>
            <p:ph idx="1" type="body"/>
          </p:nvPr>
        </p:nvSpPr>
        <p:spPr>
          <a:xfrm>
            <a:off x="729450" y="2078875"/>
            <a:ext cx="8139300" cy="2835900"/>
          </a:xfrm>
          <a:prstGeom prst="rect">
            <a:avLst/>
          </a:prstGeom>
        </p:spPr>
        <p:txBody>
          <a:bodyPr anchorCtr="0" anchor="t" bIns="91425" lIns="91425" spcFirstLastPara="1" rIns="91425" wrap="square" tIns="91425">
            <a:normAutofit fontScale="92500" lnSpcReduction="20000"/>
          </a:bodyPr>
          <a:lstStyle/>
          <a:p>
            <a:pPr indent="-302021" lvl="0" marL="457200" rtl="0" algn="l">
              <a:lnSpc>
                <a:spcPct val="120000"/>
              </a:lnSpc>
              <a:spcBef>
                <a:spcPts val="600"/>
              </a:spcBef>
              <a:spcAft>
                <a:spcPts val="0"/>
              </a:spcAft>
              <a:buClr>
                <a:schemeClr val="dk1"/>
              </a:buClr>
              <a:buSzPct val="100000"/>
              <a:buAutoNum type="alphaLcPeriod"/>
            </a:pPr>
            <a:r>
              <a:rPr b="1" lang="en" sz="1250">
                <a:solidFill>
                  <a:schemeClr val="dk1"/>
                </a:solidFill>
                <a:highlight>
                  <a:srgbClr val="FFFFFF"/>
                </a:highlight>
              </a:rPr>
              <a:t>Airport advisory areas</a:t>
            </a:r>
            <a:r>
              <a:rPr lang="en" sz="1250">
                <a:solidFill>
                  <a:schemeClr val="dk1"/>
                </a:solidFill>
                <a:highlight>
                  <a:srgbClr val="FFFFFF"/>
                </a:highlight>
              </a:rPr>
              <a:t> encompass the areas within 10 SM of airports that have no operating control towers but where FSSs are located. At such locations, the FSS provides advisory service to arriving and departing aircraft. Participation in the Local Airport Advisory (LAA) program is recommended but not required.</a:t>
            </a:r>
            <a:endParaRPr sz="1250">
              <a:solidFill>
                <a:schemeClr val="dk1"/>
              </a:solidFill>
              <a:highlight>
                <a:srgbClr val="FFFFFF"/>
              </a:highlight>
            </a:endParaRPr>
          </a:p>
          <a:p>
            <a:pPr indent="-302021" lvl="0" marL="457200" rtl="0" algn="l">
              <a:lnSpc>
                <a:spcPct val="120000"/>
              </a:lnSpc>
              <a:spcBef>
                <a:spcPts val="0"/>
              </a:spcBef>
              <a:spcAft>
                <a:spcPts val="0"/>
              </a:spcAft>
              <a:buClr>
                <a:schemeClr val="dk1"/>
              </a:buClr>
              <a:buSzPct val="100000"/>
              <a:buAutoNum type="alphaLcPeriod"/>
            </a:pPr>
            <a:r>
              <a:rPr b="1" lang="en" sz="1250">
                <a:solidFill>
                  <a:schemeClr val="dk1"/>
                </a:solidFill>
                <a:highlight>
                  <a:srgbClr val="FFFFFF"/>
                </a:highlight>
              </a:rPr>
              <a:t>Military training routes (MTRs)</a:t>
            </a:r>
            <a:r>
              <a:rPr lang="en" sz="1250">
                <a:solidFill>
                  <a:schemeClr val="dk1"/>
                </a:solidFill>
                <a:highlight>
                  <a:srgbClr val="FFFFFF"/>
                </a:highlight>
              </a:rPr>
              <a:t> are developed for use by the military for the purpose of conducting low-altitude (below 10,000 ft. MSL), high-speed training (more than 250 kt.).</a:t>
            </a:r>
            <a:endParaRPr sz="1250">
              <a:solidFill>
                <a:schemeClr val="dk1"/>
              </a:solidFill>
              <a:highlight>
                <a:srgbClr val="FFFFFF"/>
              </a:highlight>
            </a:endParaRPr>
          </a:p>
          <a:p>
            <a:pPr indent="-302021" lvl="1" marL="9144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The routes above 1,500 ft. AGL are flown, to the maximum extent possible, under IFR.</a:t>
            </a:r>
            <a:endParaRPr sz="1250">
              <a:solidFill>
                <a:schemeClr val="dk1"/>
              </a:solidFill>
              <a:highlight>
                <a:srgbClr val="FFFFFF"/>
              </a:highlight>
            </a:endParaRPr>
          </a:p>
          <a:p>
            <a:pPr indent="-302021" lvl="2" marL="13716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The routes at 1,500 ft. AGL and below are flown under VFR.</a:t>
            </a:r>
            <a:endParaRPr sz="1250">
              <a:solidFill>
                <a:schemeClr val="dk1"/>
              </a:solidFill>
              <a:highlight>
                <a:srgbClr val="FFFFFF"/>
              </a:highlight>
            </a:endParaRPr>
          </a:p>
          <a:p>
            <a:pPr indent="-302021" lvl="1" marL="9144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Extreme vigilance should be exercised when flying through or near these routes.</a:t>
            </a:r>
            <a:endParaRPr sz="1250">
              <a:solidFill>
                <a:schemeClr val="dk1"/>
              </a:solidFill>
              <a:highlight>
                <a:srgbClr val="FFFFFF"/>
              </a:highlight>
            </a:endParaRPr>
          </a:p>
          <a:p>
            <a:pPr indent="-302021" lvl="1" marL="914400" rtl="0" algn="l">
              <a:lnSpc>
                <a:spcPct val="120000"/>
              </a:lnSpc>
              <a:spcBef>
                <a:spcPts val="0"/>
              </a:spcBef>
              <a:spcAft>
                <a:spcPts val="0"/>
              </a:spcAft>
              <a:buClr>
                <a:schemeClr val="dk1"/>
              </a:buClr>
              <a:buSzPct val="100000"/>
              <a:buAutoNum type="arabicPeriod"/>
            </a:pPr>
            <a:r>
              <a:rPr lang="en" sz="1250">
                <a:solidFill>
                  <a:schemeClr val="dk1"/>
                </a:solidFill>
                <a:highlight>
                  <a:srgbClr val="FFFFFF"/>
                </a:highlight>
              </a:rPr>
              <a:t>MTRs will be identified and charted as follows:</a:t>
            </a:r>
            <a:endParaRPr sz="1250">
              <a:solidFill>
                <a:schemeClr val="dk1"/>
              </a:solidFill>
              <a:highlight>
                <a:srgbClr val="FFFFFF"/>
              </a:highlight>
            </a:endParaRPr>
          </a:p>
          <a:p>
            <a:pPr indent="-302021" lvl="2" marL="13716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MTRs with no segment above 1,500 ft. AGL must be identified by four-number characters, e.g., IR1206, VR1207.</a:t>
            </a:r>
            <a:endParaRPr sz="1250">
              <a:solidFill>
                <a:schemeClr val="dk1"/>
              </a:solidFill>
              <a:highlight>
                <a:srgbClr val="FFFFFF"/>
              </a:highlight>
            </a:endParaRPr>
          </a:p>
          <a:p>
            <a:pPr indent="-302021" lvl="2" marL="13716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MTRs that include one or more segments above 1,500 ft. AGL must be identified by three-number characters, e.g., IR206, VR207.</a:t>
            </a:r>
            <a:endParaRPr sz="1250">
              <a:solidFill>
                <a:schemeClr val="dk1"/>
              </a:solidFill>
              <a:highlight>
                <a:srgbClr val="FFFFFF"/>
              </a:highlight>
            </a:endParaRPr>
          </a:p>
          <a:p>
            <a:pPr indent="-302021" lvl="2" marL="1371600" rtl="0" algn="l">
              <a:lnSpc>
                <a:spcPct val="120000"/>
              </a:lnSpc>
              <a:spcBef>
                <a:spcPts val="0"/>
              </a:spcBef>
              <a:spcAft>
                <a:spcPts val="0"/>
              </a:spcAft>
              <a:buClr>
                <a:schemeClr val="dk1"/>
              </a:buClr>
              <a:buSzPct val="100000"/>
              <a:buAutoNum type="alphaLcPeriod"/>
            </a:pPr>
            <a:r>
              <a:rPr lang="en" sz="1250">
                <a:solidFill>
                  <a:schemeClr val="dk1"/>
                </a:solidFill>
                <a:highlight>
                  <a:srgbClr val="FFFFFF"/>
                </a:highlight>
              </a:rPr>
              <a:t>Alternate IR/VR routes or route segments are identified by using the basic route designation followed by a letter suffix, e.g., IR008A, VR1007B, etc.</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