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76" r:id="rId4"/>
    <p:sldId id="291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92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B8E94-845E-4504-A30B-0E0CA233FB32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FAEC0-8C25-4171-AA35-88751A36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9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2BF88-A041-4673-877D-2974BD2A08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25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6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7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64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4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3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7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9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6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4C3472-510E-4F24-A4C9-F02217F287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9B1E81-E1C4-4D82-BF89-C0B918166B7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90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source=images&amp;cd=&amp;cad=rja&amp;docid=nyjl7lS-7mHBGM&amp;tbnid=f1Hs7DreBLys3M:&amp;ved=0CAgQjRwwAA&amp;url=http://www.flinnsci.com/store/Scripts/prodView.asp?idproduct%3D16644&amp;ei=dAMcUszYCNi34AO0roDYDg&amp;psig=AFQjCNFrPdp0EW7kTkMurjbtubEkhm6hvw&amp;ust=13776540041909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9F6E-A10E-47AB-AE83-E094F7D1F8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 Review</a:t>
            </a:r>
          </a:p>
        </p:txBody>
      </p:sp>
    </p:spTree>
    <p:extLst>
      <p:ext uri="{BB962C8B-B14F-4D97-AF65-F5344CB8AC3E}">
        <p14:creationId xmlns:p14="http://schemas.microsoft.com/office/powerpoint/2010/main" val="46884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a Couple on Your Own!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Convert 2.67 liters to milliliters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Convert 3.61 yards to meters (1 inch = 2.54 cm)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4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vs. 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Accuracy</a:t>
            </a:r>
          </a:p>
          <a:p>
            <a:pPr lvl="1"/>
            <a:r>
              <a:rPr lang="en-US" sz="2400" dirty="0"/>
              <a:t>The closeness of a measurement to its actual value.</a:t>
            </a:r>
          </a:p>
          <a:p>
            <a:pPr lvl="1"/>
            <a:endParaRPr lang="en-US" sz="2400" dirty="0"/>
          </a:p>
          <a:p>
            <a:r>
              <a:rPr lang="en-US" sz="2800" dirty="0"/>
              <a:t>Precision</a:t>
            </a:r>
          </a:p>
          <a:p>
            <a:pPr lvl="1"/>
            <a:r>
              <a:rPr lang="en-US" sz="2400" dirty="0"/>
              <a:t>The</a:t>
            </a:r>
            <a:r>
              <a:rPr lang="en-GB" sz="2400" dirty="0"/>
              <a:t> closeness of a measurement to other measurements obtained in exactly the same way.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0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Figures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much can you trust the numbers you get from a calculator?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5.75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6.125=35.21875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5.75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6.126=35.2</m:t>
                    </m:r>
                  </m:oMath>
                </a14:m>
                <a:r>
                  <a:rPr lang="en-US" b="0" dirty="0"/>
                  <a:t>245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5.75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6.123=35.20725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206338" y="2778826"/>
            <a:ext cx="166254" cy="296883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92484" y="3666156"/>
            <a:ext cx="166254" cy="296883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6338" y="4603096"/>
            <a:ext cx="166254" cy="296883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788920" y="3075709"/>
            <a:ext cx="41741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88920" y="3972649"/>
            <a:ext cx="41741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88920" y="4899979"/>
            <a:ext cx="41741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6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Digits from 1-9 are always significant.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Zeros between nonzero digits are significant.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Zeros to the right of the decimal and a significant figure are significant.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Zeros used for placing the decimal point are not significant.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83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Multiplication and Division</a:t>
            </a:r>
          </a:p>
          <a:p>
            <a:pPr lvl="1"/>
            <a:r>
              <a:rPr lang="en-US" sz="2400" dirty="0"/>
              <a:t>When multiplying or dividing, the answer may only show as many significant digits as the multiplied or divided measurement showing the least number of significant digits.</a:t>
            </a:r>
          </a:p>
          <a:p>
            <a:endParaRPr lang="en-US" sz="2800" dirty="0"/>
          </a:p>
          <a:p>
            <a:r>
              <a:rPr lang="en-US" sz="2800" dirty="0"/>
              <a:t>Addition and Subtraction</a:t>
            </a:r>
          </a:p>
          <a:p>
            <a:pPr lvl="1"/>
            <a:r>
              <a:rPr lang="en-US" sz="2400" dirty="0"/>
              <a:t>When adding or subtracting your answer can only show as many decimal places as the measurement having the fewest number of decimal places.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1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Multiplication and Division</a:t>
            </a:r>
          </a:p>
          <a:p>
            <a:endParaRPr lang="en-US" sz="2600" dirty="0"/>
          </a:p>
          <a:p>
            <a:r>
              <a:rPr lang="en-US" sz="2600" dirty="0"/>
              <a:t>(7.2 x 10</a:t>
            </a:r>
            <a:r>
              <a:rPr lang="en-US" sz="2600" baseline="30000" dirty="0"/>
              <a:t>3</a:t>
            </a:r>
            <a:r>
              <a:rPr lang="en-US" sz="2600" dirty="0"/>
              <a:t>) x (3.0 x 10</a:t>
            </a:r>
            <a:r>
              <a:rPr lang="en-US" sz="2600" baseline="30000" dirty="0"/>
              <a:t>5</a:t>
            </a:r>
            <a:r>
              <a:rPr lang="en-US" sz="2600" dirty="0"/>
              <a:t>)</a:t>
            </a:r>
          </a:p>
          <a:p>
            <a:endParaRPr lang="en-US" sz="2600" dirty="0"/>
          </a:p>
          <a:p>
            <a:r>
              <a:rPr lang="en-US" sz="2600" dirty="0"/>
              <a:t>21.6 x 10</a:t>
            </a:r>
            <a:r>
              <a:rPr lang="en-US" sz="2600" baseline="30000" dirty="0"/>
              <a:t>8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2.16 x 10</a:t>
            </a:r>
            <a:r>
              <a:rPr lang="en-US" sz="2600" baseline="30000" dirty="0"/>
              <a:t>9</a:t>
            </a:r>
          </a:p>
          <a:p>
            <a:endParaRPr lang="en-US" sz="2600" baseline="30000" dirty="0"/>
          </a:p>
          <a:p>
            <a:r>
              <a:rPr lang="en-US" sz="2600" dirty="0"/>
              <a:t>2.2 x 10</a:t>
            </a:r>
            <a:r>
              <a:rPr lang="en-US" sz="2600" baseline="30000" dirty="0"/>
              <a:t>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6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Addition and Subtraction</a:t>
            </a:r>
          </a:p>
          <a:p>
            <a:endParaRPr lang="en-US" sz="2600" dirty="0"/>
          </a:p>
          <a:p>
            <a:r>
              <a:rPr lang="en-US" sz="2600" dirty="0"/>
              <a:t>(6.3 x 10</a:t>
            </a:r>
            <a:r>
              <a:rPr lang="en-US" sz="2600" baseline="30000" dirty="0"/>
              <a:t>5</a:t>
            </a:r>
            <a:r>
              <a:rPr lang="en-US" sz="2600" dirty="0"/>
              <a:t>) + (3.25 x 10</a:t>
            </a:r>
            <a:r>
              <a:rPr lang="en-US" sz="2600" baseline="30000" dirty="0"/>
              <a:t>6</a:t>
            </a:r>
            <a:r>
              <a:rPr lang="en-US" sz="2600" dirty="0"/>
              <a:t>)</a:t>
            </a:r>
          </a:p>
          <a:p>
            <a:endParaRPr lang="en-US" sz="2600" dirty="0"/>
          </a:p>
          <a:p>
            <a:r>
              <a:rPr lang="en-US" sz="2600" dirty="0"/>
              <a:t>(0.63 x 10</a:t>
            </a:r>
            <a:r>
              <a:rPr lang="en-US" sz="2600" baseline="30000" dirty="0"/>
              <a:t>6</a:t>
            </a:r>
            <a:r>
              <a:rPr lang="en-US" sz="2600" dirty="0"/>
              <a:t>) + (3.25 x 10</a:t>
            </a:r>
            <a:r>
              <a:rPr lang="en-US" sz="2600" baseline="30000" dirty="0"/>
              <a:t>6</a:t>
            </a:r>
            <a:r>
              <a:rPr lang="en-US" sz="2600" dirty="0"/>
              <a:t>)</a:t>
            </a:r>
          </a:p>
          <a:p>
            <a:endParaRPr lang="en-US" sz="2600" dirty="0"/>
          </a:p>
          <a:p>
            <a:r>
              <a:rPr lang="en-US" sz="2600" dirty="0"/>
              <a:t>3.88 x 10</a:t>
            </a:r>
            <a:r>
              <a:rPr lang="en-US" sz="2600" baseline="30000" dirty="0"/>
              <a:t>6</a:t>
            </a:r>
          </a:p>
          <a:p>
            <a:endParaRPr lang="en-US" sz="2600" baseline="30000" dirty="0"/>
          </a:p>
          <a:p>
            <a:r>
              <a:rPr lang="en-US" sz="2600" dirty="0"/>
              <a:t>3.9 x 10</a:t>
            </a:r>
            <a:r>
              <a:rPr lang="en-US" sz="2600" baseline="30000" dirty="0"/>
              <a:t>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3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pic>
        <p:nvPicPr>
          <p:cNvPr id="4" name="Picture 3" descr="http://www.fsteiger.com/cartoon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66294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1142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Hypothesis</a:t>
            </a:r>
          </a:p>
          <a:p>
            <a:pPr lvl="1"/>
            <a:r>
              <a:rPr lang="en-US" sz="2400" dirty="0"/>
              <a:t>An educated, testable guess</a:t>
            </a:r>
          </a:p>
          <a:p>
            <a:endParaRPr lang="en-US" sz="2800" dirty="0"/>
          </a:p>
          <a:p>
            <a:r>
              <a:rPr lang="en-US" sz="2800" dirty="0"/>
              <a:t>Scientific Theory</a:t>
            </a:r>
          </a:p>
          <a:p>
            <a:pPr lvl="1"/>
            <a:r>
              <a:rPr lang="en-US" sz="2400" dirty="0"/>
              <a:t>An explanation or model based on observation, experimentation, and reasoning.</a:t>
            </a:r>
          </a:p>
          <a:p>
            <a:endParaRPr lang="en-US" sz="2800" dirty="0"/>
          </a:p>
          <a:p>
            <a:r>
              <a:rPr lang="en-US" sz="2800" dirty="0"/>
              <a:t>Scientific Law </a:t>
            </a:r>
          </a:p>
          <a:p>
            <a:pPr lvl="1"/>
            <a:r>
              <a:rPr lang="en-US" sz="2400" dirty="0"/>
              <a:t>A phenomenon of nature that has been proven to invariably occur whenever certain conditions exist or are met</a:t>
            </a:r>
          </a:p>
        </p:txBody>
      </p:sp>
    </p:spTree>
    <p:extLst>
      <p:ext uri="{BB962C8B-B14F-4D97-AF65-F5344CB8AC3E}">
        <p14:creationId xmlns:p14="http://schemas.microsoft.com/office/powerpoint/2010/main" val="243239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0197"/>
          </a:xfrm>
        </p:spPr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5410200" y="1295400"/>
            <a:ext cx="1676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Observation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5410200" y="2286000"/>
            <a:ext cx="1676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Question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5410200" y="3276600"/>
            <a:ext cx="1676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Hypothesis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5181600" y="5257800"/>
            <a:ext cx="2209800" cy="990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Analysis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5410200" y="4419600"/>
            <a:ext cx="1676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Experiment</a:t>
            </a:r>
          </a:p>
        </p:txBody>
      </p:sp>
      <p:sp>
        <p:nvSpPr>
          <p:cNvPr id="10" name="Circular Arrow 9"/>
          <p:cNvSpPr/>
          <p:nvPr/>
        </p:nvSpPr>
        <p:spPr>
          <a:xfrm rot="16200000">
            <a:off x="4038600" y="4114800"/>
            <a:ext cx="1981200" cy="1981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Positive</a:t>
            </a:r>
          </a:p>
        </p:txBody>
      </p:sp>
      <p:sp>
        <p:nvSpPr>
          <p:cNvPr id="11" name="Oval 10"/>
          <p:cNvSpPr/>
          <p:nvPr/>
        </p:nvSpPr>
        <p:spPr>
          <a:xfrm>
            <a:off x="2133600" y="4800600"/>
            <a:ext cx="1828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Retest</a:t>
            </a:r>
          </a:p>
        </p:txBody>
      </p:sp>
      <p:sp>
        <p:nvSpPr>
          <p:cNvPr id="12" name="Circular Arrow 11"/>
          <p:cNvSpPr/>
          <p:nvPr/>
        </p:nvSpPr>
        <p:spPr>
          <a:xfrm rot="5400000" flipH="1">
            <a:off x="6076950" y="2914650"/>
            <a:ext cx="2819400" cy="33909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Negative</a:t>
            </a:r>
          </a:p>
        </p:txBody>
      </p:sp>
      <p:sp>
        <p:nvSpPr>
          <p:cNvPr id="13" name="Oval 12"/>
          <p:cNvSpPr/>
          <p:nvPr/>
        </p:nvSpPr>
        <p:spPr>
          <a:xfrm>
            <a:off x="8610600" y="3124200"/>
            <a:ext cx="2057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Revise</a:t>
            </a:r>
          </a:p>
          <a:p>
            <a:pPr algn="ctr"/>
            <a:r>
              <a:rPr lang="en-US" b="1" dirty="0"/>
              <a:t>Hypothesis</a:t>
            </a:r>
          </a:p>
        </p:txBody>
      </p:sp>
      <p:sp>
        <p:nvSpPr>
          <p:cNvPr id="15" name="Notched Right Arrow 14"/>
          <p:cNvSpPr/>
          <p:nvPr/>
        </p:nvSpPr>
        <p:spPr>
          <a:xfrm rot="10378649" flipV="1">
            <a:off x="3403465" y="5892957"/>
            <a:ext cx="1828800" cy="838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279844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BEF4-FB3B-47BC-A4EC-F2ABD103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skills do I need to be successful in physics?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C8458-886B-4209-B0E5-4E42F708E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Basic Math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Taking accurate measurements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Making and interpreting graphs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Scientific Method</a:t>
            </a:r>
          </a:p>
        </p:txBody>
      </p:sp>
    </p:spTree>
    <p:extLst>
      <p:ext uri="{BB962C8B-B14F-4D97-AF65-F5344CB8AC3E}">
        <p14:creationId xmlns:p14="http://schemas.microsoft.com/office/powerpoint/2010/main" val="716539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3A537-FB42-400E-98FC-44AE48C5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E1E0-BF8C-4898-B86C-563E192DC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do we use graphs in science?</a:t>
            </a:r>
          </a:p>
          <a:p>
            <a:pPr lvl="1"/>
            <a:r>
              <a:rPr lang="en-US" sz="3400" dirty="0"/>
              <a:t>Good way to visually represent data</a:t>
            </a:r>
          </a:p>
          <a:p>
            <a:pPr lvl="1"/>
            <a:r>
              <a:rPr lang="en-US" sz="3400" dirty="0"/>
              <a:t>Easier to see</a:t>
            </a:r>
          </a:p>
          <a:p>
            <a:pPr lvl="2"/>
            <a:r>
              <a:rPr lang="en-US" sz="3000" dirty="0"/>
              <a:t>Trends</a:t>
            </a:r>
          </a:p>
          <a:p>
            <a:pPr lvl="2"/>
            <a:r>
              <a:rPr lang="en-US" sz="3000" dirty="0"/>
              <a:t>Relationships between data points</a:t>
            </a:r>
          </a:p>
          <a:p>
            <a:pPr lvl="1"/>
            <a:r>
              <a:rPr lang="en-US" sz="3400" dirty="0"/>
              <a:t>Easier to understand</a:t>
            </a:r>
          </a:p>
          <a:p>
            <a:pPr lvl="1"/>
            <a:r>
              <a:rPr lang="en-US" sz="3400" dirty="0"/>
              <a:t>One of the most important tools used by scientists</a:t>
            </a:r>
          </a:p>
        </p:txBody>
      </p:sp>
    </p:spTree>
    <p:extLst>
      <p:ext uri="{BB962C8B-B14F-4D97-AF65-F5344CB8AC3E}">
        <p14:creationId xmlns:p14="http://schemas.microsoft.com/office/powerpoint/2010/main" val="3813906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36BC-5392-4334-B151-0A2FA17D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CD1B4-BCF1-4607-AE25-FF6B22D3F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Line Graph</a:t>
            </a:r>
          </a:p>
          <a:p>
            <a:pPr lvl="1"/>
            <a:r>
              <a:rPr lang="en-US" sz="3400" dirty="0"/>
              <a:t>Shows how a sample of data changes over time</a:t>
            </a:r>
          </a:p>
          <a:p>
            <a:pPr lvl="1"/>
            <a:r>
              <a:rPr lang="en-US" sz="3400" dirty="0"/>
              <a:t>Can show how a single data point changes over time or how multiple data points change over time</a:t>
            </a:r>
          </a:p>
        </p:txBody>
      </p:sp>
    </p:spTree>
    <p:extLst>
      <p:ext uri="{BB962C8B-B14F-4D97-AF65-F5344CB8AC3E}">
        <p14:creationId xmlns:p14="http://schemas.microsoft.com/office/powerpoint/2010/main" val="103406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32E3-67DE-44E7-9C9A-FF5125F9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Graph</a:t>
            </a:r>
          </a:p>
        </p:txBody>
      </p:sp>
      <p:pic>
        <p:nvPicPr>
          <p:cNvPr id="1026" name="Picture 2" descr="What is Line Graph? - Definition, Facts &amp;amp; Example">
            <a:extLst>
              <a:ext uri="{FF2B5EF4-FFF2-40B4-BE49-F238E27FC236}">
                <a16:creationId xmlns:a16="http://schemas.microsoft.com/office/drawing/2014/main" id="{3DA2B251-95DC-42C6-B955-7AC444FFFB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3" r="23797"/>
          <a:stretch/>
        </p:blipFill>
        <p:spPr bwMode="auto">
          <a:xfrm>
            <a:off x="4074850" y="2000250"/>
            <a:ext cx="4181383" cy="363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172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32E3-67DE-44E7-9C9A-FF5125F9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Graph</a:t>
            </a:r>
          </a:p>
        </p:txBody>
      </p:sp>
      <p:pic>
        <p:nvPicPr>
          <p:cNvPr id="2050" name="Picture 2" descr="Line Graph (Line Chart) - Definition, Types, Sketch, Uses and Example">
            <a:extLst>
              <a:ext uri="{FF2B5EF4-FFF2-40B4-BE49-F238E27FC236}">
                <a16:creationId xmlns:a16="http://schemas.microsoft.com/office/drawing/2014/main" id="{A983B60E-9336-479A-A78F-9C09814D1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66" y="1933132"/>
            <a:ext cx="5575269" cy="416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282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ECB0-7E64-4EAE-8CDB-AC0B04AB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98D1-E629-4524-BB64-8D01EEAA7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Used to show quantities of frequencies.</a:t>
            </a:r>
          </a:p>
          <a:p>
            <a:pPr lvl="1"/>
            <a:r>
              <a:rPr lang="en-US" sz="3400" dirty="0"/>
              <a:t>Good for making comparisons</a:t>
            </a:r>
          </a:p>
          <a:p>
            <a:pPr marL="201168" lvl="1" indent="0">
              <a:buNone/>
            </a:pPr>
            <a:r>
              <a:rPr lang="en-US" sz="3400" dirty="0"/>
              <a:t>Can also be used to show changes over time</a:t>
            </a:r>
          </a:p>
          <a:p>
            <a:pPr lvl="1"/>
            <a:r>
              <a:rPr lang="en-US" sz="3400" dirty="0"/>
              <a:t>Time intervals should be larger</a:t>
            </a:r>
          </a:p>
        </p:txBody>
      </p:sp>
    </p:spTree>
    <p:extLst>
      <p:ext uri="{BB962C8B-B14F-4D97-AF65-F5344CB8AC3E}">
        <p14:creationId xmlns:p14="http://schemas.microsoft.com/office/powerpoint/2010/main" val="4004015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EB2A-5FAD-4C46-BDEC-111FD2B3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</a:t>
            </a:r>
          </a:p>
        </p:txBody>
      </p:sp>
      <p:pic>
        <p:nvPicPr>
          <p:cNvPr id="3074" name="Picture 2" descr="Bar Graph - WikiEducator">
            <a:extLst>
              <a:ext uri="{FF2B5EF4-FFF2-40B4-BE49-F238E27FC236}">
                <a16:creationId xmlns:a16="http://schemas.microsoft.com/office/drawing/2014/main" id="{79A284E9-2480-478D-AA79-92DB38191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077" y="1864772"/>
            <a:ext cx="7179847" cy="433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713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3EAA-C744-47A6-ADCB-B0A8AE3A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</a:t>
            </a:r>
          </a:p>
        </p:txBody>
      </p:sp>
      <p:pic>
        <p:nvPicPr>
          <p:cNvPr id="4098" name="Picture 2" descr="Multiple Bar Graphs ( Read ) | Statistics | CK-12 Foundation">
            <a:extLst>
              <a:ext uri="{FF2B5EF4-FFF2-40B4-BE49-F238E27FC236}">
                <a16:creationId xmlns:a16="http://schemas.microsoft.com/office/drawing/2014/main" id="{E3A931FC-D980-4A98-B2D4-1DB2F33B3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123" y="1871663"/>
            <a:ext cx="6463755" cy="422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569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64D7-CFDA-4BF8-9240-F3E4696E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</a:t>
            </a:r>
          </a:p>
        </p:txBody>
      </p:sp>
      <p:pic>
        <p:nvPicPr>
          <p:cNvPr id="5122" name="Picture 2" descr="How to Make a Bar Chart in Excel | Smartsheet">
            <a:extLst>
              <a:ext uri="{FF2B5EF4-FFF2-40B4-BE49-F238E27FC236}">
                <a16:creationId xmlns:a16="http://schemas.microsoft.com/office/drawing/2014/main" id="{F2DE0AAC-7834-4889-8E14-3F7F57454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38" y="1848637"/>
            <a:ext cx="7172325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273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136E-131D-418E-9FB0-30AEEB5A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A7D65-4A0F-45BB-ACE4-87BB7D962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Used to show percent of a whole</a:t>
            </a:r>
          </a:p>
          <a:p>
            <a:r>
              <a:rPr lang="en-US" sz="3600" dirty="0"/>
              <a:t>Not commonly used</a:t>
            </a:r>
          </a:p>
        </p:txBody>
      </p:sp>
    </p:spTree>
    <p:extLst>
      <p:ext uri="{BB962C8B-B14F-4D97-AF65-F5344CB8AC3E}">
        <p14:creationId xmlns:p14="http://schemas.microsoft.com/office/powerpoint/2010/main" val="1623946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CBBC-8A2D-4763-B1E0-A57B272B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</a:t>
            </a:r>
          </a:p>
        </p:txBody>
      </p:sp>
      <p:pic>
        <p:nvPicPr>
          <p:cNvPr id="6146" name="Picture 2" descr="Pie Chart: Definition, Examples, Make one in Excel/SPSS - Statistics How To">
            <a:extLst>
              <a:ext uri="{FF2B5EF4-FFF2-40B4-BE49-F238E27FC236}">
                <a16:creationId xmlns:a16="http://schemas.microsoft.com/office/drawing/2014/main" id="{EC2D4FF0-1DC0-469C-B606-FEF6EAFA7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971" y="1978380"/>
            <a:ext cx="3690059" cy="402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0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3723"/>
          </a:xfrm>
        </p:spPr>
        <p:txBody>
          <a:bodyPr>
            <a:noAutofit/>
          </a:bodyPr>
          <a:lstStyle/>
          <a:p>
            <a:r>
              <a:rPr lang="en-US" sz="4000" dirty="0"/>
              <a:t>I Love Math!</a:t>
            </a:r>
            <a:br>
              <a:rPr lang="en-US" sz="4000" dirty="0"/>
            </a:br>
            <a:r>
              <a:rPr lang="en-US" sz="4000" dirty="0"/>
              <a:t>How Much Do I Get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57777"/>
            <a:ext cx="9257930" cy="4889377"/>
          </a:xfrm>
        </p:spPr>
        <p:txBody>
          <a:bodyPr>
            <a:normAutofit/>
          </a:bodyPr>
          <a:lstStyle/>
          <a:p>
            <a:r>
              <a:rPr lang="en-US" sz="3200" dirty="0"/>
              <a:t>Math is the language of physics.</a:t>
            </a:r>
          </a:p>
          <a:p>
            <a:endParaRPr lang="en-US" dirty="0"/>
          </a:p>
          <a:p>
            <a:r>
              <a:rPr lang="en-US" sz="2800" dirty="0"/>
              <a:t>No new Math……..</a:t>
            </a:r>
          </a:p>
          <a:p>
            <a:r>
              <a:rPr lang="en-US" sz="2800" dirty="0"/>
              <a:t>………..but……………</a:t>
            </a:r>
          </a:p>
          <a:p>
            <a:r>
              <a:rPr lang="en-US" sz="2800" dirty="0"/>
              <a:t>You’ll need to use the math you’ve already learned.</a:t>
            </a:r>
          </a:p>
        </p:txBody>
      </p:sp>
    </p:spTree>
    <p:extLst>
      <p:ext uri="{BB962C8B-B14F-4D97-AF65-F5344CB8AC3E}">
        <p14:creationId xmlns:p14="http://schemas.microsoft.com/office/powerpoint/2010/main" val="412620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2F3A-70E4-400B-B98F-06759C40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</a:t>
            </a:r>
          </a:p>
        </p:txBody>
      </p:sp>
      <p:pic>
        <p:nvPicPr>
          <p:cNvPr id="7170" name="Picture 2" descr="Pie of pie chart in Excel - Excelchat | Excelchat">
            <a:extLst>
              <a:ext uri="{FF2B5EF4-FFF2-40B4-BE49-F238E27FC236}">
                <a16:creationId xmlns:a16="http://schemas.microsoft.com/office/drawing/2014/main" id="{CC7FAA1D-6F60-49C1-BA16-AAB43BEFF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146" y="1985934"/>
            <a:ext cx="7811708" cy="396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837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9A64-4644-49A3-ABF5-F1581E49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91BE6-63C8-4A6A-92D5-305D608EF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Shows relationships between two variables</a:t>
            </a:r>
          </a:p>
          <a:p>
            <a:r>
              <a:rPr lang="en-US" sz="3600" dirty="0"/>
              <a:t>Most of the graphs you make in this class will be scatter plots.</a:t>
            </a:r>
          </a:p>
        </p:txBody>
      </p:sp>
    </p:spTree>
    <p:extLst>
      <p:ext uri="{BB962C8B-B14F-4D97-AF65-F5344CB8AC3E}">
        <p14:creationId xmlns:p14="http://schemas.microsoft.com/office/powerpoint/2010/main" val="3690494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899A7-AC97-48C4-8C43-50849DD8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Plot</a:t>
            </a:r>
          </a:p>
        </p:txBody>
      </p:sp>
      <p:pic>
        <p:nvPicPr>
          <p:cNvPr id="8194" name="Picture 2" descr="How can I use the specific trendlines for a scatterplot in Excel? | Socratic">
            <a:extLst>
              <a:ext uri="{FF2B5EF4-FFF2-40B4-BE49-F238E27FC236}">
                <a16:creationId xmlns:a16="http://schemas.microsoft.com/office/drawing/2014/main" id="{3ED9CECF-2F52-4BCA-83CD-F7C45A88E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192" y="2224088"/>
            <a:ext cx="5241617" cy="378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692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805D-FBAD-4CBA-8C8D-01EA1CB3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Plot</a:t>
            </a:r>
          </a:p>
        </p:txBody>
      </p:sp>
      <p:pic>
        <p:nvPicPr>
          <p:cNvPr id="9218" name="Picture 2" descr="Scatter diagrams">
            <a:extLst>
              <a:ext uri="{FF2B5EF4-FFF2-40B4-BE49-F238E27FC236}">
                <a16:creationId xmlns:a16="http://schemas.microsoft.com/office/drawing/2014/main" id="{55DAC934-4F64-466C-8674-F1B7DE06A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211280"/>
            <a:ext cx="56007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9768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AF8E-FF86-40F5-9BB8-5DA0045A6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a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B56F-15D2-40B0-B86D-CFC3BA737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9858"/>
          </a:xfrm>
        </p:spPr>
        <p:txBody>
          <a:bodyPr/>
          <a:lstStyle/>
          <a:p>
            <a:r>
              <a:rPr lang="en-US" sz="3600" dirty="0"/>
              <a:t>Independent Variable – The variable that is changed by the researcher</a:t>
            </a:r>
          </a:p>
          <a:p>
            <a:pPr lvl="1"/>
            <a:r>
              <a:rPr lang="en-US" sz="3400" dirty="0"/>
              <a:t>Goes on the x-axis</a:t>
            </a:r>
          </a:p>
          <a:p>
            <a:endParaRPr lang="en-US" sz="3600" dirty="0"/>
          </a:p>
          <a:p>
            <a:r>
              <a:rPr lang="en-US" sz="3600" dirty="0"/>
              <a:t>Dependent Variable – The variable that is measured by the researcher</a:t>
            </a:r>
          </a:p>
          <a:p>
            <a:pPr lvl="1"/>
            <a:r>
              <a:rPr lang="en-US" sz="3400" dirty="0"/>
              <a:t>Goes on the y-axis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44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0F4DF-96A6-493F-B117-248039C5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B0739-FA20-4E96-88F9-6438B0632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3225"/>
          </a:xfrm>
        </p:spPr>
        <p:txBody>
          <a:bodyPr>
            <a:normAutofit/>
          </a:bodyPr>
          <a:lstStyle/>
          <a:p>
            <a:r>
              <a:rPr lang="en-US" sz="3600" dirty="0"/>
              <a:t>Graph Title</a:t>
            </a:r>
          </a:p>
          <a:p>
            <a:pPr lvl="1"/>
            <a:r>
              <a:rPr lang="en-US" sz="3400" dirty="0"/>
              <a:t>Should convey the purpose of the graph</a:t>
            </a:r>
          </a:p>
          <a:p>
            <a:r>
              <a:rPr lang="en-US" sz="3600" dirty="0"/>
              <a:t>Axis Titles</a:t>
            </a:r>
          </a:p>
          <a:p>
            <a:pPr lvl="1"/>
            <a:r>
              <a:rPr lang="en-US" sz="3400" dirty="0"/>
              <a:t>Both x and y axes must have titles</a:t>
            </a:r>
          </a:p>
          <a:p>
            <a:pPr lvl="1"/>
            <a:r>
              <a:rPr lang="en-US" sz="3400" dirty="0"/>
              <a:t>Units MUST be included for numerical values</a:t>
            </a:r>
          </a:p>
          <a:p>
            <a:pPr lvl="2"/>
            <a:r>
              <a:rPr lang="en-US" sz="3000" dirty="0"/>
              <a:t>Ex: seconds (s), centimeters (cm), temperature (</a:t>
            </a:r>
            <a:r>
              <a:rPr lang="en-US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06711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FB5AC-B6F1-4F13-908C-5ADE4A30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4EA-747F-4442-91CC-6D212AB4D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Trendline</a:t>
            </a:r>
          </a:p>
          <a:p>
            <a:pPr lvl="1"/>
            <a:r>
              <a:rPr lang="en-US" sz="3400" dirty="0"/>
              <a:t>The best line that fits through all of the data points</a:t>
            </a:r>
          </a:p>
          <a:p>
            <a:pPr lvl="1"/>
            <a:r>
              <a:rPr lang="en-US" sz="3400" dirty="0"/>
              <a:t>Doesn’t need to go through the data points</a:t>
            </a:r>
          </a:p>
          <a:p>
            <a:pPr lvl="1"/>
            <a:r>
              <a:rPr lang="en-US" sz="3400" dirty="0"/>
              <a:t>Shows trends between variables on a scatter plot</a:t>
            </a:r>
          </a:p>
          <a:p>
            <a:pPr lvl="1"/>
            <a:r>
              <a:rPr lang="en-US" sz="3400" dirty="0"/>
              <a:t>Also called a line of best fit</a:t>
            </a:r>
          </a:p>
        </p:txBody>
      </p:sp>
    </p:spTree>
    <p:extLst>
      <p:ext uri="{BB962C8B-B14F-4D97-AF65-F5344CB8AC3E}">
        <p14:creationId xmlns:p14="http://schemas.microsoft.com/office/powerpoint/2010/main" val="1964031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265C9-5F3E-4FFD-8DF5-9E1C78FB7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Graphs by 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A5B9-7DAA-47B6-976E-2C21A9257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Need to be NEAT and easy to read</a:t>
            </a:r>
          </a:p>
          <a:p>
            <a:r>
              <a:rPr lang="en-US" sz="3600" dirty="0"/>
              <a:t>Lines and axes should always be drawn with a ruler</a:t>
            </a:r>
          </a:p>
          <a:p>
            <a:r>
              <a:rPr lang="en-US" sz="3600" dirty="0"/>
              <a:t>Scale should be uniform throughout</a:t>
            </a:r>
          </a:p>
          <a:p>
            <a:r>
              <a:rPr lang="en-US" sz="3600" dirty="0"/>
              <a:t>Graph should fill as much of page as possible</a:t>
            </a:r>
          </a:p>
        </p:txBody>
      </p:sp>
    </p:spTree>
    <p:extLst>
      <p:ext uri="{BB962C8B-B14F-4D97-AF65-F5344CB8AC3E}">
        <p14:creationId xmlns:p14="http://schemas.microsoft.com/office/powerpoint/2010/main" val="394549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43207"/>
          </a:xfrm>
        </p:spPr>
        <p:txBody>
          <a:bodyPr>
            <a:noAutofit/>
          </a:bodyPr>
          <a:lstStyle/>
          <a:p>
            <a:r>
              <a:rPr lang="en-US" sz="3600" b="1" dirty="0"/>
              <a:t>Mr. G’s Problem Solving Strategy a.k.a. G.U.E.S.S. Method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9516"/>
            <a:ext cx="9257930" cy="324035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Read the problem.   Seriously, actually </a:t>
            </a:r>
            <a:r>
              <a:rPr lang="en-US" i="1" u="sng" dirty="0"/>
              <a:t>READ</a:t>
            </a:r>
            <a:r>
              <a:rPr lang="en-US" dirty="0"/>
              <a:t> the problem all the way through!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Annotate (that means underline or highlight) the important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and chart the known and unknown values.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Determine which formula you need to solve the problem.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Isolate the unknown variable on one side of the equal sign.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Insert the known values into the formula.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Solve the problem.</a:t>
            </a:r>
          </a:p>
        </p:txBody>
      </p:sp>
    </p:spTree>
    <p:extLst>
      <p:ext uri="{BB962C8B-B14F-4D97-AF65-F5344CB8AC3E}">
        <p14:creationId xmlns:p14="http://schemas.microsoft.com/office/powerpoint/2010/main" val="246409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Use Four-Letter Words in Physics!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0058"/>
          </a:xfrm>
        </p:spPr>
        <p:txBody>
          <a:bodyPr>
            <a:noAutofit/>
          </a:bodyPr>
          <a:lstStyle/>
          <a:p>
            <a:r>
              <a:rPr lang="en-US" sz="3200" dirty="0"/>
              <a:t>Inch</a:t>
            </a:r>
          </a:p>
          <a:p>
            <a:endParaRPr lang="en-US" sz="3200" dirty="0"/>
          </a:p>
          <a:p>
            <a:r>
              <a:rPr lang="en-US" sz="3200" dirty="0"/>
              <a:t>Foot</a:t>
            </a:r>
          </a:p>
          <a:p>
            <a:endParaRPr lang="en-US" sz="3200" dirty="0"/>
          </a:p>
          <a:p>
            <a:r>
              <a:rPr lang="en-US" sz="3200" dirty="0"/>
              <a:t>Yard</a:t>
            </a:r>
          </a:p>
          <a:p>
            <a:endParaRPr lang="en-US" sz="3200" dirty="0"/>
          </a:p>
          <a:p>
            <a:r>
              <a:rPr lang="en-US" sz="3200" dirty="0"/>
              <a:t>Mile</a:t>
            </a:r>
          </a:p>
        </p:txBody>
      </p:sp>
      <p:pic>
        <p:nvPicPr>
          <p:cNvPr id="1026" name="Picture 2" descr="http://www.metric4us.com/world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133600"/>
            <a:ext cx="6288166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8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 Units</a:t>
            </a:r>
          </a:p>
        </p:txBody>
      </p:sp>
      <p:pic>
        <p:nvPicPr>
          <p:cNvPr id="2050" name="Picture 2" descr="http://www.flinnsci.com/store/catalogPhotos/AP6899ca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180" y="1524000"/>
            <a:ext cx="7393664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>
            <a:off x="2514600" y="1143000"/>
            <a:ext cx="10668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66900" y="286604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Fundamental</a:t>
            </a:r>
          </a:p>
          <a:p>
            <a:pPr algn="ctr"/>
            <a:r>
              <a:rPr lang="en-US" sz="2400" b="1" dirty="0">
                <a:latin typeface="Arial Black" panose="020B0A04020102020204" pitchFamily="34" charset="0"/>
              </a:rPr>
              <a:t>Units</a:t>
            </a:r>
          </a:p>
        </p:txBody>
      </p:sp>
    </p:spTree>
    <p:extLst>
      <p:ext uri="{BB962C8B-B14F-4D97-AF65-F5344CB8AC3E}">
        <p14:creationId xmlns:p14="http://schemas.microsoft.com/office/powerpoint/2010/main" val="382619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Use units to check your work.</a:t>
                </a:r>
              </a:p>
              <a:p>
                <a:r>
                  <a:rPr lang="en-US" sz="2800" dirty="0"/>
                  <a:t>Units tell you if formulas are set up correctly.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Conversion factors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1000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=1</m:t>
                    </m:r>
                    <m:r>
                      <a:rPr lang="en-US" sz="2800" b="0" i="1" smtClean="0">
                        <a:latin typeface="Cambria Math"/>
                      </a:rPr>
                      <m:t>𝑘𝑚</m:t>
                    </m:r>
                    <m:r>
                      <a:rPr lang="en-US" sz="2800" b="0" i="1" smtClean="0">
                        <a:latin typeface="Cambria Math"/>
                      </a:rPr>
                      <m:t>, 1=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1000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, 1=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1000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𝑘𝑚</m:t>
                        </m:r>
                      </m:den>
                    </m:f>
                  </m:oMath>
                </a14:m>
                <a:endParaRPr lang="en-US" sz="2800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92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Convert 472 grams to kilograms.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472</m:t>
                    </m:r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𝑘𝑔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1000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=0.472</m:t>
                    </m:r>
                    <m:r>
                      <a:rPr lang="en-US" sz="2800" b="0" i="1" smtClean="0">
                        <a:latin typeface="Cambria Math"/>
                      </a:rPr>
                      <m:t>𝑘𝑔</m:t>
                    </m:r>
                  </m:oMath>
                </a14:m>
                <a:endParaRPr lang="en-US" sz="2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3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Convert 32.1 miles per hour (mi/h) to kilometers per second (km/s)</a:t>
                </a:r>
              </a:p>
              <a:p>
                <a:pPr lvl="1"/>
                <a:r>
                  <a:rPr lang="en-US" sz="2000" i="1" dirty="0"/>
                  <a:t>hint: 1m = 3.28ft, 1mi = 5280ft 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32.1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𝑚𝑖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5280</m:t>
                        </m:r>
                        <m:r>
                          <a:rPr lang="en-US" sz="2800" i="1">
                            <a:latin typeface="Cambria Math"/>
                          </a:rPr>
                          <m:t>𝑓𝑡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𝑚𝑖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3.28</m:t>
                        </m:r>
                        <m:r>
                          <a:rPr lang="en-US" sz="2800" i="1">
                            <a:latin typeface="Cambria Math"/>
                          </a:rPr>
                          <m:t>𝑓𝑡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1000</m:t>
                        </m:r>
                        <m:r>
                          <a:rPr lang="en-US" sz="2800" i="1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60</m:t>
                        </m:r>
                        <m:r>
                          <a:rPr lang="en-US" sz="2800" i="1">
                            <a:latin typeface="Cambria Math"/>
                          </a:rPr>
                          <m:t>𝑚𝑖𝑛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𝑚𝑖𝑛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60</m:t>
                        </m:r>
                        <m:r>
                          <a:rPr lang="en-US" sz="2800" i="1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=0.0144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51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281</TotalTime>
  <Words>860</Words>
  <Application>Microsoft Office PowerPoint</Application>
  <PresentationFormat>Widescreen</PresentationFormat>
  <Paragraphs>177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Arial Black</vt:lpstr>
      <vt:lpstr>Calibri</vt:lpstr>
      <vt:lpstr>Calibri Light</vt:lpstr>
      <vt:lpstr>Cambria Math</vt:lpstr>
      <vt:lpstr>Times New Roman</vt:lpstr>
      <vt:lpstr>Retrospect</vt:lpstr>
      <vt:lpstr>Math Review</vt:lpstr>
      <vt:lpstr>What skills do I need to be successful in physics?</vt:lpstr>
      <vt:lpstr>I Love Math! How Much Do I Get To Do?</vt:lpstr>
      <vt:lpstr>Mr. G’s Problem Solving Strategy a.k.a. G.U.E.S.S. Method</vt:lpstr>
      <vt:lpstr>Don’t Use Four-Letter Words in Physics!</vt:lpstr>
      <vt:lpstr>SI Units</vt:lpstr>
      <vt:lpstr>Dimensional Analysis</vt:lpstr>
      <vt:lpstr>Dimensional Analysis</vt:lpstr>
      <vt:lpstr>Dimensional Analysis</vt:lpstr>
      <vt:lpstr>Try a Couple on Your Own!</vt:lpstr>
      <vt:lpstr>Accuracy vs. Precision</vt:lpstr>
      <vt:lpstr>Significant Figures</vt:lpstr>
      <vt:lpstr>Significant Figures</vt:lpstr>
      <vt:lpstr>Significant Figures</vt:lpstr>
      <vt:lpstr>Scientific Notation</vt:lpstr>
      <vt:lpstr>Scientific Notation</vt:lpstr>
      <vt:lpstr>Scientific Method</vt:lpstr>
      <vt:lpstr>Scientific Method</vt:lpstr>
      <vt:lpstr>Scientific Method</vt:lpstr>
      <vt:lpstr>Graphs</vt:lpstr>
      <vt:lpstr>Types of Graphs</vt:lpstr>
      <vt:lpstr>Line Graph</vt:lpstr>
      <vt:lpstr>Line Graph</vt:lpstr>
      <vt:lpstr>Bar Graph</vt:lpstr>
      <vt:lpstr>Bar Graph</vt:lpstr>
      <vt:lpstr>Bar Graph</vt:lpstr>
      <vt:lpstr>Bar Graph</vt:lpstr>
      <vt:lpstr>Pie Chart</vt:lpstr>
      <vt:lpstr>Pie Chart</vt:lpstr>
      <vt:lpstr>Pie Chart</vt:lpstr>
      <vt:lpstr>Scatter Plot</vt:lpstr>
      <vt:lpstr>Scatter Plot</vt:lpstr>
      <vt:lpstr>Scatter Plot</vt:lpstr>
      <vt:lpstr>How to Create a Graph</vt:lpstr>
      <vt:lpstr>Elements of a Graph</vt:lpstr>
      <vt:lpstr>Elements of a Graph</vt:lpstr>
      <vt:lpstr>Drawing Graphs by Hand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Physics</dc:title>
  <dc:creator>Chris Tiesler</dc:creator>
  <cp:lastModifiedBy>James Goddard</cp:lastModifiedBy>
  <cp:revision>10</cp:revision>
  <dcterms:created xsi:type="dcterms:W3CDTF">2021-08-19T01:31:28Z</dcterms:created>
  <dcterms:modified xsi:type="dcterms:W3CDTF">2023-08-31T01:28:24Z</dcterms:modified>
</cp:coreProperties>
</file>