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5" r:id="rId57"/>
    <p:sldId id="316" r:id="rId58"/>
    <p:sldId id="317" r:id="rId59"/>
    <p:sldId id="426" r:id="rId60"/>
    <p:sldId id="318"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Lst>
  <p:sldSz cx="10160000" cy="9144000"/>
  <p:notesSz cx="6858000" cy="9144000"/>
  <p:embeddedFontLst>
    <p:embeddedFont>
      <p:font typeface="Calibri" panose="020F0502020204030204" pitchFamily="34" charset="0"/>
      <p:regular r:id="rId166"/>
      <p:bold r:id="rId167"/>
      <p:italic r:id="rId168"/>
      <p:boldItalic r:id="rId1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B"/>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80" d="100"/>
          <a:sy n="80" d="100"/>
        </p:scale>
        <p:origin x="588" y="90"/>
      </p:cViewPr>
      <p:guideLst>
        <p:guide orient="horz" pos="2880"/>
        <p:guide pos="32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40569"/>
            <a:ext cx="8636000" cy="1960034"/>
          </a:xfrm>
        </p:spPr>
        <p:txBody>
          <a:bodyPr/>
          <a:lstStyle/>
          <a:p>
            <a:r>
              <a:rPr lang="en-US"/>
              <a:t>Click to edit Master title style</a:t>
            </a:r>
          </a:p>
        </p:txBody>
      </p:sp>
      <p:sp>
        <p:nvSpPr>
          <p:cNvPr id="3" name="Subtitle 2"/>
          <p:cNvSpPr>
            <a:spLocks noGrp="1"/>
          </p:cNvSpPr>
          <p:nvPr>
            <p:ph type="subTitle" idx="1"/>
          </p:nvPr>
        </p:nvSpPr>
        <p:spPr>
          <a:xfrm>
            <a:off x="1524000" y="5181600"/>
            <a:ext cx="71120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66186"/>
            <a:ext cx="22860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2" y="366186"/>
            <a:ext cx="66886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875869"/>
            <a:ext cx="86360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875620"/>
            <a:ext cx="86360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33604"/>
            <a:ext cx="448733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2133604"/>
            <a:ext cx="448733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2046819"/>
            <a:ext cx="44890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899833"/>
            <a:ext cx="44890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4" y="2046819"/>
            <a:ext cx="449086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4" y="2899833"/>
            <a:ext cx="449086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4068"/>
            <a:ext cx="334257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64071"/>
            <a:ext cx="567972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913471"/>
            <a:ext cx="3342570"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00802"/>
            <a:ext cx="60960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817033"/>
            <a:ext cx="60960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156453"/>
            <a:ext cx="60960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840D4-94EF-41EB-9B49-527E518AE684}"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8FF9-E085-4708-AAA3-C34D23A56C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66186"/>
            <a:ext cx="9144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2133604"/>
            <a:ext cx="91440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4" y="8475136"/>
            <a:ext cx="2370667"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AE840D4-94EF-41EB-9B49-527E518AE684}" type="datetimeFigureOut">
              <a:rPr lang="en-US" smtClean="0"/>
              <a:pPr/>
              <a:t>10/19/2023</a:t>
            </a:fld>
            <a:endParaRPr lang="en-US"/>
          </a:p>
        </p:txBody>
      </p:sp>
      <p:sp>
        <p:nvSpPr>
          <p:cNvPr id="5" name="Footer Placeholder 4"/>
          <p:cNvSpPr>
            <a:spLocks noGrp="1"/>
          </p:cNvSpPr>
          <p:nvPr>
            <p:ph type="ftr" sz="quarter" idx="3"/>
          </p:nvPr>
        </p:nvSpPr>
        <p:spPr>
          <a:xfrm>
            <a:off x="3471335" y="8475136"/>
            <a:ext cx="3217333"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8" y="8475136"/>
            <a:ext cx="2370667"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FA18FF9-E085-4708-AAA3-C34D23A56C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www.youtube.com/watch?v=FhmLBxyX8Dw&amp;list=UUHnyfMqiRRG1u-2MsSQLbXA&amp;index=54&amp;feature=plcp" TargetMode="External"/><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youtu.be/Wp20Sc8qPeo"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346200" y="1150203"/>
            <a:ext cx="80772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Motion in One Dimension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5600" y="381000"/>
            <a:ext cx="90170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Speed </a:t>
            </a:r>
          </a:p>
        </p:txBody>
      </p:sp>
      <p:sp>
        <p:nvSpPr>
          <p:cNvPr id="3" name="TextBox 2"/>
          <p:cNvSpPr txBox="1"/>
          <p:nvPr/>
        </p:nvSpPr>
        <p:spPr>
          <a:xfrm>
            <a:off x="508000" y="1447800"/>
            <a:ext cx="9575800" cy="1107996"/>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Speed is defined as the distance traveled divided by the</a:t>
            </a:r>
          </a:p>
          <a:p>
            <a:r>
              <a:rPr lang="en-US" sz="2400" dirty="0">
                <a:solidFill>
                  <a:srgbClr val="00008B"/>
                </a:solidFill>
                <a:latin typeface="Arial" pitchFamily="34" charset="0"/>
                <a:cs typeface="Arial" pitchFamily="34" charset="0"/>
              </a:rPr>
              <a:t>time it took to travel that distance.</a:t>
            </a:r>
          </a:p>
          <a:p>
            <a:pPr algn="ctr"/>
            <a:r>
              <a:rPr lang="en-US" dirty="0">
                <a:solidFill>
                  <a:srgbClr val="00008B"/>
                </a:solidFill>
                <a:latin typeface="Arial - 24"/>
              </a:rPr>
              <a:t>        </a:t>
            </a:r>
          </a:p>
        </p:txBody>
      </p:sp>
      <p:grpSp>
        <p:nvGrpSpPr>
          <p:cNvPr id="7" name="Group 6"/>
          <p:cNvGrpSpPr/>
          <p:nvPr/>
        </p:nvGrpSpPr>
        <p:grpSpPr>
          <a:xfrm>
            <a:off x="190500" y="2895600"/>
            <a:ext cx="9017000" cy="2123658"/>
            <a:chOff x="190500" y="2895600"/>
            <a:chExt cx="9017000" cy="2123658"/>
          </a:xfrm>
        </p:grpSpPr>
        <p:cxnSp>
          <p:nvCxnSpPr>
            <p:cNvPr id="4" name="Straight Connector 3"/>
            <p:cNvCxnSpPr/>
            <p:nvPr/>
          </p:nvCxnSpPr>
          <p:spPr>
            <a:xfrm>
              <a:off x="4521200" y="3581400"/>
              <a:ext cx="13589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876800" y="4660900"/>
              <a:ext cx="2794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 y="2895600"/>
              <a:ext cx="9017000" cy="2123658"/>
            </a:xfrm>
            <a:prstGeom prst="rect">
              <a:avLst/>
            </a:prstGeom>
            <a:noFill/>
          </p:spPr>
          <p:txBody>
            <a:bodyPr vert="horz" rtlCol="0">
              <a:spAutoFit/>
            </a:bodyPr>
            <a:lstStyle/>
            <a:p>
              <a:endParaRPr lang="en-US" dirty="0"/>
            </a:p>
            <a:p>
              <a:pPr algn="ctr"/>
              <a:r>
                <a:rPr lang="en-US" sz="2400" dirty="0">
                  <a:solidFill>
                    <a:srgbClr val="00008B"/>
                  </a:solidFill>
                  <a:latin typeface="Arial" pitchFamily="34" charset="0"/>
                  <a:cs typeface="Arial" pitchFamily="34" charset="0"/>
                </a:rPr>
                <a:t>speed = distance</a:t>
              </a:r>
            </a:p>
            <a:p>
              <a:pPr algn="ctr"/>
              <a:r>
                <a:rPr lang="en-US" sz="2400" dirty="0">
                  <a:solidFill>
                    <a:srgbClr val="00008B"/>
                  </a:solidFill>
                  <a:latin typeface="Arial" pitchFamily="34" charset="0"/>
                  <a:cs typeface="Arial" pitchFamily="34" charset="0"/>
                </a:rPr>
                <a:t>            time</a:t>
              </a:r>
            </a:p>
            <a:p>
              <a:pPr algn="ctr"/>
              <a:endParaRPr lang="en-US" dirty="0">
                <a:solidFill>
                  <a:srgbClr val="00008B"/>
                </a:solidFill>
                <a:latin typeface="Arial - 24"/>
              </a:endParaRPr>
            </a:p>
            <a:p>
              <a:pPr algn="ctr"/>
              <a:r>
                <a:rPr lang="en-US" sz="2400" dirty="0">
                  <a:solidFill>
                    <a:srgbClr val="00008B"/>
                  </a:solidFill>
                  <a:latin typeface="Arial" pitchFamily="34" charset="0"/>
                  <a:cs typeface="Arial" pitchFamily="34" charset="0"/>
                </a:rPr>
                <a:t>s  =   d</a:t>
              </a:r>
            </a:p>
            <a:p>
              <a:pPr algn="ctr"/>
              <a:r>
                <a:rPr lang="en-US" sz="2400" dirty="0">
                  <a:solidFill>
                    <a:srgbClr val="00008B"/>
                  </a:solidFill>
                  <a:latin typeface="Arial" pitchFamily="34" charset="0"/>
                  <a:cs typeface="Arial" pitchFamily="34" charset="0"/>
                </a:rPr>
                <a:t>         t</a:t>
              </a:r>
            </a:p>
          </p:txBody>
        </p:sp>
      </p:grpSp>
      <p:sp>
        <p:nvSpPr>
          <p:cNvPr id="8" name="TextBox 7"/>
          <p:cNvSpPr txBox="1"/>
          <p:nvPr/>
        </p:nvSpPr>
        <p:spPr>
          <a:xfrm>
            <a:off x="1752600" y="5638802"/>
            <a:ext cx="6375400" cy="830997"/>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Speed is not a fundamental aspect of nature, it is the ratio of two things that are.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1625600" y="1295400"/>
            <a:ext cx="1473200" cy="880765"/>
            <a:chOff x="1625600" y="736600"/>
            <a:chExt cx="1473200" cy="880765"/>
          </a:xfrm>
        </p:grpSpPr>
        <p:sp>
          <p:nvSpPr>
            <p:cNvPr id="2" name="TextBox 1"/>
            <p:cNvSpPr txBox="1"/>
            <p:nvPr/>
          </p:nvSpPr>
          <p:spPr>
            <a:xfrm>
              <a:off x="1625600" y="965200"/>
              <a:ext cx="990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a = </a:t>
              </a:r>
            </a:p>
          </p:txBody>
        </p:sp>
        <p:sp>
          <p:nvSpPr>
            <p:cNvPr id="3" name="TextBox 2"/>
            <p:cNvSpPr txBox="1"/>
            <p:nvPr/>
          </p:nvSpPr>
          <p:spPr>
            <a:xfrm>
              <a:off x="2235200" y="736600"/>
              <a:ext cx="863600" cy="461665"/>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v</a:t>
              </a:r>
            </a:p>
          </p:txBody>
        </p:sp>
        <p:sp>
          <p:nvSpPr>
            <p:cNvPr id="4" name="TextBox 3"/>
            <p:cNvSpPr txBox="1"/>
            <p:nvPr/>
          </p:nvSpPr>
          <p:spPr>
            <a:xfrm>
              <a:off x="2235200" y="1155700"/>
              <a:ext cx="812800" cy="461665"/>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t</a:t>
              </a:r>
            </a:p>
          </p:txBody>
        </p:sp>
        <p:cxnSp>
          <p:nvCxnSpPr>
            <p:cNvPr id="5" name="Straight Connector 4"/>
            <p:cNvCxnSpPr/>
            <p:nvPr/>
          </p:nvCxnSpPr>
          <p:spPr>
            <a:xfrm>
              <a:off x="2261235" y="1139571"/>
              <a:ext cx="388747"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90600" y="420469"/>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8" name="TextBox 7"/>
          <p:cNvSpPr txBox="1"/>
          <p:nvPr/>
        </p:nvSpPr>
        <p:spPr>
          <a:xfrm>
            <a:off x="3886200" y="1454289"/>
            <a:ext cx="5791200" cy="5632311"/>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but since "Δ" means change</a:t>
            </a:r>
          </a:p>
          <a:p>
            <a:endParaRPr lang="en-US" sz="2400" dirty="0">
              <a:solidFill>
                <a:srgbClr val="00008B"/>
              </a:solidFill>
              <a:latin typeface="Arial" pitchFamily="34" charset="0"/>
              <a:cs typeface="Arial" pitchFamily="34" charset="0"/>
            </a:endParaRPr>
          </a:p>
          <a:p>
            <a:r>
              <a:rPr lang="el-GR" sz="2400" dirty="0">
                <a:solidFill>
                  <a:srgbClr val="00008B"/>
                </a:solidFill>
                <a:latin typeface="Arial" pitchFamily="34" charset="0"/>
                <a:cs typeface="Arial" pitchFamily="34" charset="0"/>
              </a:rPr>
              <a:t>Δ</a:t>
            </a:r>
            <a:r>
              <a:rPr lang="en-US" sz="2400" dirty="0">
                <a:solidFill>
                  <a:srgbClr val="00008B"/>
                </a:solidFill>
                <a:latin typeface="Arial" pitchFamily="34" charset="0"/>
                <a:cs typeface="Arial" pitchFamily="34" charset="0"/>
              </a:rPr>
              <a:t>v = v - </a:t>
            </a:r>
            <a:r>
              <a:rPr lang="en-US" sz="2400" dirty="0" err="1">
                <a:solidFill>
                  <a:srgbClr val="00008B"/>
                </a:solidFill>
                <a:latin typeface="Arial" pitchFamily="34" charset="0"/>
                <a:cs typeface="Arial" pitchFamily="34" charset="0"/>
              </a:rPr>
              <a:t>v</a:t>
            </a:r>
            <a:r>
              <a:rPr lang="en-US" sz="2400" baseline="-25000" dirty="0" err="1">
                <a:solidFill>
                  <a:srgbClr val="00008B"/>
                </a:solidFill>
                <a:latin typeface="Arial" pitchFamily="34" charset="0"/>
                <a:cs typeface="Arial" pitchFamily="34" charset="0"/>
              </a:rPr>
              <a:t>o</a:t>
            </a:r>
            <a:r>
              <a:rPr lang="en-US" sz="2400" dirty="0">
                <a:solidFill>
                  <a:srgbClr val="00008B"/>
                </a:solidFill>
                <a:latin typeface="Arial" pitchFamily="34" charset="0"/>
                <a:cs typeface="Arial" pitchFamily="34" charset="0"/>
              </a:rPr>
              <a:t> and </a:t>
            </a:r>
          </a:p>
          <a:p>
            <a:endParaRPr lang="en-US" sz="2400" dirty="0">
              <a:solidFill>
                <a:srgbClr val="00008B"/>
              </a:solidFill>
              <a:latin typeface="Arial" pitchFamily="34" charset="0"/>
              <a:cs typeface="Arial" pitchFamily="34" charset="0"/>
            </a:endParaRPr>
          </a:p>
          <a:p>
            <a:r>
              <a:rPr lang="el-GR" sz="2400" dirty="0">
                <a:solidFill>
                  <a:srgbClr val="00008B"/>
                </a:solidFill>
                <a:latin typeface="Arial" pitchFamily="34" charset="0"/>
                <a:cs typeface="Arial" pitchFamily="34" charset="0"/>
              </a:rPr>
              <a:t>Δ</a:t>
            </a:r>
            <a:r>
              <a:rPr lang="en-US" sz="2400" dirty="0">
                <a:solidFill>
                  <a:srgbClr val="00008B"/>
                </a:solidFill>
                <a:latin typeface="Arial" pitchFamily="34" charset="0"/>
                <a:cs typeface="Arial" pitchFamily="34" charset="0"/>
              </a:rPr>
              <a:t>t = t - t</a:t>
            </a:r>
            <a:r>
              <a:rPr lang="en-US" sz="2400" baseline="-25000" dirty="0">
                <a:solidFill>
                  <a:srgbClr val="00008B"/>
                </a:solidFill>
                <a:latin typeface="Arial" pitchFamily="34" charset="0"/>
                <a:cs typeface="Arial" pitchFamily="34" charset="0"/>
              </a:rPr>
              <a:t>o</a:t>
            </a:r>
            <a:r>
              <a:rPr lang="en-US" sz="2400" dirty="0">
                <a:solidFill>
                  <a:srgbClr val="00008B"/>
                </a:solidFill>
                <a:latin typeface="Arial" pitchFamily="34" charset="0"/>
                <a:cs typeface="Arial" pitchFamily="34" charset="0"/>
              </a:rPr>
              <a:t> </a:t>
            </a:r>
          </a:p>
          <a:p>
            <a:r>
              <a:rPr lang="en-US" sz="2400" dirty="0">
                <a:solidFill>
                  <a:srgbClr val="00008B"/>
                </a:solidFill>
                <a:latin typeface="Arial" pitchFamily="34" charset="0"/>
                <a:cs typeface="Arial" pitchFamily="34" charset="0"/>
              </a:rPr>
              <a:t> </a:t>
            </a:r>
          </a:p>
          <a:p>
            <a:r>
              <a:rPr lang="en-US" sz="2400" dirty="0">
                <a:solidFill>
                  <a:srgbClr val="00008B"/>
                </a:solidFill>
                <a:latin typeface="Arial" pitchFamily="34" charset="0"/>
                <a:cs typeface="Arial" pitchFamily="34" charset="0"/>
              </a:rPr>
              <a:t>if we always let t</a:t>
            </a:r>
            <a:r>
              <a:rPr lang="en-US" sz="2400" baseline="-25000" dirty="0">
                <a:solidFill>
                  <a:srgbClr val="00008B"/>
                </a:solidFill>
                <a:latin typeface="Arial" pitchFamily="34" charset="0"/>
                <a:cs typeface="Arial" pitchFamily="34" charset="0"/>
              </a:rPr>
              <a:t>o</a:t>
            </a:r>
            <a:r>
              <a:rPr lang="el-GR" sz="2400" dirty="0">
                <a:solidFill>
                  <a:srgbClr val="00008B"/>
                </a:solidFill>
                <a:latin typeface="Arial" pitchFamily="34" charset="0"/>
                <a:cs typeface="Arial" pitchFamily="34" charset="0"/>
              </a:rPr>
              <a:t> = 0, Δ</a:t>
            </a:r>
            <a:r>
              <a:rPr lang="en-US" sz="2400" dirty="0">
                <a:solidFill>
                  <a:srgbClr val="00008B"/>
                </a:solidFill>
                <a:latin typeface="Arial" pitchFamily="34" charset="0"/>
                <a:cs typeface="Arial" pitchFamily="34" charset="0"/>
              </a:rPr>
              <a:t>t = t </a:t>
            </a: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Solving for "v"</a:t>
            </a: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This equation tells us how an object's velocity changes as a function of time.</a:t>
            </a:r>
          </a:p>
        </p:txBody>
      </p:sp>
      <p:grpSp>
        <p:nvGrpSpPr>
          <p:cNvPr id="13" name="Group 12"/>
          <p:cNvGrpSpPr/>
          <p:nvPr/>
        </p:nvGrpSpPr>
        <p:grpSpPr>
          <a:xfrm>
            <a:off x="1536700" y="3272135"/>
            <a:ext cx="1739900" cy="918865"/>
            <a:chOff x="1536700" y="2768600"/>
            <a:chExt cx="1739900" cy="918865"/>
          </a:xfrm>
        </p:grpSpPr>
        <p:sp>
          <p:nvSpPr>
            <p:cNvPr id="9" name="TextBox 8"/>
            <p:cNvSpPr txBox="1"/>
            <p:nvPr/>
          </p:nvSpPr>
          <p:spPr>
            <a:xfrm>
              <a:off x="1536700" y="3009900"/>
              <a:ext cx="990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a = </a:t>
              </a:r>
            </a:p>
          </p:txBody>
        </p:sp>
        <p:sp>
          <p:nvSpPr>
            <p:cNvPr id="10" name="TextBox 9"/>
            <p:cNvSpPr txBox="1"/>
            <p:nvPr/>
          </p:nvSpPr>
          <p:spPr>
            <a:xfrm>
              <a:off x="2133600" y="2768600"/>
              <a:ext cx="11430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v</a:t>
              </a:r>
              <a:r>
                <a:rPr lang="en-US" sz="2400" baseline="-25000">
                  <a:solidFill>
                    <a:srgbClr val="000000"/>
                  </a:solidFill>
                  <a:latin typeface="Arial" pitchFamily="34" charset="0"/>
                  <a:cs typeface="Arial" pitchFamily="34" charset="0"/>
                </a:rPr>
                <a:t>o</a:t>
              </a:r>
            </a:p>
          </p:txBody>
        </p:sp>
        <p:sp>
          <p:nvSpPr>
            <p:cNvPr id="11" name="TextBox 10"/>
            <p:cNvSpPr txBox="1"/>
            <p:nvPr/>
          </p:nvSpPr>
          <p:spPr>
            <a:xfrm>
              <a:off x="2336800" y="3225800"/>
              <a:ext cx="5334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cxnSp>
          <p:nvCxnSpPr>
            <p:cNvPr id="12" name="Straight Connector 11"/>
            <p:cNvCxnSpPr/>
            <p:nvPr/>
          </p:nvCxnSpPr>
          <p:spPr>
            <a:xfrm>
              <a:off x="2285619" y="3208147"/>
              <a:ext cx="448817"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498600" y="4291786"/>
            <a:ext cx="1828800" cy="2185214"/>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at = v - </a:t>
            </a:r>
            <a:r>
              <a:rPr lang="en-US" sz="2400" dirty="0" err="1">
                <a:solidFill>
                  <a:srgbClr val="000000"/>
                </a:solidFill>
                <a:latin typeface="Arial" pitchFamily="34" charset="0"/>
                <a:cs typeface="Arial" pitchFamily="34" charset="0"/>
              </a:rPr>
              <a:t>v</a:t>
            </a:r>
            <a:r>
              <a:rPr lang="en-US" sz="2400" baseline="-25000" dirty="0" err="1">
                <a:solidFill>
                  <a:srgbClr val="000000"/>
                </a:solidFill>
                <a:latin typeface="Arial" pitchFamily="34" charset="0"/>
                <a:cs typeface="Arial" pitchFamily="34" charset="0"/>
              </a:rPr>
              <a:t>o</a:t>
            </a:r>
            <a:endParaRPr lang="en-US" sz="2400" baseline="-25000" dirty="0">
              <a:solidFill>
                <a:srgbClr val="000000"/>
              </a:solidFill>
              <a:latin typeface="Arial" pitchFamily="34" charset="0"/>
              <a:cs typeface="Arial" pitchFamily="34" charset="0"/>
            </a:endParaRPr>
          </a:p>
          <a:p>
            <a:endParaRPr lang="en-US" sz="2400" baseline="-25000" dirty="0">
              <a:solidFill>
                <a:srgbClr val="000000"/>
              </a:solidFill>
              <a:latin typeface="Arial" pitchFamily="34" charset="0"/>
              <a:cs typeface="Arial" pitchFamily="34" charset="0"/>
            </a:endParaRPr>
          </a:p>
          <a:p>
            <a:r>
              <a:rPr lang="en-US" sz="2400" baseline="-25000" dirty="0">
                <a:solidFill>
                  <a:srgbClr val="000000"/>
                </a:solidFill>
                <a:latin typeface="Arial" pitchFamily="34" charset="0"/>
                <a:cs typeface="Arial" pitchFamily="34" charset="0"/>
              </a:rPr>
              <a:t>v </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v</a:t>
            </a:r>
            <a:r>
              <a:rPr lang="en-US" sz="2400" baseline="-25000" dirty="0" err="1">
                <a:solidFill>
                  <a:srgbClr val="000000"/>
                </a:solidFill>
                <a:latin typeface="Arial" pitchFamily="34" charset="0"/>
                <a:cs typeface="Arial" pitchFamily="34" charset="0"/>
              </a:rPr>
              <a:t>o</a:t>
            </a:r>
            <a:r>
              <a:rPr lang="en-US" sz="2400" dirty="0">
                <a:solidFill>
                  <a:srgbClr val="000000"/>
                </a:solidFill>
                <a:latin typeface="Arial" pitchFamily="34" charset="0"/>
                <a:cs typeface="Arial" pitchFamily="34" charset="0"/>
              </a:rPr>
              <a:t> = at</a:t>
            </a:r>
          </a:p>
          <a:p>
            <a:endParaRPr lang="en-US" sz="2400" dirty="0">
              <a:solidFill>
                <a:srgbClr val="000000"/>
              </a:solidFill>
              <a:latin typeface="Arial" pitchFamily="34" charset="0"/>
              <a:cs typeface="Arial" pitchFamily="34" charset="0"/>
            </a:endParaRPr>
          </a:p>
          <a:p>
            <a:endParaRPr lang="en-US" sz="2400" dirty="0">
              <a:solidFill>
                <a:srgbClr val="000000"/>
              </a:solidFill>
              <a:latin typeface="Arial" pitchFamily="34" charset="0"/>
              <a:cs typeface="Arial" pitchFamily="34" charset="0"/>
            </a:endParaRPr>
          </a:p>
          <a:p>
            <a:r>
              <a:rPr lang="en-US" sz="2400" dirty="0">
                <a:solidFill>
                  <a:srgbClr val="000000"/>
                </a:solidFill>
                <a:latin typeface="Arial" pitchFamily="34" charset="0"/>
                <a:cs typeface="Arial" pitchFamily="34" charset="0"/>
              </a:rPr>
              <a:t> </a:t>
            </a:r>
          </a:p>
        </p:txBody>
      </p:sp>
      <p:sp>
        <p:nvSpPr>
          <p:cNvPr id="15" name="TextBox 14"/>
          <p:cNvSpPr txBox="1"/>
          <p:nvPr/>
        </p:nvSpPr>
        <p:spPr>
          <a:xfrm>
            <a:off x="1473200" y="5939135"/>
            <a:ext cx="19304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v = </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at</a:t>
            </a:r>
          </a:p>
        </p:txBody>
      </p:sp>
      <p:sp>
        <p:nvSpPr>
          <p:cNvPr id="16" name="Freeform 15"/>
          <p:cNvSpPr/>
          <p:nvPr/>
        </p:nvSpPr>
        <p:spPr>
          <a:xfrm>
            <a:off x="1422400" y="5867400"/>
            <a:ext cx="1857630" cy="663448"/>
          </a:xfrm>
          <a:custGeom>
            <a:avLst/>
            <a:gdLst/>
            <a:ahLst/>
            <a:cxnLst/>
            <a:rect l="0" t="0" r="0" b="0"/>
            <a:pathLst>
              <a:path w="1857630" h="663448">
                <a:moveTo>
                  <a:pt x="0" y="0"/>
                </a:moveTo>
                <a:lnTo>
                  <a:pt x="1857629" y="0"/>
                </a:lnTo>
                <a:lnTo>
                  <a:pt x="1857629" y="663447"/>
                </a:lnTo>
                <a:lnTo>
                  <a:pt x="0" y="66344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7200" y="457200"/>
            <a:ext cx="9423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35</a:t>
            </a:r>
          </a:p>
        </p:txBody>
      </p:sp>
      <p:sp>
        <p:nvSpPr>
          <p:cNvPr id="9" name="TextBox 8"/>
          <p:cNvSpPr txBox="1"/>
          <p:nvPr/>
        </p:nvSpPr>
        <p:spPr>
          <a:xfrm>
            <a:off x="1422400" y="493693"/>
            <a:ext cx="9144000" cy="954107"/>
          </a:xfrm>
          <a:prstGeom prst="rect">
            <a:avLst/>
          </a:prstGeom>
          <a:noFill/>
        </p:spPr>
        <p:txBody>
          <a:bodyPr vert="horz" rtlCol="0">
            <a:spAutoFit/>
          </a:bodyPr>
          <a:lstStyle/>
          <a:p>
            <a:r>
              <a:rPr lang="en-US" sz="2800" b="1" dirty="0">
                <a:solidFill>
                  <a:srgbClr val="000000"/>
                </a:solidFill>
                <a:latin typeface="Arial - 28"/>
              </a:rPr>
              <a:t>Starting from rest, you accelerate at 4.0 m/s</a:t>
            </a:r>
            <a:r>
              <a:rPr lang="en-US" sz="2800" b="1" baseline="70000" dirty="0">
                <a:solidFill>
                  <a:srgbClr val="000000"/>
                </a:solidFill>
                <a:latin typeface="Arial - 18"/>
              </a:rPr>
              <a:t>2</a:t>
            </a:r>
            <a:r>
              <a:rPr lang="en-US" sz="2800" b="1" dirty="0">
                <a:solidFill>
                  <a:srgbClr val="000000"/>
                </a:solidFill>
                <a:latin typeface="Arial - 28"/>
              </a:rPr>
              <a:t> for 6.0s.  What is your final velocity?  </a:t>
            </a:r>
          </a:p>
        </p:txBody>
      </p:sp>
      <p:pic>
        <p:nvPicPr>
          <p:cNvPr id="10" name="Picture 9" descr="clipboard(41).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6400" y="467380"/>
            <a:ext cx="9550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36</a:t>
            </a:r>
          </a:p>
        </p:txBody>
      </p:sp>
      <p:sp>
        <p:nvSpPr>
          <p:cNvPr id="3" name="TextBox 2"/>
          <p:cNvSpPr txBox="1"/>
          <p:nvPr/>
        </p:nvSpPr>
        <p:spPr>
          <a:xfrm>
            <a:off x="1397000" y="493693"/>
            <a:ext cx="90170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Starting from rest, you accelerate at 8.0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 for 9.0s.  What is your final velocity?  </a:t>
            </a:r>
          </a:p>
        </p:txBody>
      </p:sp>
      <p:pic>
        <p:nvPicPr>
          <p:cNvPr id="10" name="Picture 9" descr="clipboard(41).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08000" y="381000"/>
            <a:ext cx="10109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37</a:t>
            </a:r>
          </a:p>
        </p:txBody>
      </p:sp>
      <p:sp>
        <p:nvSpPr>
          <p:cNvPr id="9" name="TextBox 8"/>
          <p:cNvSpPr txBox="1"/>
          <p:nvPr/>
        </p:nvSpPr>
        <p:spPr>
          <a:xfrm>
            <a:off x="1358900" y="443805"/>
            <a:ext cx="88011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have an initial velocity of 5.0 m/s.  You then experience an acceleration of -1.5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 for 4.0s; what is your final velocity? </a:t>
            </a:r>
          </a:p>
        </p:txBody>
      </p:sp>
      <p:pic>
        <p:nvPicPr>
          <p:cNvPr id="10" name="Picture 9" descr="clipboard(42).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95758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38</a:t>
            </a:r>
          </a:p>
        </p:txBody>
      </p:sp>
      <p:sp>
        <p:nvSpPr>
          <p:cNvPr id="3" name="TextBox 2"/>
          <p:cNvSpPr txBox="1"/>
          <p:nvPr/>
        </p:nvSpPr>
        <p:spPr>
          <a:xfrm>
            <a:off x="1358900" y="520005"/>
            <a:ext cx="84455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have an initial velocity of -3.0 m/s.  You then experience an acceleration of 2.5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 for 9.0s; what is your final velocity? </a:t>
            </a:r>
          </a:p>
        </p:txBody>
      </p:sp>
      <p:pic>
        <p:nvPicPr>
          <p:cNvPr id="10" name="Picture 9" descr="clipboard(43).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06400" y="467380"/>
            <a:ext cx="9245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39</a:t>
            </a:r>
          </a:p>
        </p:txBody>
      </p:sp>
      <p:sp>
        <p:nvSpPr>
          <p:cNvPr id="9" name="TextBox 8"/>
          <p:cNvSpPr txBox="1"/>
          <p:nvPr/>
        </p:nvSpPr>
        <p:spPr>
          <a:xfrm>
            <a:off x="1384300" y="443805"/>
            <a:ext cx="87757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How much time does it take to accelerate from an initial velocity of 20m/s to a final velocity of 100m/s if your acceleration is 1.5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a:t>
            </a:r>
          </a:p>
        </p:txBody>
      </p:sp>
      <p:pic>
        <p:nvPicPr>
          <p:cNvPr id="10" name="Picture 9" descr="clipboard(44).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601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40</a:t>
            </a:r>
          </a:p>
        </p:txBody>
      </p:sp>
      <p:sp>
        <p:nvSpPr>
          <p:cNvPr id="9" name="TextBox 8"/>
          <p:cNvSpPr txBox="1"/>
          <p:nvPr/>
        </p:nvSpPr>
        <p:spPr>
          <a:xfrm>
            <a:off x="1308100" y="540603"/>
            <a:ext cx="88519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How much time does it take to come to rest if your initial velocity is 5.0 m/s and your acceleration is </a:t>
            </a:r>
          </a:p>
          <a:p>
            <a:r>
              <a:rPr lang="en-US" sz="2800" b="1" dirty="0">
                <a:solidFill>
                  <a:srgbClr val="000000"/>
                </a:solidFill>
                <a:latin typeface="Arial" pitchFamily="34" charset="0"/>
                <a:cs typeface="Arial" pitchFamily="34" charset="0"/>
              </a:rPr>
              <a:t>-2.0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a:t>
            </a:r>
          </a:p>
        </p:txBody>
      </p:sp>
      <p:pic>
        <p:nvPicPr>
          <p:cNvPr id="10" name="Picture 9" descr="clipboard(45).png"/>
          <p:cNvPicPr>
            <a:picLocks/>
          </p:cNvPicPr>
          <p:nvPr/>
        </p:nvPicPr>
        <p:blipFill>
          <a:blip r:embed="rId3" cstate="print"/>
          <a:stretch>
            <a:fillRect/>
          </a:stretch>
        </p:blipFill>
        <p:spPr>
          <a:xfrm>
            <a:off x="76200" y="50801"/>
            <a:ext cx="4064000" cy="63501"/>
          </a:xfrm>
          <a:prstGeom prst="rect">
            <a:avLst/>
          </a:prstGeom>
          <a:solidFill>
            <a:scrgbClr r="0" g="0" b="0">
              <a:alpha val="0"/>
            </a:scrgbClr>
          </a:solid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753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41</a:t>
            </a:r>
          </a:p>
        </p:txBody>
      </p:sp>
      <p:sp>
        <p:nvSpPr>
          <p:cNvPr id="9" name="TextBox 8"/>
          <p:cNvSpPr txBox="1"/>
          <p:nvPr/>
        </p:nvSpPr>
        <p:spPr>
          <a:xfrm>
            <a:off x="1358900" y="520005"/>
            <a:ext cx="8801100" cy="1384995"/>
          </a:xfrm>
          <a:prstGeom prst="rect">
            <a:avLst/>
          </a:prstGeom>
          <a:noFill/>
        </p:spPr>
        <p:txBody>
          <a:bodyPr vert="horz" wrap="square" rtlCol="0">
            <a:spAutoFit/>
          </a:bodyPr>
          <a:lstStyle/>
          <a:p>
            <a:r>
              <a:rPr lang="en-US" sz="2800" b="1" dirty="0">
                <a:solidFill>
                  <a:srgbClr val="000000"/>
                </a:solidFill>
                <a:latin typeface="Arial - 28"/>
              </a:rPr>
              <a:t>An object accelerates at a rate of 3 m/s</a:t>
            </a:r>
            <a:r>
              <a:rPr lang="en-US" sz="2800" b="1" baseline="70000" dirty="0">
                <a:solidFill>
                  <a:srgbClr val="000000"/>
                </a:solidFill>
                <a:latin typeface="Arial - 18"/>
              </a:rPr>
              <a:t>2</a:t>
            </a:r>
            <a:r>
              <a:rPr lang="en-US" sz="2800" b="1" dirty="0">
                <a:solidFill>
                  <a:srgbClr val="000000"/>
                </a:solidFill>
                <a:latin typeface="Arial - 28"/>
              </a:rPr>
              <a:t> for 6 s until it reaches a velocity of 20 m/s.  What was its initial velocity?</a:t>
            </a:r>
          </a:p>
        </p:txBody>
      </p:sp>
      <p:pic>
        <p:nvPicPr>
          <p:cNvPr id="10" name="Picture 9" descr="clipboard(46).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42</a:t>
            </a:r>
          </a:p>
        </p:txBody>
      </p:sp>
      <p:sp>
        <p:nvSpPr>
          <p:cNvPr id="3" name="TextBox 2"/>
          <p:cNvSpPr txBox="1"/>
          <p:nvPr/>
        </p:nvSpPr>
        <p:spPr>
          <a:xfrm>
            <a:off x="1384300" y="457200"/>
            <a:ext cx="91059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An object accelerates at a rate of 1.5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 for 4 s until it reaches a velocity of 10 m/s.  What was its initial velocity?</a:t>
            </a:r>
          </a:p>
        </p:txBody>
      </p:sp>
      <p:pic>
        <p:nvPicPr>
          <p:cNvPr id="10" name="Picture 9" descr="clipboard(47).png"/>
          <p:cNvPicPr>
            <a:picLocks/>
          </p:cNvPicPr>
          <p:nvPr/>
        </p:nvPicPr>
        <p:blipFill>
          <a:blip r:embed="rId3" cstate="print"/>
          <a:stretch>
            <a:fillRect/>
          </a:stretch>
        </p:blipFill>
        <p:spPr>
          <a:xfrm>
            <a:off x="76200" y="50801"/>
            <a:ext cx="4064000" cy="63501"/>
          </a:xfrm>
          <a:prstGeom prst="rect">
            <a:avLst/>
          </a:prstGeom>
          <a:solidFill>
            <a:scrgbClr r="0" g="0" b="0">
              <a:alpha val="0"/>
            </a:scrgbClr>
          </a:solid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1371600"/>
            <a:ext cx="9220200" cy="4154984"/>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In physics there is another approach in addition to algebraic which is called graphical analysis. The formula </a:t>
            </a:r>
            <a:r>
              <a:rPr lang="en-US" sz="2400" b="1" dirty="0">
                <a:solidFill>
                  <a:srgbClr val="00008B"/>
                </a:solidFill>
                <a:latin typeface="Arial" pitchFamily="34" charset="0"/>
                <a:cs typeface="Arial" pitchFamily="34" charset="0"/>
              </a:rPr>
              <a:t>v = v</a:t>
            </a:r>
            <a:r>
              <a:rPr lang="en-US" sz="2400" b="1" baseline="-25000" dirty="0">
                <a:solidFill>
                  <a:srgbClr val="00008B"/>
                </a:solidFill>
                <a:latin typeface="Arial" pitchFamily="34" charset="0"/>
                <a:cs typeface="Arial" pitchFamily="34" charset="0"/>
              </a:rPr>
              <a:t>0</a:t>
            </a:r>
            <a:r>
              <a:rPr lang="en-US" sz="2400" b="1" dirty="0">
                <a:solidFill>
                  <a:srgbClr val="00008B"/>
                </a:solidFill>
                <a:latin typeface="Arial" pitchFamily="34" charset="0"/>
                <a:cs typeface="Arial" pitchFamily="34" charset="0"/>
              </a:rPr>
              <a:t> + at</a:t>
            </a:r>
            <a:r>
              <a:rPr lang="en-US" sz="2400" dirty="0">
                <a:solidFill>
                  <a:srgbClr val="00008B"/>
                </a:solidFill>
                <a:latin typeface="Arial" pitchFamily="34" charset="0"/>
                <a:cs typeface="Arial" pitchFamily="34" charset="0"/>
              </a:rPr>
              <a:t> can be interpreted by the graph. We just need to recall our memory from math classes where we already saw a similar formula y = </a:t>
            </a:r>
            <a:r>
              <a:rPr lang="en-US" sz="2400" dirty="0" err="1">
                <a:solidFill>
                  <a:srgbClr val="00008B"/>
                </a:solidFill>
                <a:latin typeface="Arial" pitchFamily="34" charset="0"/>
                <a:cs typeface="Arial" pitchFamily="34" charset="0"/>
              </a:rPr>
              <a:t>mx</a:t>
            </a:r>
            <a:r>
              <a:rPr lang="en-US" sz="2400" dirty="0">
                <a:solidFill>
                  <a:srgbClr val="00008B"/>
                </a:solidFill>
                <a:latin typeface="Arial" pitchFamily="34" charset="0"/>
                <a:cs typeface="Arial" pitchFamily="34" charset="0"/>
              </a:rPr>
              <a:t> + b.</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From these two formulas we can some analogies: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v ⇒ y </a:t>
            </a:r>
            <a:r>
              <a:rPr lang="en-US" sz="2400" i="1" dirty="0">
                <a:solidFill>
                  <a:srgbClr val="00008B"/>
                </a:solidFill>
                <a:latin typeface="Arial" pitchFamily="34" charset="0"/>
                <a:cs typeface="Arial" pitchFamily="34" charset="0"/>
              </a:rPr>
              <a:t>(depended variable of x),</a:t>
            </a:r>
          </a:p>
          <a:p>
            <a:r>
              <a:rPr lang="en-US" sz="2400" i="1" dirty="0">
                <a:solidFill>
                  <a:srgbClr val="00008B"/>
                </a:solidFill>
                <a:latin typeface="Arial" pitchFamily="34" charset="0"/>
                <a:cs typeface="Arial" pitchFamily="34" charset="0"/>
              </a:rPr>
              <a:t>v</a:t>
            </a:r>
            <a:r>
              <a:rPr lang="en-US" sz="2400" baseline="-25000" dirty="0">
                <a:solidFill>
                  <a:srgbClr val="00008B"/>
                </a:solidFill>
                <a:latin typeface="Arial" pitchFamily="34" charset="0"/>
                <a:cs typeface="Arial" pitchFamily="34" charset="0"/>
              </a:rPr>
              <a:t>0</a:t>
            </a:r>
            <a:r>
              <a:rPr lang="en-US" sz="2400" dirty="0">
                <a:solidFill>
                  <a:srgbClr val="00008B"/>
                </a:solidFill>
                <a:latin typeface="Arial" pitchFamily="34" charset="0"/>
                <a:cs typeface="Arial" pitchFamily="34" charset="0"/>
              </a:rPr>
              <a:t> ⇒ b</a:t>
            </a:r>
            <a:r>
              <a:rPr lang="en-US" sz="2400" i="1" dirty="0">
                <a:solidFill>
                  <a:srgbClr val="00008B"/>
                </a:solidFill>
                <a:latin typeface="Arial" pitchFamily="34" charset="0"/>
                <a:cs typeface="Arial" pitchFamily="34" charset="0"/>
              </a:rPr>
              <a:t> (intersection with vertical axis),</a:t>
            </a:r>
          </a:p>
          <a:p>
            <a:r>
              <a:rPr lang="en-US" sz="2400" i="1" dirty="0">
                <a:solidFill>
                  <a:srgbClr val="00008B"/>
                </a:solidFill>
                <a:latin typeface="Arial" pitchFamily="34" charset="0"/>
                <a:cs typeface="Arial" pitchFamily="34" charset="0"/>
              </a:rPr>
              <a:t>t</a:t>
            </a:r>
            <a:r>
              <a:rPr lang="en-US" sz="2400" dirty="0">
                <a:solidFill>
                  <a:srgbClr val="00008B"/>
                </a:solidFill>
                <a:latin typeface="Arial" pitchFamily="34" charset="0"/>
                <a:cs typeface="Arial" pitchFamily="34" charset="0"/>
              </a:rPr>
              <a:t> ⇒ x </a:t>
            </a:r>
            <a:r>
              <a:rPr lang="en-US" sz="2400" i="1" dirty="0">
                <a:solidFill>
                  <a:srgbClr val="00008B"/>
                </a:solidFill>
                <a:latin typeface="Arial" pitchFamily="34" charset="0"/>
                <a:cs typeface="Arial" pitchFamily="34" charset="0"/>
              </a:rPr>
              <a:t>(independent variable), </a:t>
            </a:r>
          </a:p>
          <a:p>
            <a:r>
              <a:rPr lang="en-US" sz="2400" i="1" dirty="0">
                <a:solidFill>
                  <a:srgbClr val="00008B"/>
                </a:solidFill>
                <a:latin typeface="Arial" pitchFamily="34" charset="0"/>
                <a:cs typeface="Arial" pitchFamily="34" charset="0"/>
              </a:rPr>
              <a:t>a</a:t>
            </a:r>
            <a:r>
              <a:rPr lang="en-US" sz="2400" dirty="0">
                <a:solidFill>
                  <a:srgbClr val="00008B"/>
                </a:solidFill>
                <a:latin typeface="Arial" pitchFamily="34" charset="0"/>
                <a:cs typeface="Arial" pitchFamily="34" charset="0"/>
              </a:rPr>
              <a:t> ⇒ m </a:t>
            </a:r>
            <a:r>
              <a:rPr lang="en-US" sz="2400" i="1" dirty="0">
                <a:solidFill>
                  <a:srgbClr val="00008B"/>
                </a:solidFill>
                <a:latin typeface="Arial" pitchFamily="34" charset="0"/>
                <a:cs typeface="Arial" pitchFamily="34" charset="0"/>
              </a:rPr>
              <a:t>( slope of the graph- the ratio between rise and run </a:t>
            </a:r>
            <a:r>
              <a:rPr lang="en-US" sz="2400" i="1" dirty="0" err="1">
                <a:solidFill>
                  <a:srgbClr val="00008B"/>
                </a:solidFill>
                <a:latin typeface="Arial" pitchFamily="34" charset="0"/>
                <a:cs typeface="Arial" pitchFamily="34" charset="0"/>
              </a:rPr>
              <a:t>Δy</a:t>
            </a:r>
            <a:r>
              <a:rPr lang="en-US" sz="2400" i="1" dirty="0">
                <a:solidFill>
                  <a:srgbClr val="00008B"/>
                </a:solidFill>
                <a:latin typeface="Arial" pitchFamily="34" charset="0"/>
                <a:cs typeface="Arial" pitchFamily="34" charset="0"/>
              </a:rPr>
              <a:t>/</a:t>
            </a:r>
            <a:r>
              <a:rPr lang="en-US" sz="2400" i="1" dirty="0" err="1">
                <a:solidFill>
                  <a:srgbClr val="00008B"/>
                </a:solidFill>
                <a:latin typeface="Arial" pitchFamily="34" charset="0"/>
                <a:cs typeface="Arial" pitchFamily="34" charset="0"/>
              </a:rPr>
              <a:t>Δx</a:t>
            </a:r>
            <a:r>
              <a:rPr lang="en-US" sz="2400" i="1" dirty="0">
                <a:solidFill>
                  <a:srgbClr val="00008B"/>
                </a:solidFill>
                <a:latin typeface="Arial" pitchFamily="34" charset="0"/>
                <a:cs typeface="Arial" pitchFamily="34" charset="0"/>
              </a:rPr>
              <a:t>). </a:t>
            </a:r>
          </a:p>
        </p:txBody>
      </p:sp>
      <p:sp>
        <p:nvSpPr>
          <p:cNvPr id="3" name="TextBox 2"/>
          <p:cNvSpPr txBox="1"/>
          <p:nvPr/>
        </p:nvSpPr>
        <p:spPr>
          <a:xfrm>
            <a:off x="317500" y="444502"/>
            <a:ext cx="9321800" cy="523220"/>
          </a:xfrm>
          <a:prstGeom prst="rect">
            <a:avLst/>
          </a:prstGeom>
          <a:noFill/>
        </p:spPr>
        <p:txBody>
          <a:bodyPr vert="horz" rtlCol="0">
            <a:spAutoFit/>
          </a:bodyPr>
          <a:lstStyle/>
          <a:p>
            <a:pPr algn="ctr"/>
            <a:r>
              <a:rPr lang="en-US" sz="2800" b="1" dirty="0">
                <a:solidFill>
                  <a:srgbClr val="333399"/>
                </a:solidFill>
                <a:latin typeface="Arial" pitchFamily="34" charset="0"/>
                <a:cs typeface="Arial" pitchFamily="34" charset="0"/>
              </a:rPr>
              <a:t>Graphing Motion at Constant Acceleration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5600" y="420469"/>
            <a:ext cx="90170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Speed</a:t>
            </a:r>
          </a:p>
        </p:txBody>
      </p:sp>
      <p:grpSp>
        <p:nvGrpSpPr>
          <p:cNvPr id="7" name="Group 6"/>
          <p:cNvGrpSpPr/>
          <p:nvPr/>
        </p:nvGrpSpPr>
        <p:grpSpPr>
          <a:xfrm>
            <a:off x="1422400" y="2362202"/>
            <a:ext cx="7416800" cy="3139321"/>
            <a:chOff x="1422400" y="2362200"/>
            <a:chExt cx="7416800" cy="3139321"/>
          </a:xfrm>
        </p:grpSpPr>
        <p:sp>
          <p:nvSpPr>
            <p:cNvPr id="3" name="TextBox 2"/>
            <p:cNvSpPr txBox="1"/>
            <p:nvPr/>
          </p:nvSpPr>
          <p:spPr>
            <a:xfrm>
              <a:off x="1422400" y="2362200"/>
              <a:ext cx="7416800" cy="3139321"/>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 s = d</a:t>
              </a:r>
            </a:p>
            <a:p>
              <a:pPr algn="ctr"/>
              <a:r>
                <a:rPr lang="en-US" dirty="0">
                  <a:solidFill>
                    <a:srgbClr val="00008B"/>
                  </a:solidFill>
                  <a:latin typeface="Arial - 24"/>
                </a:rPr>
                <a:t>     </a:t>
              </a:r>
              <a:r>
                <a:rPr lang="en-US" sz="2400" dirty="0">
                  <a:solidFill>
                    <a:srgbClr val="00008B"/>
                  </a:solidFill>
                  <a:latin typeface="Arial" pitchFamily="34" charset="0"/>
                  <a:cs typeface="Arial" pitchFamily="34" charset="0"/>
                </a:rPr>
                <a:t>   t </a:t>
              </a:r>
            </a:p>
            <a:p>
              <a:pPr algn="ctr"/>
              <a:endParaRPr lang="en-US" dirty="0">
                <a:solidFill>
                  <a:srgbClr val="00008B"/>
                </a:solidFill>
                <a:latin typeface="Arial - 24"/>
              </a:endParaRPr>
            </a:p>
            <a:p>
              <a:pPr algn="ctr"/>
              <a:endParaRPr lang="en-US" dirty="0">
                <a:solidFill>
                  <a:srgbClr val="00008B"/>
                </a:solidFill>
                <a:latin typeface="Arial - 24"/>
              </a:endParaRPr>
            </a:p>
            <a:p>
              <a:pPr algn="ctr"/>
              <a:r>
                <a:rPr lang="en-US" sz="2400" dirty="0">
                  <a:solidFill>
                    <a:srgbClr val="00008B"/>
                  </a:solidFill>
                  <a:latin typeface="Arial" pitchFamily="34" charset="0"/>
                  <a:cs typeface="Arial" pitchFamily="34" charset="0"/>
                </a:rPr>
                <a:t>  meters</a:t>
              </a:r>
            </a:p>
            <a:p>
              <a:pPr algn="ctr"/>
              <a:r>
                <a:rPr lang="en-US" sz="2400" dirty="0">
                  <a:solidFill>
                    <a:srgbClr val="00008B"/>
                  </a:solidFill>
                  <a:latin typeface="Arial" pitchFamily="34" charset="0"/>
                  <a:cs typeface="Arial" pitchFamily="34" charset="0"/>
                </a:rPr>
                <a:t>   second</a:t>
              </a:r>
            </a:p>
            <a:p>
              <a:pPr algn="ctr"/>
              <a:endParaRPr lang="en-US" dirty="0">
                <a:solidFill>
                  <a:srgbClr val="00008B"/>
                </a:solidFill>
                <a:latin typeface="Arial - 24"/>
              </a:endParaRPr>
            </a:p>
            <a:p>
              <a:pPr algn="ctr"/>
              <a:r>
                <a:rPr lang="en-US" sz="2400" dirty="0">
                  <a:solidFill>
                    <a:srgbClr val="00008B"/>
                  </a:solidFill>
                  <a:latin typeface="Arial" pitchFamily="34" charset="0"/>
                  <a:cs typeface="Arial" pitchFamily="34" charset="0"/>
                </a:rPr>
                <a:t>m</a:t>
              </a:r>
            </a:p>
            <a:p>
              <a:pPr algn="ctr"/>
              <a:r>
                <a:rPr lang="en-US" sz="2400" dirty="0">
                  <a:solidFill>
                    <a:srgbClr val="00008B"/>
                  </a:solidFill>
                  <a:latin typeface="Arial" pitchFamily="34" charset="0"/>
                  <a:cs typeface="Arial" pitchFamily="34" charset="0"/>
                </a:rPr>
                <a:t>s</a:t>
              </a:r>
            </a:p>
          </p:txBody>
        </p:sp>
        <p:cxnSp>
          <p:nvCxnSpPr>
            <p:cNvPr id="4" name="Straight Connector 3"/>
            <p:cNvCxnSpPr/>
            <p:nvPr/>
          </p:nvCxnSpPr>
          <p:spPr>
            <a:xfrm>
              <a:off x="5207000" y="2717800"/>
              <a:ext cx="3683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48200" y="4038598"/>
              <a:ext cx="1244600" cy="0"/>
            </a:xfrm>
            <a:prstGeom prst="line">
              <a:avLst/>
            </a:prstGeom>
            <a:ln w="38100" cap="flat" cmpd="sng" algn="ctr">
              <a:solidFill>
                <a:srgbClr val="3434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64100" y="5105398"/>
              <a:ext cx="520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06400" y="1455003"/>
            <a:ext cx="90170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units of speed can be seen by substituting the units for distance and time into the equation</a:t>
            </a:r>
          </a:p>
        </p:txBody>
      </p:sp>
      <p:sp>
        <p:nvSpPr>
          <p:cNvPr id="9" name="TextBox 8"/>
          <p:cNvSpPr txBox="1"/>
          <p:nvPr/>
        </p:nvSpPr>
        <p:spPr>
          <a:xfrm>
            <a:off x="6489700" y="4978402"/>
            <a:ext cx="3175000" cy="830997"/>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We read this unit as </a:t>
            </a:r>
          </a:p>
          <a:p>
            <a:r>
              <a:rPr lang="en-US" sz="2400" i="1" dirty="0">
                <a:solidFill>
                  <a:srgbClr val="00008B"/>
                </a:solidFill>
                <a:latin typeface="Arial" pitchFamily="34" charset="0"/>
                <a:cs typeface="Arial" pitchFamily="34" charset="0"/>
              </a:rPr>
              <a:t>"meters per second"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3)(1).png"/>
          <p:cNvPicPr>
            <a:picLocks/>
          </p:cNvPicPr>
          <p:nvPr/>
        </p:nvPicPr>
        <p:blipFill>
          <a:blip r:embed="rId2" cstate="print"/>
          <a:stretch>
            <a:fillRect/>
          </a:stretch>
        </p:blipFill>
        <p:spPr>
          <a:xfrm>
            <a:off x="482600" y="2743200"/>
            <a:ext cx="9105900" cy="5041900"/>
          </a:xfrm>
          <a:prstGeom prst="rect">
            <a:avLst/>
          </a:prstGeom>
          <a:solidFill>
            <a:scrgbClr r="0" g="0" b="0">
              <a:alpha val="0"/>
            </a:scrgbClr>
          </a:solidFill>
        </p:spPr>
      </p:pic>
      <p:sp>
        <p:nvSpPr>
          <p:cNvPr id="3" name="TextBox 2"/>
          <p:cNvSpPr txBox="1"/>
          <p:nvPr/>
        </p:nvSpPr>
        <p:spPr>
          <a:xfrm>
            <a:off x="876300" y="381000"/>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4" name="TextBox 3"/>
          <p:cNvSpPr txBox="1"/>
          <p:nvPr/>
        </p:nvSpPr>
        <p:spPr>
          <a:xfrm>
            <a:off x="584200" y="1447800"/>
            <a:ext cx="89408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Below we can find the geometric explanation to the acceleration a =</a:t>
            </a:r>
            <a:r>
              <a:rPr lang="en-US" sz="2400" dirty="0" err="1">
                <a:solidFill>
                  <a:srgbClr val="00008B"/>
                </a:solidFill>
                <a:latin typeface="Arial" pitchFamily="34" charset="0"/>
                <a:cs typeface="Arial" pitchFamily="34" charset="0"/>
              </a:rPr>
              <a:t>Δv</a:t>
            </a:r>
            <a:r>
              <a:rPr lang="en-US" sz="2400" dirty="0">
                <a:solidFill>
                  <a:srgbClr val="00008B"/>
                </a:solidFill>
                <a:latin typeface="Arial" pitchFamily="34" charset="0"/>
                <a:cs typeface="Arial" pitchFamily="34" charset="0"/>
              </a:rPr>
              <a:t>/</a:t>
            </a:r>
            <a:r>
              <a:rPr lang="en-US" sz="2400" dirty="0" err="1">
                <a:solidFill>
                  <a:srgbClr val="00008B"/>
                </a:solidFill>
                <a:latin typeface="Arial" pitchFamily="34" charset="0"/>
                <a:cs typeface="Arial" pitchFamily="34" charset="0"/>
              </a:rPr>
              <a:t>Δt</a:t>
            </a:r>
            <a:r>
              <a:rPr lang="en-US" sz="2400" dirty="0">
                <a:solidFill>
                  <a:srgbClr val="00008B"/>
                </a:solidFill>
                <a:latin typeface="Arial" pitchFamily="34" charset="0"/>
                <a:cs typeface="Arial" pitchFamily="34" charset="0"/>
              </a:rPr>
              <a:t> which is the same a the slope of a given graph.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57200" y="457200"/>
            <a:ext cx="9652000" cy="523220"/>
          </a:xfrm>
          <a:prstGeom prst="rect">
            <a:avLst/>
          </a:prstGeom>
          <a:noFill/>
        </p:spPr>
        <p:txBody>
          <a:bodyPr vert="horz" rtlCol="0">
            <a:spAutoFit/>
          </a:bodyPr>
          <a:lstStyle/>
          <a:p>
            <a:r>
              <a:rPr lang="en-US" sz="2800" dirty="0">
                <a:solidFill>
                  <a:srgbClr val="000000"/>
                </a:solidFill>
                <a:latin typeface="Arial" pitchFamily="34" charset="0"/>
                <a:cs typeface="Arial" pitchFamily="34" charset="0"/>
              </a:rPr>
              <a:t>43</a:t>
            </a:r>
          </a:p>
        </p:txBody>
      </p:sp>
      <p:sp>
        <p:nvSpPr>
          <p:cNvPr id="9" name="TextBox 8"/>
          <p:cNvSpPr txBox="1"/>
          <p:nvPr/>
        </p:nvSpPr>
        <p:spPr>
          <a:xfrm>
            <a:off x="1384300" y="493693"/>
            <a:ext cx="90297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The velocity as a function of time is presented by the graph. What is the acceleration?</a:t>
            </a:r>
          </a:p>
        </p:txBody>
      </p:sp>
      <p:pic>
        <p:nvPicPr>
          <p:cNvPr id="10" name="Picture 9" descr="clipboard(5)(1).png"/>
          <p:cNvPicPr>
            <a:picLocks noChangeAspect="1"/>
          </p:cNvPicPr>
          <p:nvPr/>
        </p:nvPicPr>
        <p:blipFill>
          <a:blip r:embed="rId2" cstate="print"/>
          <a:stretch>
            <a:fillRect/>
          </a:stretch>
        </p:blipFill>
        <p:spPr>
          <a:xfrm>
            <a:off x="5461000" y="2667000"/>
            <a:ext cx="3819525" cy="3533775"/>
          </a:xfrm>
          <a:prstGeom prst="rect">
            <a:avLst/>
          </a:prstGeom>
          <a:solidFill>
            <a:scrgbClr r="0" g="0" b="0">
              <a:alpha val="0"/>
            </a:scrgbClr>
          </a:solidFill>
        </p:spPr>
      </p:pic>
      <p:pic>
        <p:nvPicPr>
          <p:cNvPr id="11" name="Picture 10" descr="clipboard(48).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dirty="0">
                <a:solidFill>
                  <a:srgbClr val="000000"/>
                </a:solidFill>
                <a:latin typeface="Arial - 24"/>
              </a:rPr>
              <a:t>44</a:t>
            </a:r>
          </a:p>
        </p:txBody>
      </p:sp>
      <p:sp>
        <p:nvSpPr>
          <p:cNvPr id="3" name="TextBox 2"/>
          <p:cNvSpPr txBox="1"/>
          <p:nvPr/>
        </p:nvSpPr>
        <p:spPr>
          <a:xfrm>
            <a:off x="1384300" y="493693"/>
            <a:ext cx="9029700" cy="954107"/>
          </a:xfrm>
          <a:prstGeom prst="rect">
            <a:avLst/>
          </a:prstGeom>
          <a:noFill/>
        </p:spPr>
        <p:txBody>
          <a:bodyPr vert="horz" rtlCol="0">
            <a:spAutoFit/>
          </a:bodyPr>
          <a:lstStyle/>
          <a:p>
            <a:r>
              <a:rPr lang="en-US" sz="2800" b="1" dirty="0">
                <a:solidFill>
                  <a:srgbClr val="000000"/>
                </a:solidFill>
                <a:latin typeface="Arial - 24"/>
              </a:rPr>
              <a:t>The velocity as a function of time is presented by the graph. Find the acceleration.</a:t>
            </a:r>
          </a:p>
        </p:txBody>
      </p:sp>
      <p:pic>
        <p:nvPicPr>
          <p:cNvPr id="4" name="Picture 3" descr="clipboard(1)(1).png"/>
          <p:cNvPicPr>
            <a:picLocks noChangeAspect="1"/>
          </p:cNvPicPr>
          <p:nvPr/>
        </p:nvPicPr>
        <p:blipFill>
          <a:blip r:embed="rId2" cstate="print"/>
          <a:stretch>
            <a:fillRect/>
          </a:stretch>
        </p:blipFill>
        <p:spPr>
          <a:xfrm>
            <a:off x="5156200" y="2362200"/>
            <a:ext cx="3819525" cy="3638550"/>
          </a:xfrm>
          <a:prstGeom prst="rect">
            <a:avLst/>
          </a:prstGeom>
          <a:solidFill>
            <a:scrgbClr r="0" g="0" b="0">
              <a:alpha val="0"/>
            </a:scrgbClr>
          </a:solidFill>
        </p:spPr>
      </p:pic>
      <p:pic>
        <p:nvPicPr>
          <p:cNvPr id="11" name="Picture 10" descr="clipboard(49).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1384303"/>
            <a:ext cx="8763000" cy="2215991"/>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acceleration graph as a function of time can be used to find the velocity of a moving object. When the acceleration is constant the velocity is changing by the same amount each second. This can be shown on the graph as a straight horizontal line. </a:t>
            </a:r>
          </a:p>
          <a:p>
            <a:endParaRPr lang="en-US" dirty="0">
              <a:solidFill>
                <a:srgbClr val="00008B"/>
              </a:solidFill>
              <a:latin typeface="Arial - 24"/>
            </a:endParaRPr>
          </a:p>
        </p:txBody>
      </p:sp>
      <p:sp>
        <p:nvSpPr>
          <p:cNvPr id="3" name="TextBox 2"/>
          <p:cNvSpPr txBox="1"/>
          <p:nvPr/>
        </p:nvSpPr>
        <p:spPr>
          <a:xfrm>
            <a:off x="965200" y="381000"/>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pic>
        <p:nvPicPr>
          <p:cNvPr id="4" name="Picture 3" descr="clipboard(7).png"/>
          <p:cNvPicPr>
            <a:picLocks/>
          </p:cNvPicPr>
          <p:nvPr/>
        </p:nvPicPr>
        <p:blipFill>
          <a:blip r:embed="rId2" cstate="print"/>
          <a:stretch>
            <a:fillRect/>
          </a:stretch>
        </p:blipFill>
        <p:spPr>
          <a:xfrm>
            <a:off x="5299840" y="3124200"/>
            <a:ext cx="4314571" cy="4359529"/>
          </a:xfrm>
          <a:prstGeom prst="rect">
            <a:avLst/>
          </a:prstGeom>
          <a:solidFill>
            <a:scrgbClr r="0" g="0" b="0">
              <a:alpha val="0"/>
            </a:scrgbClr>
          </a:solidFill>
        </p:spPr>
      </p:pic>
      <p:sp>
        <p:nvSpPr>
          <p:cNvPr id="5" name="TextBox 4"/>
          <p:cNvSpPr txBox="1"/>
          <p:nvPr/>
        </p:nvSpPr>
        <p:spPr>
          <a:xfrm>
            <a:off x="558800" y="3670303"/>
            <a:ext cx="4368800" cy="2308324"/>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In order to find the change is velocity for a certain limit of time we need to calculate the area under the acceleration line that is limited by the time interval. </a:t>
            </a:r>
            <a:r>
              <a:rPr lang="en-US" sz="2400" b="1" dirty="0">
                <a:solidFill>
                  <a:srgbClr val="333399"/>
                </a:solidFill>
                <a:latin typeface="Arial" pitchFamily="34" charset="0"/>
                <a:cs typeface="Arial" pitchFamily="34" charset="0"/>
              </a:rPr>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44600" y="419102"/>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grpSp>
        <p:nvGrpSpPr>
          <p:cNvPr id="17" name="Group 16"/>
          <p:cNvGrpSpPr/>
          <p:nvPr/>
        </p:nvGrpSpPr>
        <p:grpSpPr>
          <a:xfrm>
            <a:off x="889000" y="1739902"/>
            <a:ext cx="3936110" cy="3874389"/>
            <a:chOff x="889000" y="1739900"/>
            <a:chExt cx="3936110" cy="3874389"/>
          </a:xfrm>
        </p:grpSpPr>
        <p:pic>
          <p:nvPicPr>
            <p:cNvPr id="3" name="Picture 2" descr="clipboard(6)(1).png"/>
            <p:cNvPicPr>
              <a:picLocks/>
            </p:cNvPicPr>
            <p:nvPr/>
          </p:nvPicPr>
          <p:blipFill>
            <a:blip r:embed="rId2" cstate="print"/>
            <a:stretch>
              <a:fillRect/>
            </a:stretch>
          </p:blipFill>
          <p:spPr>
            <a:xfrm>
              <a:off x="889000" y="1739900"/>
              <a:ext cx="3936110" cy="3874389"/>
            </a:xfrm>
            <a:prstGeom prst="rect">
              <a:avLst/>
            </a:prstGeom>
            <a:solidFill>
              <a:scrgbClr r="0" g="0" b="0">
                <a:alpha val="0"/>
              </a:scrgbClr>
            </a:solidFill>
          </p:spPr>
        </p:pic>
        <p:cxnSp>
          <p:nvCxnSpPr>
            <p:cNvPr id="4" name="Straight Connector 3"/>
            <p:cNvCxnSpPr/>
            <p:nvPr/>
          </p:nvCxnSpPr>
          <p:spPr>
            <a:xfrm>
              <a:off x="1104900" y="3378200"/>
              <a:ext cx="342900" cy="3302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3200400"/>
              <a:ext cx="495300" cy="4699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55700" y="2959100"/>
              <a:ext cx="736600" cy="7239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55700" y="2717800"/>
              <a:ext cx="990600" cy="9779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5700" y="2527300"/>
              <a:ext cx="1181100" cy="11430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46200" y="2489200"/>
              <a:ext cx="1206500" cy="12065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12900" y="2489200"/>
              <a:ext cx="1155700" cy="11811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803400" y="2476500"/>
              <a:ext cx="1130300" cy="11811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057400" y="2489200"/>
              <a:ext cx="901700" cy="9906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47900" y="2463800"/>
              <a:ext cx="723900" cy="7874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501900" y="2501900"/>
              <a:ext cx="457200" cy="5080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667000" y="2451100"/>
              <a:ext cx="292100" cy="3302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70200" y="2501900"/>
              <a:ext cx="88900" cy="114300"/>
            </a:xfrm>
            <a:prstGeom prst="line">
              <a:avLst/>
            </a:prstGeom>
            <a:ln w="127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194300" y="1993900"/>
            <a:ext cx="4292600" cy="2215991"/>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change in velocity during first 12 seconds is equivalent to the shadowed area</a:t>
            </a:r>
          </a:p>
          <a:p>
            <a:endParaRPr lang="en-US" sz="2400" dirty="0">
              <a:solidFill>
                <a:srgbClr val="00008B"/>
              </a:solidFill>
              <a:latin typeface="Arial" pitchFamily="34" charset="0"/>
              <a:cs typeface="Arial" pitchFamily="34" charset="0"/>
            </a:endParaRPr>
          </a:p>
          <a:p>
            <a:r>
              <a:rPr lang="el-GR" sz="2400" dirty="0">
                <a:solidFill>
                  <a:srgbClr val="00008B"/>
                </a:solidFill>
                <a:latin typeface="Arial" pitchFamily="34" charset="0"/>
                <a:cs typeface="Arial" pitchFamily="34" charset="0"/>
              </a:rPr>
              <a:t> (4</a:t>
            </a:r>
            <a:r>
              <a:rPr lang="en-US" sz="2400" u="sng" dirty="0">
                <a:solidFill>
                  <a:srgbClr val="00008B"/>
                </a:solidFill>
                <a:latin typeface="Arial" pitchFamily="34" charset="0"/>
                <a:cs typeface="Arial" pitchFamily="34" charset="0"/>
              </a:rPr>
              <a:t>m</a:t>
            </a:r>
            <a:r>
              <a:rPr lang="en-US" sz="2400" dirty="0">
                <a:solidFill>
                  <a:srgbClr val="00008B"/>
                </a:solidFill>
                <a:latin typeface="Arial" pitchFamily="34" charset="0"/>
                <a:cs typeface="Arial" pitchFamily="34" charset="0"/>
              </a:rPr>
              <a:t> x </a:t>
            </a:r>
            <a:r>
              <a:rPr lang="el-GR" sz="2400" dirty="0">
                <a:solidFill>
                  <a:srgbClr val="00008B"/>
                </a:solidFill>
                <a:latin typeface="Arial" pitchFamily="34" charset="0"/>
                <a:cs typeface="Arial" pitchFamily="34" charset="0"/>
              </a:rPr>
              <a:t>12</a:t>
            </a:r>
            <a:r>
              <a:rPr lang="en-US" sz="2400" u="sng" dirty="0">
                <a:solidFill>
                  <a:srgbClr val="00008B"/>
                </a:solidFill>
                <a:latin typeface="Arial" pitchFamily="34" charset="0"/>
                <a:cs typeface="Arial" pitchFamily="34" charset="0"/>
              </a:rPr>
              <a:t>s</a:t>
            </a:r>
            <a:r>
              <a:rPr lang="el-GR" sz="2400" dirty="0">
                <a:solidFill>
                  <a:srgbClr val="00008B"/>
                </a:solidFill>
                <a:latin typeface="Arial" pitchFamily="34" charset="0"/>
                <a:cs typeface="Arial" pitchFamily="34" charset="0"/>
              </a:rPr>
              <a:t> = 48</a:t>
            </a:r>
            <a:r>
              <a:rPr lang="en-US" sz="2400" u="sng" dirty="0">
                <a:solidFill>
                  <a:srgbClr val="00008B"/>
                </a:solidFill>
                <a:latin typeface="Arial" pitchFamily="34" charset="0"/>
                <a:cs typeface="Arial" pitchFamily="34" charset="0"/>
              </a:rPr>
              <a:t>m</a:t>
            </a:r>
            <a:r>
              <a:rPr lang="el-GR" sz="2400" dirty="0">
                <a:solidFill>
                  <a:srgbClr val="00008B"/>
                </a:solidFill>
                <a:latin typeface="Arial" pitchFamily="34" charset="0"/>
                <a:cs typeface="Arial" pitchFamily="34" charset="0"/>
              </a:rPr>
              <a:t>). </a:t>
            </a:r>
          </a:p>
          <a:p>
            <a:endParaRPr lang="en-US" dirty="0">
              <a:solidFill>
                <a:srgbClr val="00008B"/>
              </a:solidFill>
              <a:latin typeface="Arial - 24"/>
            </a:endParaRPr>
          </a:p>
        </p:txBody>
      </p:sp>
      <p:sp>
        <p:nvSpPr>
          <p:cNvPr id="19" name="TextBox 18"/>
          <p:cNvSpPr txBox="1"/>
          <p:nvPr/>
        </p:nvSpPr>
        <p:spPr>
          <a:xfrm>
            <a:off x="1041400" y="6045200"/>
            <a:ext cx="80772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change in velocity during first 12 seconds is 48 m/s. </a:t>
            </a:r>
          </a:p>
        </p:txBody>
      </p:sp>
      <p:sp>
        <p:nvSpPr>
          <p:cNvPr id="20" name="TextBox 19"/>
          <p:cNvSpPr txBox="1"/>
          <p:nvPr/>
        </p:nvSpPr>
        <p:spPr>
          <a:xfrm>
            <a:off x="5582834" y="3784936"/>
            <a:ext cx="447558" cy="523220"/>
          </a:xfrm>
          <a:prstGeom prst="rect">
            <a:avLst/>
          </a:prstGeom>
          <a:noFill/>
        </p:spPr>
        <p:txBody>
          <a:bodyPr wrap="none" rtlCol="0">
            <a:spAutoFit/>
          </a:bodyPr>
          <a:lstStyle/>
          <a:p>
            <a:r>
              <a:rPr lang="en-US" sz="2800" dirty="0">
                <a:solidFill>
                  <a:schemeClr val="accent1">
                    <a:lumMod val="50000"/>
                  </a:schemeClr>
                </a:solidFill>
              </a:rPr>
              <a:t>s</a:t>
            </a:r>
            <a:r>
              <a:rPr lang="en-US" sz="2800" baseline="30000" dirty="0">
                <a:solidFill>
                  <a:schemeClr val="accent1">
                    <a:lumMod val="50000"/>
                  </a:schemeClr>
                </a:solidFill>
              </a:rPr>
              <a:t>2</a:t>
            </a:r>
          </a:p>
        </p:txBody>
      </p:sp>
      <p:sp>
        <p:nvSpPr>
          <p:cNvPr id="21" name="Rectangle 20"/>
          <p:cNvSpPr/>
          <p:nvPr/>
        </p:nvSpPr>
        <p:spPr>
          <a:xfrm>
            <a:off x="7340600" y="3711752"/>
            <a:ext cx="325730" cy="523220"/>
          </a:xfrm>
          <a:prstGeom prst="rect">
            <a:avLst/>
          </a:prstGeom>
        </p:spPr>
        <p:txBody>
          <a:bodyPr wrap="none">
            <a:spAutoFit/>
          </a:bodyPr>
          <a:lstStyle/>
          <a:p>
            <a:r>
              <a:rPr lang="en-US" sz="2800" dirty="0">
                <a:solidFill>
                  <a:schemeClr val="accent1">
                    <a:lumMod val="50000"/>
                  </a:schemeClr>
                </a:solidFill>
              </a:rPr>
              <a:t>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b="1" dirty="0">
                <a:solidFill>
                  <a:srgbClr val="000000"/>
                </a:solidFill>
                <a:latin typeface="Arial - 24"/>
              </a:rPr>
              <a:t>45</a:t>
            </a:r>
          </a:p>
        </p:txBody>
      </p:sp>
      <p:sp>
        <p:nvSpPr>
          <p:cNvPr id="3" name="TextBox 2"/>
          <p:cNvSpPr txBox="1"/>
          <p:nvPr/>
        </p:nvSpPr>
        <p:spPr>
          <a:xfrm>
            <a:off x="1384300" y="443805"/>
            <a:ext cx="9029700" cy="1384995"/>
          </a:xfrm>
          <a:prstGeom prst="rect">
            <a:avLst/>
          </a:prstGeom>
          <a:noFill/>
        </p:spPr>
        <p:txBody>
          <a:bodyPr vert="horz" rtlCol="0">
            <a:spAutoFit/>
          </a:bodyPr>
          <a:lstStyle/>
          <a:p>
            <a:r>
              <a:rPr lang="en-US" sz="2800" b="1" dirty="0">
                <a:solidFill>
                  <a:srgbClr val="000000"/>
                </a:solidFill>
                <a:latin typeface="Arial - 24"/>
              </a:rPr>
              <a:t>The following graph shows acceleration as a function of time of a moving object. What is the change in velocity during first 10 seconds?</a:t>
            </a:r>
          </a:p>
        </p:txBody>
      </p:sp>
      <p:pic>
        <p:nvPicPr>
          <p:cNvPr id="4" name="Picture 3" descr="clipboard(7).png"/>
          <p:cNvPicPr>
            <a:picLocks/>
          </p:cNvPicPr>
          <p:nvPr/>
        </p:nvPicPr>
        <p:blipFill>
          <a:blip r:embed="rId2" cstate="print"/>
          <a:stretch>
            <a:fillRect/>
          </a:stretch>
        </p:blipFill>
        <p:spPr>
          <a:xfrm>
            <a:off x="5448300" y="2041271"/>
            <a:ext cx="4314570" cy="4359529"/>
          </a:xfrm>
          <a:prstGeom prst="rect">
            <a:avLst/>
          </a:prstGeom>
          <a:solidFill>
            <a:scrgbClr r="0" g="0" b="0">
              <a:alpha val="0"/>
            </a:scrgbClr>
          </a:solidFill>
        </p:spPr>
      </p:pic>
      <p:pic>
        <p:nvPicPr>
          <p:cNvPr id="11" name="Picture 10" descr="clipboard(50).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1054100" y="2057400"/>
            <a:ext cx="8763000" cy="1569660"/>
          </a:xfrm>
          <a:prstGeom prst="rect">
            <a:avLst/>
          </a:prstGeom>
          <a:noFill/>
        </p:spPr>
        <p:txBody>
          <a:bodyPr vert="horz" rtlCol="0">
            <a:spAutoFit/>
          </a:bodyPr>
          <a:lstStyle/>
          <a:p>
            <a:pPr algn="ctr"/>
            <a:r>
              <a:rPr lang="en-US" sz="4800" b="1" dirty="0">
                <a:solidFill>
                  <a:srgbClr val="0000FF"/>
                </a:solidFill>
                <a:latin typeface="Arial" pitchFamily="34" charset="0"/>
                <a:cs typeface="Arial" pitchFamily="34" charset="0"/>
              </a:rPr>
              <a:t>Free Fall: </a:t>
            </a:r>
          </a:p>
          <a:p>
            <a:pPr algn="ctr"/>
            <a:r>
              <a:rPr lang="en-US" sz="4800" b="1" dirty="0">
                <a:solidFill>
                  <a:srgbClr val="0000FF"/>
                </a:solidFill>
                <a:latin typeface="Arial" pitchFamily="34" charset="0"/>
                <a:cs typeface="Arial" pitchFamily="34" charset="0"/>
              </a:rPr>
              <a:t>Acceleration Due to Gravity</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89400" y="344269"/>
            <a:ext cx="2463800" cy="646331"/>
          </a:xfrm>
          <a:prstGeom prst="rect">
            <a:avLst/>
          </a:prstGeom>
          <a:noFill/>
        </p:spPr>
        <p:txBody>
          <a:bodyPr vert="horz" rtlCol="0">
            <a:spAutoFit/>
          </a:bodyPr>
          <a:lstStyle/>
          <a:p>
            <a:r>
              <a:rPr lang="en-US" sz="3600" b="1" dirty="0">
                <a:solidFill>
                  <a:srgbClr val="00008B"/>
                </a:solidFill>
                <a:latin typeface="Arial" pitchFamily="34" charset="0"/>
                <a:cs typeface="Arial" pitchFamily="34" charset="0"/>
              </a:rPr>
              <a:t>Free Fall</a:t>
            </a:r>
          </a:p>
        </p:txBody>
      </p:sp>
      <p:pic>
        <p:nvPicPr>
          <p:cNvPr id="3" name="Picture 2" descr="Free-fall.gif"/>
          <p:cNvPicPr>
            <a:picLocks/>
          </p:cNvPicPr>
          <p:nvPr/>
        </p:nvPicPr>
        <p:blipFill>
          <a:blip r:embed="rId2" cstate="print"/>
          <a:stretch>
            <a:fillRect/>
          </a:stretch>
        </p:blipFill>
        <p:spPr>
          <a:xfrm>
            <a:off x="660400" y="1219200"/>
            <a:ext cx="1917700" cy="4279900"/>
          </a:xfrm>
          <a:prstGeom prst="rect">
            <a:avLst/>
          </a:prstGeom>
          <a:solidFill>
            <a:scrgbClr r="0" g="0" b="0">
              <a:alpha val="0"/>
            </a:scrgbClr>
          </a:solidFill>
        </p:spPr>
      </p:pic>
      <p:sp>
        <p:nvSpPr>
          <p:cNvPr id="4" name="TextBox 3"/>
          <p:cNvSpPr txBox="1"/>
          <p:nvPr/>
        </p:nvSpPr>
        <p:spPr>
          <a:xfrm>
            <a:off x="2311400" y="1346201"/>
            <a:ext cx="7289800" cy="3908762"/>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All unsupported objects fall towards Earth with the same acceleration.  We call this acceleration the "acceleration due to gravity" and it is denoted by g. </a:t>
            </a:r>
          </a:p>
          <a:p>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g = 9.8 m/s</a:t>
            </a:r>
            <a:r>
              <a:rPr lang="en-US" sz="2400" baseline="70000" dirty="0">
                <a:solidFill>
                  <a:srgbClr val="00008B"/>
                </a:solidFill>
                <a:latin typeface="Arial" pitchFamily="34" charset="0"/>
                <a:cs typeface="Arial" pitchFamily="34" charset="0"/>
              </a:rPr>
              <a:t>2</a:t>
            </a:r>
          </a:p>
          <a:p>
            <a:endParaRPr lang="en-US" sz="2400" baseline="70000" dirty="0">
              <a:solidFill>
                <a:srgbClr val="00008B"/>
              </a:solidFill>
              <a:latin typeface="Arial" pitchFamily="34" charset="0"/>
              <a:cs typeface="Arial" pitchFamily="34" charset="0"/>
            </a:endParaRPr>
          </a:p>
          <a:p>
            <a:endParaRPr lang="en-US" sz="2400" baseline="700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Keep in mind, ALL objects accelerate towards the earth at the same rate. </a:t>
            </a:r>
          </a:p>
          <a:p>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g is a constant!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78600" y="2032000"/>
            <a:ext cx="3606800" cy="1200329"/>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speeds up</a:t>
            </a:r>
          </a:p>
          <a:p>
            <a:r>
              <a:rPr lang="en-US" sz="2400">
                <a:solidFill>
                  <a:srgbClr val="0000FF"/>
                </a:solidFill>
                <a:latin typeface="Arial" pitchFamily="34" charset="0"/>
                <a:cs typeface="Arial" pitchFamily="34" charset="0"/>
              </a:rPr>
              <a:t>(negative acceleration)</a:t>
            </a:r>
          </a:p>
          <a:p>
            <a:r>
              <a:rPr lang="en-US" sz="2400">
                <a:solidFill>
                  <a:srgbClr val="0000FF"/>
                </a:solidFill>
                <a:latin typeface="Arial" pitchFamily="34" charset="0"/>
                <a:cs typeface="Arial" pitchFamily="34" charset="0"/>
              </a:rPr>
              <a:t>g = -9.8 m/s</a:t>
            </a:r>
            <a:r>
              <a:rPr lang="en-US" sz="2400" baseline="70000">
                <a:solidFill>
                  <a:srgbClr val="0000FF"/>
                </a:solidFill>
                <a:latin typeface="Arial" pitchFamily="34" charset="0"/>
                <a:cs typeface="Arial" pitchFamily="34" charset="0"/>
              </a:rPr>
              <a:t>2</a:t>
            </a:r>
          </a:p>
        </p:txBody>
      </p:sp>
      <p:sp>
        <p:nvSpPr>
          <p:cNvPr id="3" name="TextBox 2"/>
          <p:cNvSpPr txBox="1"/>
          <p:nvPr/>
        </p:nvSpPr>
        <p:spPr>
          <a:xfrm>
            <a:off x="3606800" y="444502"/>
            <a:ext cx="3429000" cy="1200329"/>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stops momentarily.</a:t>
            </a:r>
          </a:p>
          <a:p>
            <a:r>
              <a:rPr lang="en-US" sz="2400">
                <a:solidFill>
                  <a:srgbClr val="0000FF"/>
                </a:solidFill>
                <a:latin typeface="Arial" pitchFamily="34" charset="0"/>
                <a:cs typeface="Arial" pitchFamily="34" charset="0"/>
              </a:rPr>
              <a:t>v = 0</a:t>
            </a:r>
          </a:p>
          <a:p>
            <a:r>
              <a:rPr lang="en-US" sz="2400">
                <a:solidFill>
                  <a:srgbClr val="0000FF"/>
                </a:solidFill>
                <a:latin typeface="Arial" pitchFamily="34" charset="0"/>
                <a:cs typeface="Arial" pitchFamily="34" charset="0"/>
              </a:rPr>
              <a:t>g = -9.8 m/s</a:t>
            </a:r>
            <a:r>
              <a:rPr lang="en-US" sz="2400" baseline="70000">
                <a:solidFill>
                  <a:srgbClr val="0000FF"/>
                </a:solidFill>
                <a:latin typeface="Arial" pitchFamily="34" charset="0"/>
                <a:cs typeface="Arial" pitchFamily="34" charset="0"/>
              </a:rPr>
              <a:t>2</a:t>
            </a:r>
          </a:p>
        </p:txBody>
      </p:sp>
      <p:grpSp>
        <p:nvGrpSpPr>
          <p:cNvPr id="10" name="Group 9"/>
          <p:cNvGrpSpPr/>
          <p:nvPr/>
        </p:nvGrpSpPr>
        <p:grpSpPr>
          <a:xfrm>
            <a:off x="3048002" y="1625602"/>
            <a:ext cx="4131057" cy="7058026"/>
            <a:chOff x="3048000" y="1625600"/>
            <a:chExt cx="4131057" cy="7058026"/>
          </a:xfrm>
        </p:grpSpPr>
        <p:sp>
          <p:nvSpPr>
            <p:cNvPr id="4" name="Oval 3"/>
            <p:cNvSpPr/>
            <p:nvPr/>
          </p:nvSpPr>
          <p:spPr>
            <a:xfrm>
              <a:off x="3594100" y="1625600"/>
              <a:ext cx="2999740" cy="675868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3048000" y="5219700"/>
              <a:ext cx="4131057" cy="3463926"/>
            </a:xfrm>
            <a:custGeom>
              <a:avLst/>
              <a:gdLst/>
              <a:ahLst/>
              <a:cxnLst/>
              <a:rect l="0" t="0" r="0" b="0"/>
              <a:pathLst>
                <a:path w="4131057" h="3463926">
                  <a:moveTo>
                    <a:pt x="0" y="0"/>
                  </a:moveTo>
                  <a:lnTo>
                    <a:pt x="3716781" y="0"/>
                  </a:lnTo>
                  <a:lnTo>
                    <a:pt x="4056633" y="101219"/>
                  </a:lnTo>
                  <a:lnTo>
                    <a:pt x="4131056" y="2155317"/>
                  </a:lnTo>
                  <a:lnTo>
                    <a:pt x="3863720" y="3310635"/>
                  </a:lnTo>
                  <a:lnTo>
                    <a:pt x="1551051" y="3463925"/>
                  </a:lnTo>
                  <a:lnTo>
                    <a:pt x="536321" y="2775457"/>
                  </a:lnTo>
                  <a:lnTo>
                    <a:pt x="343408" y="1058798"/>
                  </a:lnTo>
                  <a:lnTo>
                    <a:pt x="342900" y="292100"/>
                  </a:lnTo>
                  <a:close/>
                </a:path>
              </a:pathLst>
            </a:custGeom>
            <a:solidFill>
              <a:srgbClr val="FFFFFF"/>
            </a:solidFill>
            <a:ln w="3556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Oval 5"/>
            <p:cNvSpPr/>
            <p:nvPr/>
          </p:nvSpPr>
          <p:spPr>
            <a:xfrm>
              <a:off x="6477000" y="50292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Oval 6"/>
            <p:cNvSpPr/>
            <p:nvPr/>
          </p:nvSpPr>
          <p:spPr>
            <a:xfrm>
              <a:off x="3479800" y="50419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8" name="Straight Connector 7"/>
            <p:cNvCxnSpPr/>
            <p:nvPr/>
          </p:nvCxnSpPr>
          <p:spPr>
            <a:xfrm flipV="1">
              <a:off x="3594100" y="48133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91300" y="47117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95300" y="5486400"/>
            <a:ext cx="4419600" cy="830997"/>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An object is thrown upward with initial velocity, v</a:t>
            </a:r>
            <a:r>
              <a:rPr lang="en-US" sz="2400" baseline="-25000">
                <a:solidFill>
                  <a:srgbClr val="00008B"/>
                </a:solidFill>
                <a:latin typeface="Arial" pitchFamily="34" charset="0"/>
                <a:cs typeface="Arial" pitchFamily="34" charset="0"/>
              </a:rPr>
              <a:t>o</a:t>
            </a:r>
          </a:p>
        </p:txBody>
      </p:sp>
      <p:sp>
        <p:nvSpPr>
          <p:cNvPr id="12" name="TextBox 11"/>
          <p:cNvSpPr txBox="1"/>
          <p:nvPr/>
        </p:nvSpPr>
        <p:spPr>
          <a:xfrm>
            <a:off x="88900" y="3124200"/>
            <a:ext cx="3683000" cy="1200329"/>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slows down.</a:t>
            </a:r>
          </a:p>
          <a:p>
            <a:r>
              <a:rPr lang="en-US" sz="2400">
                <a:solidFill>
                  <a:srgbClr val="0000FF"/>
                </a:solidFill>
                <a:latin typeface="Arial" pitchFamily="34" charset="0"/>
                <a:cs typeface="Arial" pitchFamily="34" charset="0"/>
              </a:rPr>
              <a:t>(negative acceleration)</a:t>
            </a:r>
          </a:p>
          <a:p>
            <a:r>
              <a:rPr lang="en-US" sz="2400">
                <a:solidFill>
                  <a:srgbClr val="0000FF"/>
                </a:solidFill>
                <a:latin typeface="Arial" pitchFamily="34" charset="0"/>
                <a:cs typeface="Arial" pitchFamily="34" charset="0"/>
              </a:rPr>
              <a:t>g = -9.8 m/s</a:t>
            </a:r>
            <a:r>
              <a:rPr lang="en-US" sz="2400" baseline="70000">
                <a:solidFill>
                  <a:srgbClr val="0000FF"/>
                </a:solidFill>
                <a:latin typeface="Arial" pitchFamily="34" charset="0"/>
                <a:cs typeface="Arial" pitchFamily="34" charset="0"/>
              </a:rPr>
              <a:t>2</a:t>
            </a:r>
          </a:p>
        </p:txBody>
      </p:sp>
      <p:grpSp>
        <p:nvGrpSpPr>
          <p:cNvPr id="15" name="Group 14"/>
          <p:cNvGrpSpPr/>
          <p:nvPr/>
        </p:nvGrpSpPr>
        <p:grpSpPr>
          <a:xfrm>
            <a:off x="38104" y="3136902"/>
            <a:ext cx="3361691" cy="1139191"/>
            <a:chOff x="38100" y="3136900"/>
            <a:chExt cx="3361691" cy="1139191"/>
          </a:xfrm>
        </p:grpSpPr>
        <p:sp>
          <p:nvSpPr>
            <p:cNvPr id="13" name="Freeform 12"/>
            <p:cNvSpPr/>
            <p:nvPr/>
          </p:nvSpPr>
          <p:spPr>
            <a:xfrm>
              <a:off x="38100" y="3136900"/>
              <a:ext cx="3361691" cy="1139191"/>
            </a:xfrm>
            <a:custGeom>
              <a:avLst/>
              <a:gdLst/>
              <a:ahLst/>
              <a:cxnLst/>
              <a:rect l="0" t="0" r="0" b="0"/>
              <a:pathLst>
                <a:path w="3361691" h="1139191">
                  <a:moveTo>
                    <a:pt x="0" y="0"/>
                  </a:moveTo>
                  <a:lnTo>
                    <a:pt x="3361690" y="0"/>
                  </a:lnTo>
                  <a:lnTo>
                    <a:pt x="3361690" y="1139190"/>
                  </a:lnTo>
                  <a:lnTo>
                    <a:pt x="0" y="1139190"/>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TextBox 13"/>
            <p:cNvSpPr txBox="1"/>
            <p:nvPr/>
          </p:nvSpPr>
          <p:spPr>
            <a:xfrm>
              <a:off x="165100" y="3302000"/>
              <a:ext cx="3098800" cy="830997"/>
            </a:xfrm>
            <a:prstGeom prst="rect">
              <a:avLst/>
            </a:prstGeom>
            <a:noFill/>
          </p:spPr>
          <p:txBody>
            <a:bodyPr vert="horz" rtlCol="0">
              <a:spAutoFit/>
            </a:bodyPr>
            <a:lstStyle/>
            <a:p>
              <a:r>
                <a:rPr lang="en-US" sz="2400">
                  <a:solidFill>
                    <a:srgbClr val="FFFFFF"/>
                  </a:solidFill>
                  <a:latin typeface="Arial" pitchFamily="34" charset="0"/>
                  <a:cs typeface="Arial" pitchFamily="34" charset="0"/>
                </a:rPr>
                <a:t>What happens when it goes up?</a:t>
              </a:r>
            </a:p>
          </p:txBody>
        </p:sp>
      </p:grpSp>
      <p:grpSp>
        <p:nvGrpSpPr>
          <p:cNvPr id="18" name="Group 17"/>
          <p:cNvGrpSpPr/>
          <p:nvPr/>
        </p:nvGrpSpPr>
        <p:grpSpPr>
          <a:xfrm>
            <a:off x="6502400" y="2082800"/>
            <a:ext cx="3361691" cy="1139190"/>
            <a:chOff x="6502400" y="2082800"/>
            <a:chExt cx="3361691" cy="1139190"/>
          </a:xfrm>
        </p:grpSpPr>
        <p:sp>
          <p:nvSpPr>
            <p:cNvPr id="16" name="Freeform 15"/>
            <p:cNvSpPr/>
            <p:nvPr/>
          </p:nvSpPr>
          <p:spPr>
            <a:xfrm>
              <a:off x="6502400" y="2082800"/>
              <a:ext cx="3361691" cy="1139190"/>
            </a:xfrm>
            <a:custGeom>
              <a:avLst/>
              <a:gdLst/>
              <a:ahLst/>
              <a:cxnLst/>
              <a:rect l="0" t="0" r="0" b="0"/>
              <a:pathLst>
                <a:path w="3361691" h="1139190">
                  <a:moveTo>
                    <a:pt x="0" y="0"/>
                  </a:moveTo>
                  <a:lnTo>
                    <a:pt x="3361690" y="0"/>
                  </a:lnTo>
                  <a:lnTo>
                    <a:pt x="3361690" y="1139189"/>
                  </a:lnTo>
                  <a:lnTo>
                    <a:pt x="0" y="113918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TextBox 16"/>
            <p:cNvSpPr txBox="1"/>
            <p:nvPr/>
          </p:nvSpPr>
          <p:spPr>
            <a:xfrm>
              <a:off x="6629400" y="2247900"/>
              <a:ext cx="3098800" cy="830997"/>
            </a:xfrm>
            <a:prstGeom prst="rect">
              <a:avLst/>
            </a:prstGeom>
            <a:noFill/>
          </p:spPr>
          <p:txBody>
            <a:bodyPr vert="horz" rtlCol="0">
              <a:spAutoFit/>
            </a:bodyPr>
            <a:lstStyle/>
            <a:p>
              <a:r>
                <a:rPr lang="en-US" sz="2400">
                  <a:solidFill>
                    <a:srgbClr val="FFFFFF"/>
                  </a:solidFill>
                  <a:latin typeface="Arial" pitchFamily="34" charset="0"/>
                  <a:cs typeface="Arial" pitchFamily="34" charset="0"/>
                </a:rPr>
                <a:t>What happens when it goes down?</a:t>
              </a:r>
            </a:p>
          </p:txBody>
        </p:sp>
      </p:grpSp>
      <p:grpSp>
        <p:nvGrpSpPr>
          <p:cNvPr id="21" name="Group 20"/>
          <p:cNvGrpSpPr/>
          <p:nvPr/>
        </p:nvGrpSpPr>
        <p:grpSpPr>
          <a:xfrm>
            <a:off x="3365504" y="419100"/>
            <a:ext cx="3361691" cy="1139190"/>
            <a:chOff x="3365500" y="419100"/>
            <a:chExt cx="3361691" cy="1139190"/>
          </a:xfrm>
        </p:grpSpPr>
        <p:sp>
          <p:nvSpPr>
            <p:cNvPr id="19" name="Freeform 18"/>
            <p:cNvSpPr/>
            <p:nvPr/>
          </p:nvSpPr>
          <p:spPr>
            <a:xfrm>
              <a:off x="3365500" y="419100"/>
              <a:ext cx="3361691" cy="1139190"/>
            </a:xfrm>
            <a:custGeom>
              <a:avLst/>
              <a:gdLst/>
              <a:ahLst/>
              <a:cxnLst/>
              <a:rect l="0" t="0" r="0" b="0"/>
              <a:pathLst>
                <a:path w="3361691" h="1139190">
                  <a:moveTo>
                    <a:pt x="0" y="0"/>
                  </a:moveTo>
                  <a:lnTo>
                    <a:pt x="3361690" y="0"/>
                  </a:lnTo>
                  <a:lnTo>
                    <a:pt x="3361690" y="1139189"/>
                  </a:lnTo>
                  <a:lnTo>
                    <a:pt x="0" y="113918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TextBox 19"/>
            <p:cNvSpPr txBox="1"/>
            <p:nvPr/>
          </p:nvSpPr>
          <p:spPr>
            <a:xfrm>
              <a:off x="3492500" y="584200"/>
              <a:ext cx="3098800" cy="830997"/>
            </a:xfrm>
            <a:prstGeom prst="rect">
              <a:avLst/>
            </a:prstGeom>
            <a:noFill/>
          </p:spPr>
          <p:txBody>
            <a:bodyPr vert="horz" rtlCol="0">
              <a:spAutoFit/>
            </a:bodyPr>
            <a:lstStyle/>
            <a:p>
              <a:r>
                <a:rPr lang="en-US" sz="2400">
                  <a:solidFill>
                    <a:srgbClr val="FFFFFF"/>
                  </a:solidFill>
                  <a:latin typeface="Arial" pitchFamily="34" charset="0"/>
                  <a:cs typeface="Arial" pitchFamily="34" charset="0"/>
                </a:rPr>
                <a:t>What happens at the top?</a:t>
              </a:r>
            </a:p>
          </p:txBody>
        </p:sp>
      </p:grpSp>
      <p:sp>
        <p:nvSpPr>
          <p:cNvPr id="22" name="TextBox 21"/>
          <p:cNvSpPr txBox="1"/>
          <p:nvPr/>
        </p:nvSpPr>
        <p:spPr>
          <a:xfrm>
            <a:off x="6451600" y="5575300"/>
            <a:ext cx="2844800" cy="830997"/>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returns with its</a:t>
            </a:r>
          </a:p>
          <a:p>
            <a:r>
              <a:rPr lang="en-US" sz="2400">
                <a:solidFill>
                  <a:srgbClr val="0000FF"/>
                </a:solidFill>
                <a:latin typeface="Arial" pitchFamily="34" charset="0"/>
                <a:cs typeface="Arial" pitchFamily="34" charset="0"/>
              </a:rPr>
              <a:t>original velocity.</a:t>
            </a:r>
          </a:p>
        </p:txBody>
      </p:sp>
      <p:grpSp>
        <p:nvGrpSpPr>
          <p:cNvPr id="25" name="Group 24"/>
          <p:cNvGrpSpPr/>
          <p:nvPr/>
        </p:nvGrpSpPr>
        <p:grpSpPr>
          <a:xfrm>
            <a:off x="6261104" y="5410203"/>
            <a:ext cx="3361691" cy="1139191"/>
            <a:chOff x="6261100" y="5410200"/>
            <a:chExt cx="3361691" cy="1139191"/>
          </a:xfrm>
        </p:grpSpPr>
        <p:sp>
          <p:nvSpPr>
            <p:cNvPr id="23" name="Freeform 22"/>
            <p:cNvSpPr/>
            <p:nvPr/>
          </p:nvSpPr>
          <p:spPr>
            <a:xfrm>
              <a:off x="6261100" y="5410200"/>
              <a:ext cx="3361691" cy="1139191"/>
            </a:xfrm>
            <a:custGeom>
              <a:avLst/>
              <a:gdLst/>
              <a:ahLst/>
              <a:cxnLst/>
              <a:rect l="0" t="0" r="0" b="0"/>
              <a:pathLst>
                <a:path w="3361691" h="1139191">
                  <a:moveTo>
                    <a:pt x="0" y="0"/>
                  </a:moveTo>
                  <a:lnTo>
                    <a:pt x="3361690" y="0"/>
                  </a:lnTo>
                  <a:lnTo>
                    <a:pt x="3361690" y="1139190"/>
                  </a:lnTo>
                  <a:lnTo>
                    <a:pt x="0" y="1139190"/>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TextBox 23"/>
            <p:cNvSpPr txBox="1"/>
            <p:nvPr/>
          </p:nvSpPr>
          <p:spPr>
            <a:xfrm>
              <a:off x="6502400" y="5588000"/>
              <a:ext cx="3098800" cy="830997"/>
            </a:xfrm>
            <a:prstGeom prst="rect">
              <a:avLst/>
            </a:prstGeom>
            <a:noFill/>
          </p:spPr>
          <p:txBody>
            <a:bodyPr vert="horz" rtlCol="0">
              <a:spAutoFit/>
            </a:bodyPr>
            <a:lstStyle/>
            <a:p>
              <a:r>
                <a:rPr lang="en-US" sz="2400">
                  <a:solidFill>
                    <a:srgbClr val="FFFFFF"/>
                  </a:solidFill>
                  <a:latin typeface="Arial" pitchFamily="34" charset="0"/>
                  <a:cs typeface="Arial" pitchFamily="34" charset="0"/>
                </a:rPr>
                <a:t>What happens when it lands?</a:t>
              </a:r>
            </a:p>
          </p:txBody>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51600" y="1892302"/>
            <a:ext cx="3683000" cy="1200329"/>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speeds up.</a:t>
            </a:r>
          </a:p>
          <a:p>
            <a:r>
              <a:rPr lang="en-US" sz="2400">
                <a:solidFill>
                  <a:srgbClr val="0000FF"/>
                </a:solidFill>
                <a:latin typeface="Arial" pitchFamily="34" charset="0"/>
                <a:cs typeface="Arial" pitchFamily="34" charset="0"/>
              </a:rPr>
              <a:t>(negative acceleration)</a:t>
            </a:r>
          </a:p>
          <a:p>
            <a:r>
              <a:rPr lang="en-US" sz="2400">
                <a:solidFill>
                  <a:srgbClr val="0000FF"/>
                </a:solidFill>
                <a:latin typeface="Arial" pitchFamily="34" charset="0"/>
                <a:cs typeface="Arial" pitchFamily="34" charset="0"/>
              </a:rPr>
              <a:t>g = -9.8 m/s</a:t>
            </a:r>
            <a:r>
              <a:rPr lang="en-US" sz="2400" baseline="70000">
                <a:solidFill>
                  <a:srgbClr val="0000FF"/>
                </a:solidFill>
                <a:latin typeface="Arial" pitchFamily="34" charset="0"/>
                <a:cs typeface="Arial" pitchFamily="34" charset="0"/>
              </a:rPr>
              <a:t>2</a:t>
            </a:r>
          </a:p>
        </p:txBody>
      </p:sp>
      <p:sp>
        <p:nvSpPr>
          <p:cNvPr id="3" name="TextBox 2"/>
          <p:cNvSpPr txBox="1"/>
          <p:nvPr/>
        </p:nvSpPr>
        <p:spPr>
          <a:xfrm>
            <a:off x="4038600" y="165100"/>
            <a:ext cx="3429000" cy="1200329"/>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stops momentarily.</a:t>
            </a:r>
          </a:p>
          <a:p>
            <a:r>
              <a:rPr lang="en-US" sz="2400">
                <a:solidFill>
                  <a:srgbClr val="0000FF"/>
                </a:solidFill>
                <a:latin typeface="Arial" pitchFamily="34" charset="0"/>
                <a:cs typeface="Arial" pitchFamily="34" charset="0"/>
              </a:rPr>
              <a:t>v = 0</a:t>
            </a:r>
          </a:p>
          <a:p>
            <a:r>
              <a:rPr lang="en-US" sz="2400">
                <a:solidFill>
                  <a:srgbClr val="0000FF"/>
                </a:solidFill>
                <a:latin typeface="Arial" pitchFamily="34" charset="0"/>
                <a:cs typeface="Arial" pitchFamily="34" charset="0"/>
              </a:rPr>
              <a:t>g = -9.8 m/s</a:t>
            </a:r>
            <a:r>
              <a:rPr lang="en-US" sz="2400" baseline="70000">
                <a:solidFill>
                  <a:srgbClr val="0000FF"/>
                </a:solidFill>
                <a:latin typeface="Arial" pitchFamily="34" charset="0"/>
                <a:cs typeface="Arial" pitchFamily="34" charset="0"/>
              </a:rPr>
              <a:t>2</a:t>
            </a:r>
          </a:p>
        </p:txBody>
      </p:sp>
      <p:grpSp>
        <p:nvGrpSpPr>
          <p:cNvPr id="10" name="Group 9"/>
          <p:cNvGrpSpPr/>
          <p:nvPr/>
        </p:nvGrpSpPr>
        <p:grpSpPr>
          <a:xfrm>
            <a:off x="2794004" y="1574802"/>
            <a:ext cx="4131057" cy="7058026"/>
            <a:chOff x="2794000" y="1574800"/>
            <a:chExt cx="4131057" cy="7058026"/>
          </a:xfrm>
        </p:grpSpPr>
        <p:sp>
          <p:nvSpPr>
            <p:cNvPr id="4" name="Oval 3"/>
            <p:cNvSpPr/>
            <p:nvPr/>
          </p:nvSpPr>
          <p:spPr>
            <a:xfrm>
              <a:off x="3340100" y="1574800"/>
              <a:ext cx="2999740" cy="675868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Freeform 4"/>
            <p:cNvSpPr/>
            <p:nvPr/>
          </p:nvSpPr>
          <p:spPr>
            <a:xfrm>
              <a:off x="2794000" y="5168900"/>
              <a:ext cx="4131057" cy="3463926"/>
            </a:xfrm>
            <a:custGeom>
              <a:avLst/>
              <a:gdLst/>
              <a:ahLst/>
              <a:cxnLst/>
              <a:rect l="0" t="0" r="0" b="0"/>
              <a:pathLst>
                <a:path w="4131057" h="3463926">
                  <a:moveTo>
                    <a:pt x="0" y="0"/>
                  </a:moveTo>
                  <a:lnTo>
                    <a:pt x="3716781" y="0"/>
                  </a:lnTo>
                  <a:lnTo>
                    <a:pt x="4056633" y="101219"/>
                  </a:lnTo>
                  <a:lnTo>
                    <a:pt x="4131056" y="2155317"/>
                  </a:lnTo>
                  <a:lnTo>
                    <a:pt x="3863720" y="3310635"/>
                  </a:lnTo>
                  <a:lnTo>
                    <a:pt x="1551051" y="3463925"/>
                  </a:lnTo>
                  <a:lnTo>
                    <a:pt x="536321" y="2775457"/>
                  </a:lnTo>
                  <a:lnTo>
                    <a:pt x="343407" y="1058798"/>
                  </a:lnTo>
                  <a:lnTo>
                    <a:pt x="342900" y="292100"/>
                  </a:lnTo>
                  <a:close/>
                </a:path>
              </a:pathLst>
            </a:custGeom>
            <a:solidFill>
              <a:srgbClr val="FFFFFF"/>
            </a:solidFill>
            <a:ln w="3556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Oval 5"/>
            <p:cNvSpPr/>
            <p:nvPr/>
          </p:nvSpPr>
          <p:spPr>
            <a:xfrm>
              <a:off x="6223000" y="49784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Oval 6"/>
            <p:cNvSpPr/>
            <p:nvPr/>
          </p:nvSpPr>
          <p:spPr>
            <a:xfrm>
              <a:off x="3225800" y="4991100"/>
              <a:ext cx="254000" cy="2540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8" name="Straight Connector 7"/>
            <p:cNvCxnSpPr/>
            <p:nvPr/>
          </p:nvCxnSpPr>
          <p:spPr>
            <a:xfrm flipV="1">
              <a:off x="3340100" y="47625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7300" y="4660900"/>
              <a:ext cx="0" cy="177800"/>
            </a:xfrm>
            <a:prstGeom prst="line">
              <a:avLst/>
            </a:prstGeom>
            <a:ln w="762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84200" y="5499100"/>
            <a:ext cx="4140200" cy="830997"/>
          </a:xfrm>
          <a:prstGeom prst="rect">
            <a:avLst/>
          </a:prstGeom>
          <a:noFill/>
        </p:spPr>
        <p:txBody>
          <a:bodyPr vert="horz" rtlCol="0">
            <a:spAutoFit/>
          </a:bodyPr>
          <a:lstStyle/>
          <a:p>
            <a:r>
              <a:rPr lang="en-US" sz="2400">
                <a:solidFill>
                  <a:srgbClr val="0000FF"/>
                </a:solidFill>
                <a:latin typeface="Arial" pitchFamily="34" charset="0"/>
                <a:cs typeface="Arial" pitchFamily="34" charset="0"/>
              </a:rPr>
              <a:t>An object is thrown upward with initial velocity, v</a:t>
            </a:r>
            <a:r>
              <a:rPr lang="en-US" sz="2400" baseline="-25000">
                <a:solidFill>
                  <a:srgbClr val="0000FF"/>
                </a:solidFill>
                <a:latin typeface="Arial" pitchFamily="34" charset="0"/>
                <a:cs typeface="Arial" pitchFamily="34" charset="0"/>
              </a:rPr>
              <a:t>o</a:t>
            </a:r>
          </a:p>
        </p:txBody>
      </p:sp>
      <p:sp>
        <p:nvSpPr>
          <p:cNvPr id="12" name="TextBox 11"/>
          <p:cNvSpPr txBox="1"/>
          <p:nvPr/>
        </p:nvSpPr>
        <p:spPr>
          <a:xfrm>
            <a:off x="0" y="2286000"/>
            <a:ext cx="3683000" cy="1200329"/>
          </a:xfrm>
          <a:prstGeom prst="rect">
            <a:avLst/>
          </a:prstGeom>
          <a:noFill/>
        </p:spPr>
        <p:txBody>
          <a:bodyPr vert="horz" rtlCol="0">
            <a:spAutoFit/>
          </a:bodyPr>
          <a:lstStyle/>
          <a:p>
            <a:pPr algn="r"/>
            <a:r>
              <a:rPr lang="en-US" sz="2400">
                <a:solidFill>
                  <a:srgbClr val="0000FF"/>
                </a:solidFill>
                <a:latin typeface="Arial" pitchFamily="34" charset="0"/>
                <a:cs typeface="Arial" pitchFamily="34" charset="0"/>
              </a:rPr>
              <a:t>It slows down.</a:t>
            </a:r>
          </a:p>
          <a:p>
            <a:pPr algn="r"/>
            <a:r>
              <a:rPr lang="en-US" sz="2400">
                <a:solidFill>
                  <a:srgbClr val="0000FF"/>
                </a:solidFill>
                <a:latin typeface="Arial" pitchFamily="34" charset="0"/>
                <a:cs typeface="Arial" pitchFamily="34" charset="0"/>
              </a:rPr>
              <a:t>(negative acceleration)</a:t>
            </a:r>
          </a:p>
          <a:p>
            <a:pPr algn="r"/>
            <a:r>
              <a:rPr lang="en-US" sz="2400">
                <a:solidFill>
                  <a:srgbClr val="0000FF"/>
                </a:solidFill>
                <a:latin typeface="Arial" pitchFamily="34" charset="0"/>
                <a:cs typeface="Arial" pitchFamily="34" charset="0"/>
              </a:rPr>
              <a:t>g = -9.8 m/s</a:t>
            </a:r>
            <a:r>
              <a:rPr lang="en-US" sz="2400" baseline="70000">
                <a:solidFill>
                  <a:srgbClr val="0000FF"/>
                </a:solidFill>
                <a:latin typeface="Arial" pitchFamily="34" charset="0"/>
                <a:cs typeface="Arial" pitchFamily="34" charset="0"/>
              </a:rPr>
              <a:t>2</a:t>
            </a:r>
          </a:p>
        </p:txBody>
      </p:sp>
      <p:sp>
        <p:nvSpPr>
          <p:cNvPr id="13" name="TextBox 12"/>
          <p:cNvSpPr txBox="1"/>
          <p:nvPr/>
        </p:nvSpPr>
        <p:spPr>
          <a:xfrm>
            <a:off x="6362700" y="5486400"/>
            <a:ext cx="2844800" cy="830997"/>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returns with its</a:t>
            </a:r>
          </a:p>
          <a:p>
            <a:r>
              <a:rPr lang="en-US" sz="2400">
                <a:solidFill>
                  <a:srgbClr val="0000FF"/>
                </a:solidFill>
                <a:latin typeface="Arial" pitchFamily="34" charset="0"/>
                <a:cs typeface="Arial" pitchFamily="34" charset="0"/>
              </a:rPr>
              <a:t>original velocity.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57200"/>
            <a:ext cx="9677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a:t>
            </a:r>
          </a:p>
        </p:txBody>
      </p:sp>
      <p:sp>
        <p:nvSpPr>
          <p:cNvPr id="3" name="TextBox 2"/>
          <p:cNvSpPr txBox="1"/>
          <p:nvPr/>
        </p:nvSpPr>
        <p:spPr>
          <a:xfrm>
            <a:off x="1308100" y="493693"/>
            <a:ext cx="90297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car travels at a constant speed of 10m/s.  This means the car:</a:t>
            </a:r>
          </a:p>
        </p:txBody>
      </p:sp>
      <p:sp>
        <p:nvSpPr>
          <p:cNvPr id="4" name="TextBox 3"/>
          <p:cNvSpPr txBox="1"/>
          <p:nvPr/>
        </p:nvSpPr>
        <p:spPr>
          <a:xfrm>
            <a:off x="2260600" y="1600200"/>
            <a:ext cx="6845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340100" y="1638303"/>
            <a:ext cx="6845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increases its speed by 10m every second.</a:t>
            </a:r>
          </a:p>
        </p:txBody>
      </p:sp>
      <p:sp>
        <p:nvSpPr>
          <p:cNvPr id="6" name="TextBox 5"/>
          <p:cNvSpPr txBox="1"/>
          <p:nvPr/>
        </p:nvSpPr>
        <p:spPr>
          <a:xfrm>
            <a:off x="2260600" y="2281535"/>
            <a:ext cx="7175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314700" y="2260600"/>
            <a:ext cx="7175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decreases its speed by 10m every second.</a:t>
            </a:r>
          </a:p>
        </p:txBody>
      </p:sp>
      <p:sp>
        <p:nvSpPr>
          <p:cNvPr id="8" name="TextBox 7"/>
          <p:cNvSpPr txBox="1"/>
          <p:nvPr/>
        </p:nvSpPr>
        <p:spPr>
          <a:xfrm>
            <a:off x="2260600" y="2882900"/>
            <a:ext cx="8521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314700" y="2882903"/>
            <a:ext cx="7823200" cy="830997"/>
          </a:xfrm>
          <a:prstGeom prst="rect">
            <a:avLst/>
          </a:prstGeom>
          <a:noFill/>
        </p:spPr>
        <p:txBody>
          <a:bodyPr vert="horz" wrap="square" rtlCol="0">
            <a:spAutoFit/>
          </a:bodyPr>
          <a:lstStyle/>
          <a:p>
            <a:r>
              <a:rPr lang="en-US" sz="2400" dirty="0">
                <a:solidFill>
                  <a:srgbClr val="000000"/>
                </a:solidFill>
                <a:latin typeface="Arial" pitchFamily="34" charset="0"/>
                <a:cs typeface="Arial" pitchFamily="34" charset="0"/>
              </a:rPr>
              <a:t>moves with an acceleration of 10 meters </a:t>
            </a:r>
          </a:p>
          <a:p>
            <a:r>
              <a:rPr lang="en-US" sz="2400" dirty="0">
                <a:solidFill>
                  <a:srgbClr val="000000"/>
                </a:solidFill>
                <a:latin typeface="Arial" pitchFamily="34" charset="0"/>
                <a:cs typeface="Arial" pitchFamily="34" charset="0"/>
              </a:rPr>
              <a:t>every second.</a:t>
            </a:r>
          </a:p>
        </p:txBody>
      </p:sp>
      <p:sp>
        <p:nvSpPr>
          <p:cNvPr id="10" name="TextBox 9"/>
          <p:cNvSpPr txBox="1"/>
          <p:nvPr/>
        </p:nvSpPr>
        <p:spPr>
          <a:xfrm>
            <a:off x="2247900" y="3957935"/>
            <a:ext cx="5727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314700" y="3957935"/>
            <a:ext cx="5727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moves 10 meters every second.</a:t>
            </a:r>
          </a:p>
        </p:txBody>
      </p:sp>
      <p:pic>
        <p:nvPicPr>
          <p:cNvPr id="18" name="Picture 17" descr="clipboard(1).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164189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22400" y="226587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2971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962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1498600" y="4114800"/>
            <a:ext cx="0" cy="13843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943100" y="2692400"/>
            <a:ext cx="0" cy="4064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43100" y="1790700"/>
            <a:ext cx="673100" cy="461665"/>
            <a:chOff x="1943100" y="1790700"/>
            <a:chExt cx="673100" cy="461665"/>
          </a:xfrm>
        </p:grpSpPr>
        <p:cxnSp>
          <p:nvCxnSpPr>
            <p:cNvPr id="4" name="Straight Connector 3"/>
            <p:cNvCxnSpPr/>
            <p:nvPr/>
          </p:nvCxnSpPr>
          <p:spPr>
            <a:xfrm>
              <a:off x="1943100" y="18034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81200" y="1790700"/>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grpSp>
      <p:cxnSp>
        <p:nvCxnSpPr>
          <p:cNvPr id="7" name="Straight Connector 6"/>
          <p:cNvCxnSpPr/>
          <p:nvPr/>
        </p:nvCxnSpPr>
        <p:spPr>
          <a:xfrm>
            <a:off x="1955800" y="4064000"/>
            <a:ext cx="0" cy="4064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55800" y="4597400"/>
            <a:ext cx="0" cy="914400"/>
          </a:xfrm>
          <a:prstGeom prst="line">
            <a:avLst/>
          </a:prstGeom>
          <a:ln w="38100" cap="flat" cmpd="sng" algn="ctr">
            <a:solidFill>
              <a:srgbClr val="00008B"/>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8700" y="4648202"/>
            <a:ext cx="482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r>
              <a:rPr lang="en-US" sz="2400" baseline="-25000">
                <a:solidFill>
                  <a:srgbClr val="000000"/>
                </a:solidFill>
                <a:latin typeface="Arial" pitchFamily="34" charset="0"/>
                <a:cs typeface="Arial" pitchFamily="34" charset="0"/>
              </a:rPr>
              <a:t>0</a:t>
            </a:r>
          </a:p>
        </p:txBody>
      </p:sp>
      <p:sp>
        <p:nvSpPr>
          <p:cNvPr id="10" name="TextBox 9"/>
          <p:cNvSpPr txBox="1"/>
          <p:nvPr/>
        </p:nvSpPr>
        <p:spPr>
          <a:xfrm>
            <a:off x="1117600" y="228600"/>
            <a:ext cx="2489200" cy="461665"/>
          </a:xfrm>
          <a:prstGeom prst="rect">
            <a:avLst/>
          </a:prstGeom>
          <a:noFill/>
        </p:spPr>
        <p:txBody>
          <a:bodyPr vert="horz" rtlCol="0">
            <a:spAutoFit/>
          </a:bodyPr>
          <a:lstStyle/>
          <a:p>
            <a:r>
              <a:rPr lang="en-US" sz="2400" dirty="0">
                <a:solidFill>
                  <a:srgbClr val="0000FF"/>
                </a:solidFill>
                <a:latin typeface="Arial" pitchFamily="34" charset="0"/>
                <a:cs typeface="Arial" pitchFamily="34" charset="0"/>
              </a:rPr>
              <a:t>On the way up:</a:t>
            </a:r>
          </a:p>
        </p:txBody>
      </p:sp>
      <p:sp>
        <p:nvSpPr>
          <p:cNvPr id="11" name="TextBox 10"/>
          <p:cNvSpPr txBox="1"/>
          <p:nvPr/>
        </p:nvSpPr>
        <p:spPr>
          <a:xfrm>
            <a:off x="2019300" y="4038602"/>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sp>
        <p:nvSpPr>
          <p:cNvPr id="12" name="TextBox 11"/>
          <p:cNvSpPr txBox="1"/>
          <p:nvPr/>
        </p:nvSpPr>
        <p:spPr>
          <a:xfrm>
            <a:off x="1981200" y="4889502"/>
            <a:ext cx="7366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v</a:t>
            </a:r>
            <a:r>
              <a:rPr lang="en-US" sz="2400" baseline="-25000">
                <a:solidFill>
                  <a:srgbClr val="00008B"/>
                </a:solidFill>
                <a:latin typeface="Arial" pitchFamily="34" charset="0"/>
                <a:cs typeface="Arial" pitchFamily="34" charset="0"/>
              </a:rPr>
              <a:t>1</a:t>
            </a:r>
          </a:p>
        </p:txBody>
      </p:sp>
      <p:cxnSp>
        <p:nvCxnSpPr>
          <p:cNvPr id="13" name="Straight Connector 12"/>
          <p:cNvCxnSpPr/>
          <p:nvPr/>
        </p:nvCxnSpPr>
        <p:spPr>
          <a:xfrm flipV="1">
            <a:off x="1485900" y="2730500"/>
            <a:ext cx="0" cy="9144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7100" y="2984502"/>
            <a:ext cx="711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r>
              <a:rPr lang="en-US" sz="2400" baseline="-25000">
                <a:solidFill>
                  <a:srgbClr val="000000"/>
                </a:solidFill>
                <a:latin typeface="Arial" pitchFamily="34" charset="0"/>
                <a:cs typeface="Arial" pitchFamily="34" charset="0"/>
              </a:rPr>
              <a:t>1</a:t>
            </a:r>
          </a:p>
        </p:txBody>
      </p:sp>
      <p:cxnSp>
        <p:nvCxnSpPr>
          <p:cNvPr id="15" name="Straight Connector 14"/>
          <p:cNvCxnSpPr/>
          <p:nvPr/>
        </p:nvCxnSpPr>
        <p:spPr>
          <a:xfrm flipV="1">
            <a:off x="1943100" y="3225800"/>
            <a:ext cx="0" cy="431800"/>
          </a:xfrm>
          <a:prstGeom prst="line">
            <a:avLst/>
          </a:prstGeom>
          <a:ln w="38100" cap="flat" cmpd="sng" algn="ctr">
            <a:solidFill>
              <a:srgbClr val="00008B"/>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68500" y="2654302"/>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sp>
        <p:nvSpPr>
          <p:cNvPr id="17" name="TextBox 16"/>
          <p:cNvSpPr txBox="1"/>
          <p:nvPr/>
        </p:nvSpPr>
        <p:spPr>
          <a:xfrm>
            <a:off x="1943100" y="3225802"/>
            <a:ext cx="7366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v</a:t>
            </a:r>
            <a:r>
              <a:rPr lang="en-US" sz="2400" baseline="-25000">
                <a:solidFill>
                  <a:srgbClr val="00008B"/>
                </a:solidFill>
                <a:latin typeface="Arial" pitchFamily="34" charset="0"/>
                <a:cs typeface="Arial" pitchFamily="34" charset="0"/>
              </a:rPr>
              <a:t>2</a:t>
            </a:r>
          </a:p>
        </p:txBody>
      </p:sp>
      <p:cxnSp>
        <p:nvCxnSpPr>
          <p:cNvPr id="18" name="Straight Connector 17"/>
          <p:cNvCxnSpPr/>
          <p:nvPr/>
        </p:nvCxnSpPr>
        <p:spPr>
          <a:xfrm flipV="1">
            <a:off x="1473200" y="1828800"/>
            <a:ext cx="0" cy="4318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65200" y="1790701"/>
            <a:ext cx="711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r>
              <a:rPr lang="en-US" sz="2400" baseline="-25000">
                <a:solidFill>
                  <a:srgbClr val="000000"/>
                </a:solidFill>
                <a:latin typeface="Arial" pitchFamily="34" charset="0"/>
                <a:cs typeface="Arial" pitchFamily="34" charset="0"/>
              </a:rPr>
              <a:t>2</a:t>
            </a:r>
          </a:p>
        </p:txBody>
      </p:sp>
      <p:grpSp>
        <p:nvGrpSpPr>
          <p:cNvPr id="22" name="Group 21"/>
          <p:cNvGrpSpPr/>
          <p:nvPr/>
        </p:nvGrpSpPr>
        <p:grpSpPr>
          <a:xfrm>
            <a:off x="1943100" y="850900"/>
            <a:ext cx="673100" cy="461665"/>
            <a:chOff x="1943100" y="850900"/>
            <a:chExt cx="673100" cy="461665"/>
          </a:xfrm>
        </p:grpSpPr>
        <p:cxnSp>
          <p:nvCxnSpPr>
            <p:cNvPr id="20" name="Straight Connector 19"/>
            <p:cNvCxnSpPr/>
            <p:nvPr/>
          </p:nvCxnSpPr>
          <p:spPr>
            <a:xfrm>
              <a:off x="1943100" y="8636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81200" y="850900"/>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grpSp>
      <p:grpSp>
        <p:nvGrpSpPr>
          <p:cNvPr id="25" name="Group 24"/>
          <p:cNvGrpSpPr/>
          <p:nvPr/>
        </p:nvGrpSpPr>
        <p:grpSpPr>
          <a:xfrm>
            <a:off x="6692900" y="2667000"/>
            <a:ext cx="673100" cy="461665"/>
            <a:chOff x="6692900" y="2667000"/>
            <a:chExt cx="673100" cy="461665"/>
          </a:xfrm>
        </p:grpSpPr>
        <p:cxnSp>
          <p:nvCxnSpPr>
            <p:cNvPr id="23" name="Straight Connector 22"/>
            <p:cNvCxnSpPr/>
            <p:nvPr/>
          </p:nvCxnSpPr>
          <p:spPr>
            <a:xfrm>
              <a:off x="6692900" y="26797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31000" y="2667000"/>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grpSp>
      <p:sp>
        <p:nvSpPr>
          <p:cNvPr id="26" name="Oval 25"/>
          <p:cNvSpPr/>
          <p:nvPr/>
        </p:nvSpPr>
        <p:spPr>
          <a:xfrm>
            <a:off x="1435100" y="863600"/>
            <a:ext cx="50800" cy="63501"/>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 name="TextBox 26"/>
          <p:cNvSpPr txBox="1"/>
          <p:nvPr/>
        </p:nvSpPr>
        <p:spPr>
          <a:xfrm>
            <a:off x="5740400" y="4127502"/>
            <a:ext cx="5842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v</a:t>
            </a:r>
          </a:p>
        </p:txBody>
      </p:sp>
      <p:grpSp>
        <p:nvGrpSpPr>
          <p:cNvPr id="30" name="Group 29"/>
          <p:cNvGrpSpPr/>
          <p:nvPr/>
        </p:nvGrpSpPr>
        <p:grpSpPr>
          <a:xfrm>
            <a:off x="6692900" y="4572002"/>
            <a:ext cx="673100" cy="461665"/>
            <a:chOff x="6692900" y="4572000"/>
            <a:chExt cx="673100" cy="461665"/>
          </a:xfrm>
        </p:grpSpPr>
        <p:cxnSp>
          <p:nvCxnSpPr>
            <p:cNvPr id="28" name="Straight Connector 27"/>
            <p:cNvCxnSpPr/>
            <p:nvPr/>
          </p:nvCxnSpPr>
          <p:spPr>
            <a:xfrm>
              <a:off x="6692900" y="45847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31000" y="4572000"/>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grpSp>
      <p:grpSp>
        <p:nvGrpSpPr>
          <p:cNvPr id="33" name="Group 32"/>
          <p:cNvGrpSpPr/>
          <p:nvPr/>
        </p:nvGrpSpPr>
        <p:grpSpPr>
          <a:xfrm>
            <a:off x="6692900" y="850900"/>
            <a:ext cx="673100" cy="461665"/>
            <a:chOff x="6692900" y="850900"/>
            <a:chExt cx="673100" cy="461665"/>
          </a:xfrm>
        </p:grpSpPr>
        <p:cxnSp>
          <p:nvCxnSpPr>
            <p:cNvPr id="31" name="Straight Connector 30"/>
            <p:cNvCxnSpPr/>
            <p:nvPr/>
          </p:nvCxnSpPr>
          <p:spPr>
            <a:xfrm>
              <a:off x="6692900" y="863600"/>
              <a:ext cx="0" cy="4445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31000" y="850900"/>
              <a:ext cx="635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a</a:t>
              </a:r>
            </a:p>
          </p:txBody>
        </p:sp>
      </p:grpSp>
      <p:sp>
        <p:nvSpPr>
          <p:cNvPr id="34" name="Oval 33"/>
          <p:cNvSpPr/>
          <p:nvPr/>
        </p:nvSpPr>
        <p:spPr>
          <a:xfrm>
            <a:off x="6667500" y="825500"/>
            <a:ext cx="50800" cy="63501"/>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 name="TextBox 34"/>
          <p:cNvSpPr txBox="1"/>
          <p:nvPr/>
        </p:nvSpPr>
        <p:spPr>
          <a:xfrm>
            <a:off x="6731000" y="584201"/>
            <a:ext cx="6858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r>
              <a:rPr lang="en-US" sz="2400" baseline="-25000">
                <a:solidFill>
                  <a:srgbClr val="000000"/>
                </a:solidFill>
                <a:latin typeface="Arial" pitchFamily="34" charset="0"/>
                <a:cs typeface="Arial" pitchFamily="34" charset="0"/>
              </a:rPr>
              <a:t>0</a:t>
            </a:r>
          </a:p>
        </p:txBody>
      </p:sp>
      <p:sp>
        <p:nvSpPr>
          <p:cNvPr id="36" name="TextBox 35"/>
          <p:cNvSpPr txBox="1"/>
          <p:nvPr/>
        </p:nvSpPr>
        <p:spPr>
          <a:xfrm>
            <a:off x="5511800" y="203202"/>
            <a:ext cx="3022600" cy="461665"/>
          </a:xfrm>
          <a:prstGeom prst="rect">
            <a:avLst/>
          </a:prstGeom>
          <a:noFill/>
        </p:spPr>
        <p:txBody>
          <a:bodyPr vert="horz" rtlCol="0">
            <a:spAutoFit/>
          </a:bodyPr>
          <a:lstStyle/>
          <a:p>
            <a:r>
              <a:rPr lang="en-US" sz="2400">
                <a:solidFill>
                  <a:srgbClr val="0000FF"/>
                </a:solidFill>
                <a:latin typeface="Arial" pitchFamily="34" charset="0"/>
                <a:cs typeface="Arial" pitchFamily="34" charset="0"/>
              </a:rPr>
              <a:t>On the way down:</a:t>
            </a:r>
          </a:p>
        </p:txBody>
      </p:sp>
      <p:cxnSp>
        <p:nvCxnSpPr>
          <p:cNvPr id="37" name="Straight Connector 36"/>
          <p:cNvCxnSpPr/>
          <p:nvPr/>
        </p:nvCxnSpPr>
        <p:spPr>
          <a:xfrm>
            <a:off x="6692900" y="2197100"/>
            <a:ext cx="0" cy="4318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05600" y="3644900"/>
            <a:ext cx="0" cy="9144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05600" y="5499100"/>
            <a:ext cx="0" cy="13843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46800" y="876300"/>
            <a:ext cx="0" cy="431800"/>
          </a:xfrm>
          <a:prstGeom prst="line">
            <a:avLst/>
          </a:prstGeom>
          <a:ln w="38100" cap="flat" cmpd="sng" algn="ctr">
            <a:solidFill>
              <a:srgbClr val="00008B"/>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46800" y="2222499"/>
            <a:ext cx="0" cy="914400"/>
          </a:xfrm>
          <a:prstGeom prst="line">
            <a:avLst/>
          </a:prstGeom>
          <a:ln w="38100" cap="flat" cmpd="sng" algn="ctr">
            <a:solidFill>
              <a:srgbClr val="00008B"/>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21400" y="3657600"/>
            <a:ext cx="0" cy="1384300"/>
          </a:xfrm>
          <a:prstGeom prst="line">
            <a:avLst/>
          </a:prstGeom>
          <a:ln w="38100" cap="flat" cmpd="sng" algn="ctr">
            <a:solidFill>
              <a:srgbClr val="00008B"/>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689600" y="838202"/>
            <a:ext cx="7112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v</a:t>
            </a:r>
            <a:r>
              <a:rPr lang="en-US" sz="2400" baseline="-25000">
                <a:solidFill>
                  <a:srgbClr val="00008B"/>
                </a:solidFill>
                <a:latin typeface="Arial" pitchFamily="34" charset="0"/>
                <a:cs typeface="Arial" pitchFamily="34" charset="0"/>
              </a:rPr>
              <a:t>1</a:t>
            </a:r>
          </a:p>
        </p:txBody>
      </p:sp>
      <p:sp>
        <p:nvSpPr>
          <p:cNvPr id="44" name="TextBox 43"/>
          <p:cNvSpPr txBox="1"/>
          <p:nvPr/>
        </p:nvSpPr>
        <p:spPr>
          <a:xfrm>
            <a:off x="6756400" y="2184402"/>
            <a:ext cx="711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r>
              <a:rPr lang="en-US" sz="2400" baseline="-25000">
                <a:solidFill>
                  <a:srgbClr val="000000"/>
                </a:solidFill>
                <a:latin typeface="Arial" pitchFamily="34" charset="0"/>
                <a:cs typeface="Arial" pitchFamily="34" charset="0"/>
              </a:rPr>
              <a:t>1</a:t>
            </a:r>
          </a:p>
        </p:txBody>
      </p:sp>
      <p:sp>
        <p:nvSpPr>
          <p:cNvPr id="45" name="TextBox 44"/>
          <p:cNvSpPr txBox="1"/>
          <p:nvPr/>
        </p:nvSpPr>
        <p:spPr>
          <a:xfrm>
            <a:off x="5689600" y="2451103"/>
            <a:ext cx="6858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v</a:t>
            </a:r>
            <a:r>
              <a:rPr lang="en-US" sz="2400" baseline="-25000">
                <a:solidFill>
                  <a:srgbClr val="00008B"/>
                </a:solidFill>
                <a:latin typeface="Arial" pitchFamily="34" charset="0"/>
                <a:cs typeface="Arial" pitchFamily="34" charset="0"/>
              </a:rPr>
              <a:t>2</a:t>
            </a:r>
          </a:p>
        </p:txBody>
      </p:sp>
      <p:sp>
        <p:nvSpPr>
          <p:cNvPr id="46" name="TextBox 45"/>
          <p:cNvSpPr txBox="1"/>
          <p:nvPr/>
        </p:nvSpPr>
        <p:spPr>
          <a:xfrm>
            <a:off x="6819900" y="3873502"/>
            <a:ext cx="711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r>
              <a:rPr lang="en-US" sz="2400" baseline="-25000">
                <a:solidFill>
                  <a:srgbClr val="000000"/>
                </a:solidFill>
                <a:latin typeface="Arial" pitchFamily="34" charset="0"/>
                <a:cs typeface="Arial" pitchFamily="34" charset="0"/>
              </a:rPr>
              <a:t>2</a:t>
            </a:r>
          </a:p>
        </p:txBody>
      </p:sp>
      <p:sp>
        <p:nvSpPr>
          <p:cNvPr id="47" name="TextBox 46"/>
          <p:cNvSpPr txBox="1"/>
          <p:nvPr/>
        </p:nvSpPr>
        <p:spPr>
          <a:xfrm>
            <a:off x="939800" y="876301"/>
            <a:ext cx="584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p>
        </p:txBody>
      </p:sp>
      <p:sp>
        <p:nvSpPr>
          <p:cNvPr id="48" name="TextBox 47"/>
          <p:cNvSpPr txBox="1"/>
          <p:nvPr/>
        </p:nvSpPr>
        <p:spPr>
          <a:xfrm>
            <a:off x="6832600" y="5384802"/>
            <a:ext cx="584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a:t>
            </a:r>
          </a:p>
        </p:txBody>
      </p:sp>
      <p:sp>
        <p:nvSpPr>
          <p:cNvPr id="49" name="TextBox 48"/>
          <p:cNvSpPr txBox="1"/>
          <p:nvPr/>
        </p:nvSpPr>
        <p:spPr>
          <a:xfrm>
            <a:off x="2552700" y="5346702"/>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0 s</a:t>
            </a:r>
          </a:p>
        </p:txBody>
      </p:sp>
      <p:sp>
        <p:nvSpPr>
          <p:cNvPr id="50" name="TextBox 49"/>
          <p:cNvSpPr txBox="1"/>
          <p:nvPr/>
        </p:nvSpPr>
        <p:spPr>
          <a:xfrm>
            <a:off x="2616200" y="3289303"/>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1 s</a:t>
            </a:r>
          </a:p>
        </p:txBody>
      </p:sp>
      <p:sp>
        <p:nvSpPr>
          <p:cNvPr id="51" name="TextBox 50"/>
          <p:cNvSpPr txBox="1"/>
          <p:nvPr/>
        </p:nvSpPr>
        <p:spPr>
          <a:xfrm>
            <a:off x="2603500" y="1905002"/>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2 s</a:t>
            </a:r>
          </a:p>
        </p:txBody>
      </p:sp>
      <p:sp>
        <p:nvSpPr>
          <p:cNvPr id="52" name="TextBox 51"/>
          <p:cNvSpPr txBox="1"/>
          <p:nvPr/>
        </p:nvSpPr>
        <p:spPr>
          <a:xfrm>
            <a:off x="2565400" y="901702"/>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3 s</a:t>
            </a:r>
          </a:p>
        </p:txBody>
      </p:sp>
      <p:sp>
        <p:nvSpPr>
          <p:cNvPr id="53" name="TextBox 52"/>
          <p:cNvSpPr txBox="1"/>
          <p:nvPr/>
        </p:nvSpPr>
        <p:spPr>
          <a:xfrm>
            <a:off x="7632700" y="825502"/>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0 s</a:t>
            </a:r>
          </a:p>
        </p:txBody>
      </p:sp>
      <p:sp>
        <p:nvSpPr>
          <p:cNvPr id="54" name="TextBox 53"/>
          <p:cNvSpPr txBox="1"/>
          <p:nvPr/>
        </p:nvSpPr>
        <p:spPr>
          <a:xfrm>
            <a:off x="7632700" y="2324100"/>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1 s</a:t>
            </a:r>
          </a:p>
        </p:txBody>
      </p:sp>
      <p:sp>
        <p:nvSpPr>
          <p:cNvPr id="55" name="TextBox 54"/>
          <p:cNvSpPr txBox="1"/>
          <p:nvPr/>
        </p:nvSpPr>
        <p:spPr>
          <a:xfrm>
            <a:off x="7607300" y="3886202"/>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2 s</a:t>
            </a:r>
          </a:p>
        </p:txBody>
      </p:sp>
      <p:sp>
        <p:nvSpPr>
          <p:cNvPr id="56" name="TextBox 55"/>
          <p:cNvSpPr txBox="1"/>
          <p:nvPr/>
        </p:nvSpPr>
        <p:spPr>
          <a:xfrm>
            <a:off x="7556500" y="5283203"/>
            <a:ext cx="1244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 = 3 s</a:t>
            </a:r>
          </a:p>
        </p:txBody>
      </p:sp>
      <p:sp>
        <p:nvSpPr>
          <p:cNvPr id="58" name="Rectangle 57"/>
          <p:cNvSpPr/>
          <p:nvPr/>
        </p:nvSpPr>
        <p:spPr>
          <a:xfrm>
            <a:off x="1727200" y="685800"/>
            <a:ext cx="8432800" cy="8458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28"/>
          <p:cNvGrpSpPr/>
          <p:nvPr/>
        </p:nvGrpSpPr>
        <p:grpSpPr>
          <a:xfrm>
            <a:off x="3505200" y="838200"/>
            <a:ext cx="6832600" cy="4692832"/>
            <a:chOff x="3505200" y="838197"/>
            <a:chExt cx="6832600" cy="4692833"/>
          </a:xfrm>
        </p:grpSpPr>
        <p:cxnSp>
          <p:nvCxnSpPr>
            <p:cNvPr id="2" name="Straight Connector 1"/>
            <p:cNvCxnSpPr/>
            <p:nvPr/>
          </p:nvCxnSpPr>
          <p:spPr>
            <a:xfrm>
              <a:off x="4773421" y="1820926"/>
              <a:ext cx="0" cy="324142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542791" y="3334384"/>
              <a:ext cx="395528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05200" y="1701800"/>
              <a:ext cx="1092200" cy="830997"/>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v</a:t>
              </a:r>
            </a:p>
            <a:p>
              <a:pPr algn="ctr"/>
              <a:r>
                <a:rPr lang="en-US" sz="2400" b="1">
                  <a:solidFill>
                    <a:srgbClr val="FF0000"/>
                  </a:solidFill>
                  <a:latin typeface="Arial" pitchFamily="34" charset="0"/>
                  <a:cs typeface="Arial" pitchFamily="34" charset="0"/>
                </a:rPr>
                <a:t>(m/s)</a:t>
              </a:r>
            </a:p>
          </p:txBody>
        </p:sp>
        <p:cxnSp>
          <p:nvCxnSpPr>
            <p:cNvPr id="5" name="Straight Connector 4"/>
            <p:cNvCxnSpPr/>
            <p:nvPr/>
          </p:nvCxnSpPr>
          <p:spPr>
            <a:xfrm>
              <a:off x="5137530"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39359"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90895"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2558"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93967"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70776" y="3221101"/>
              <a:ext cx="0" cy="2018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4950" y="3233547"/>
              <a:ext cx="0" cy="20193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47691" y="3031744"/>
              <a:ext cx="24498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09185" y="3233547"/>
              <a:ext cx="0" cy="20193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35246" y="2716529"/>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35246" y="2376042"/>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35246" y="2060701"/>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35246" y="3649853"/>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635246" y="3977766"/>
              <a:ext cx="24485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647691" y="4330953"/>
              <a:ext cx="24498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47691" y="4658867"/>
              <a:ext cx="24498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1800" y="3556000"/>
              <a:ext cx="990600" cy="461665"/>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t (s)</a:t>
              </a:r>
            </a:p>
          </p:txBody>
        </p:sp>
        <p:cxnSp>
          <p:nvCxnSpPr>
            <p:cNvPr id="22" name="Straight Connector 21"/>
            <p:cNvCxnSpPr/>
            <p:nvPr/>
          </p:nvCxnSpPr>
          <p:spPr>
            <a:xfrm>
              <a:off x="4774946" y="2375789"/>
              <a:ext cx="2221484" cy="193725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54600" y="838197"/>
              <a:ext cx="4064000" cy="830997"/>
            </a:xfrm>
            <a:prstGeom prst="rect">
              <a:avLst/>
            </a:prstGeom>
            <a:noFill/>
          </p:spPr>
          <p:txBody>
            <a:bodyPr vert="horz" wrap="square" rtlCol="0">
              <a:spAutoFit/>
            </a:bodyPr>
            <a:lstStyle/>
            <a:p>
              <a:r>
                <a:rPr lang="en-US" sz="2400" dirty="0">
                  <a:solidFill>
                    <a:srgbClr val="0000FF"/>
                  </a:solidFill>
                  <a:latin typeface="Arial" pitchFamily="34" charset="0"/>
                  <a:cs typeface="Arial" pitchFamily="34" charset="0"/>
                </a:rPr>
                <a:t>An object is thrown upward with initial velocity, </a:t>
              </a:r>
              <a:r>
                <a:rPr lang="en-US" sz="2400" dirty="0" err="1">
                  <a:solidFill>
                    <a:srgbClr val="0000FF"/>
                  </a:solidFill>
                  <a:latin typeface="Arial" pitchFamily="34" charset="0"/>
                  <a:cs typeface="Arial" pitchFamily="34" charset="0"/>
                </a:rPr>
                <a:t>v</a:t>
              </a:r>
              <a:r>
                <a:rPr lang="en-US" sz="2400" baseline="-25000" dirty="0" err="1">
                  <a:solidFill>
                    <a:srgbClr val="0000FF"/>
                  </a:solidFill>
                  <a:latin typeface="Arial" pitchFamily="34" charset="0"/>
                  <a:cs typeface="Arial" pitchFamily="34" charset="0"/>
                </a:rPr>
                <a:t>o</a:t>
              </a:r>
              <a:endParaRPr lang="en-US" sz="2400" baseline="-25000" dirty="0">
                <a:solidFill>
                  <a:srgbClr val="0000FF"/>
                </a:solidFill>
                <a:latin typeface="Arial" pitchFamily="34" charset="0"/>
                <a:cs typeface="Arial" pitchFamily="34" charset="0"/>
              </a:endParaRPr>
            </a:p>
          </p:txBody>
        </p:sp>
        <p:sp>
          <p:nvSpPr>
            <p:cNvPr id="24" name="TextBox 23"/>
            <p:cNvSpPr txBox="1"/>
            <p:nvPr/>
          </p:nvSpPr>
          <p:spPr>
            <a:xfrm>
              <a:off x="6680200" y="2057397"/>
              <a:ext cx="3124200" cy="1200329"/>
            </a:xfrm>
            <a:prstGeom prst="rect">
              <a:avLst/>
            </a:prstGeom>
            <a:noFill/>
          </p:spPr>
          <p:txBody>
            <a:bodyPr vert="horz" wrap="square" rtlCol="0">
              <a:spAutoFit/>
            </a:bodyPr>
            <a:lstStyle/>
            <a:p>
              <a:r>
                <a:rPr lang="en-US" sz="2400" dirty="0">
                  <a:solidFill>
                    <a:srgbClr val="0000FF"/>
                  </a:solidFill>
                  <a:latin typeface="Arial" pitchFamily="34" charset="0"/>
                  <a:cs typeface="Arial" pitchFamily="34" charset="0"/>
                </a:rPr>
                <a:t>It stops momentarily.</a:t>
              </a:r>
            </a:p>
            <a:p>
              <a:r>
                <a:rPr lang="en-US" sz="2400" dirty="0">
                  <a:solidFill>
                    <a:srgbClr val="0000FF"/>
                  </a:solidFill>
                  <a:latin typeface="Arial" pitchFamily="34" charset="0"/>
                  <a:cs typeface="Arial" pitchFamily="34" charset="0"/>
                </a:rPr>
                <a:t>v = 0</a:t>
              </a:r>
            </a:p>
            <a:p>
              <a:r>
                <a:rPr lang="en-US" sz="2400" dirty="0">
                  <a:solidFill>
                    <a:srgbClr val="0000FF"/>
                  </a:solidFill>
                  <a:latin typeface="Arial" pitchFamily="34" charset="0"/>
                  <a:cs typeface="Arial" pitchFamily="34" charset="0"/>
                </a:rPr>
                <a:t>g = -9.8 m/s</a:t>
              </a:r>
              <a:r>
                <a:rPr lang="en-US" sz="2400" baseline="70000" dirty="0">
                  <a:solidFill>
                    <a:srgbClr val="0000FF"/>
                  </a:solidFill>
                  <a:latin typeface="Arial" pitchFamily="34" charset="0"/>
                  <a:cs typeface="Arial" pitchFamily="34" charset="0"/>
                </a:rPr>
                <a:t>2</a:t>
              </a:r>
            </a:p>
          </p:txBody>
        </p:sp>
        <p:sp>
          <p:nvSpPr>
            <p:cNvPr id="25" name="TextBox 24"/>
            <p:cNvSpPr txBox="1"/>
            <p:nvPr/>
          </p:nvSpPr>
          <p:spPr>
            <a:xfrm>
              <a:off x="7010400" y="4330701"/>
              <a:ext cx="3327400" cy="1200329"/>
            </a:xfrm>
            <a:prstGeom prst="rect">
              <a:avLst/>
            </a:prstGeom>
            <a:noFill/>
          </p:spPr>
          <p:txBody>
            <a:bodyPr vert="horz" rtlCol="0">
              <a:spAutoFit/>
            </a:bodyPr>
            <a:lstStyle/>
            <a:p>
              <a:r>
                <a:rPr lang="en-US" sz="2400">
                  <a:solidFill>
                    <a:srgbClr val="0000FF"/>
                  </a:solidFill>
                  <a:latin typeface="Arial" pitchFamily="34" charset="0"/>
                  <a:cs typeface="Arial" pitchFamily="34" charset="0"/>
                </a:rPr>
                <a:t>It returns with its</a:t>
              </a:r>
            </a:p>
            <a:p>
              <a:r>
                <a:rPr lang="en-US" sz="2400">
                  <a:solidFill>
                    <a:srgbClr val="0000FF"/>
                  </a:solidFill>
                  <a:latin typeface="Arial" pitchFamily="34" charset="0"/>
                  <a:cs typeface="Arial" pitchFamily="34" charset="0"/>
                </a:rPr>
                <a:t>original velocity but in the opposite direction.</a:t>
              </a:r>
            </a:p>
          </p:txBody>
        </p:sp>
        <p:cxnSp>
          <p:nvCxnSpPr>
            <p:cNvPr id="26" name="Straight Connector 25"/>
            <p:cNvCxnSpPr/>
            <p:nvPr/>
          </p:nvCxnSpPr>
          <p:spPr>
            <a:xfrm flipH="1">
              <a:off x="4905375" y="1741804"/>
              <a:ext cx="530225" cy="520193"/>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15990" y="2692273"/>
              <a:ext cx="650240" cy="560197"/>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986396" y="4453128"/>
              <a:ext cx="0" cy="420116"/>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65100" y="1752602"/>
            <a:ext cx="2781300" cy="2308324"/>
          </a:xfrm>
          <a:prstGeom prst="rect">
            <a:avLst/>
          </a:prstGeom>
          <a:noFill/>
        </p:spPr>
        <p:txBody>
          <a:bodyPr vert="horz" wrap="square" rtlCol="0">
            <a:spAutoFit/>
          </a:bodyPr>
          <a:lstStyle/>
          <a:p>
            <a:r>
              <a:rPr lang="en-US" sz="2400" dirty="0">
                <a:solidFill>
                  <a:srgbClr val="000000"/>
                </a:solidFill>
                <a:latin typeface="Arial" pitchFamily="34" charset="0"/>
                <a:cs typeface="Arial" pitchFamily="34" charset="0"/>
              </a:rPr>
              <a:t>For any object thrown straight up into the air, this is what the velocity </a:t>
            </a:r>
            <a:r>
              <a:rPr lang="en-US" sz="2400" dirty="0" err="1">
                <a:solidFill>
                  <a:srgbClr val="000000"/>
                </a:solidFill>
                <a:latin typeface="Arial" pitchFamily="34" charset="0"/>
                <a:cs typeface="Arial" pitchFamily="34" charset="0"/>
              </a:rPr>
              <a:t>vs</a:t>
            </a:r>
            <a:r>
              <a:rPr lang="en-US" sz="2400" dirty="0">
                <a:solidFill>
                  <a:srgbClr val="000000"/>
                </a:solidFill>
                <a:latin typeface="Arial" pitchFamily="34" charset="0"/>
                <a:cs typeface="Arial" pitchFamily="34" charset="0"/>
              </a:rPr>
              <a:t> time graph looks like.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9880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46</a:t>
            </a:r>
          </a:p>
        </p:txBody>
      </p:sp>
      <p:sp>
        <p:nvSpPr>
          <p:cNvPr id="3" name="TextBox 2"/>
          <p:cNvSpPr txBox="1"/>
          <p:nvPr/>
        </p:nvSpPr>
        <p:spPr>
          <a:xfrm>
            <a:off x="1422400" y="520005"/>
            <a:ext cx="9029700" cy="1384995"/>
          </a:xfrm>
          <a:prstGeom prst="rect">
            <a:avLst/>
          </a:prstGeom>
          <a:noFill/>
        </p:spPr>
        <p:txBody>
          <a:bodyPr vert="horz" rtlCol="0">
            <a:spAutoFit/>
          </a:bodyPr>
          <a:lstStyle/>
          <a:p>
            <a:r>
              <a:rPr lang="en-US" sz="2800" b="1" dirty="0">
                <a:solidFill>
                  <a:srgbClr val="000000"/>
                </a:solidFill>
                <a:latin typeface="Arial - 28"/>
              </a:rPr>
              <a:t>A ball is dropped from rest and falls (do not consider air resistance). Which is true about its motion?</a:t>
            </a:r>
          </a:p>
        </p:txBody>
      </p:sp>
      <p:sp>
        <p:nvSpPr>
          <p:cNvPr id="4" name="TextBox 3"/>
          <p:cNvSpPr txBox="1"/>
          <p:nvPr/>
        </p:nvSpPr>
        <p:spPr>
          <a:xfrm>
            <a:off x="2298700" y="2044700"/>
            <a:ext cx="4457700" cy="461665"/>
          </a:xfrm>
          <a:prstGeom prst="rect">
            <a:avLst/>
          </a:prstGeom>
          <a:noFill/>
        </p:spPr>
        <p:txBody>
          <a:bodyPr vert="horz" rtlCol="0">
            <a:spAutoFit/>
          </a:bodyPr>
          <a:lstStyle/>
          <a:p>
            <a:r>
              <a:rPr lang="en-US" sz="2400" b="1" dirty="0">
                <a:solidFill>
                  <a:srgbClr val="000000"/>
                </a:solidFill>
                <a:latin typeface="Arial - 24"/>
              </a:rPr>
              <a:t>A</a:t>
            </a:r>
          </a:p>
        </p:txBody>
      </p:sp>
      <p:sp>
        <p:nvSpPr>
          <p:cNvPr id="5" name="TextBox 4"/>
          <p:cNvSpPr txBox="1"/>
          <p:nvPr/>
        </p:nvSpPr>
        <p:spPr>
          <a:xfrm>
            <a:off x="3289300" y="2044703"/>
            <a:ext cx="4457700" cy="461665"/>
          </a:xfrm>
          <a:prstGeom prst="rect">
            <a:avLst/>
          </a:prstGeom>
          <a:noFill/>
        </p:spPr>
        <p:txBody>
          <a:bodyPr vert="horz" rtlCol="0">
            <a:spAutoFit/>
          </a:bodyPr>
          <a:lstStyle/>
          <a:p>
            <a:r>
              <a:rPr lang="en-US" sz="2400" dirty="0">
                <a:solidFill>
                  <a:srgbClr val="000000"/>
                </a:solidFill>
                <a:latin typeface="Arial - 23"/>
              </a:rPr>
              <a:t>acceleration is constant</a:t>
            </a:r>
          </a:p>
        </p:txBody>
      </p:sp>
      <p:sp>
        <p:nvSpPr>
          <p:cNvPr id="6" name="TextBox 5"/>
          <p:cNvSpPr txBox="1"/>
          <p:nvPr/>
        </p:nvSpPr>
        <p:spPr>
          <a:xfrm>
            <a:off x="2286778" y="2667000"/>
            <a:ext cx="3975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314700" y="2667000"/>
            <a:ext cx="3975100" cy="461665"/>
          </a:xfrm>
          <a:prstGeom prst="rect">
            <a:avLst/>
          </a:prstGeom>
          <a:noFill/>
        </p:spPr>
        <p:txBody>
          <a:bodyPr vert="horz" rtlCol="0">
            <a:spAutoFit/>
          </a:bodyPr>
          <a:lstStyle/>
          <a:p>
            <a:r>
              <a:rPr lang="en-US" sz="2400" dirty="0">
                <a:solidFill>
                  <a:srgbClr val="000000"/>
                </a:solidFill>
                <a:latin typeface="Arial - 24"/>
              </a:rPr>
              <a:t>velocity is constant</a:t>
            </a:r>
          </a:p>
        </p:txBody>
      </p:sp>
      <p:sp>
        <p:nvSpPr>
          <p:cNvPr id="8" name="TextBox 7"/>
          <p:cNvSpPr txBox="1"/>
          <p:nvPr/>
        </p:nvSpPr>
        <p:spPr>
          <a:xfrm>
            <a:off x="2273300" y="3289300"/>
            <a:ext cx="4178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63900" y="3289303"/>
            <a:ext cx="4178300" cy="461665"/>
          </a:xfrm>
          <a:prstGeom prst="rect">
            <a:avLst/>
          </a:prstGeom>
          <a:noFill/>
        </p:spPr>
        <p:txBody>
          <a:bodyPr vert="horz" rtlCol="0">
            <a:spAutoFit/>
          </a:bodyPr>
          <a:lstStyle/>
          <a:p>
            <a:r>
              <a:rPr lang="en-US" sz="2400" dirty="0">
                <a:solidFill>
                  <a:srgbClr val="000000"/>
                </a:solidFill>
                <a:latin typeface="Arial - 23"/>
              </a:rPr>
              <a:t>velocity is decreasing</a:t>
            </a:r>
          </a:p>
        </p:txBody>
      </p:sp>
      <p:sp>
        <p:nvSpPr>
          <p:cNvPr id="10" name="TextBox 9"/>
          <p:cNvSpPr txBox="1"/>
          <p:nvPr/>
        </p:nvSpPr>
        <p:spPr>
          <a:xfrm>
            <a:off x="2260600" y="3911600"/>
            <a:ext cx="4940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63900" y="3911600"/>
            <a:ext cx="4940300" cy="461665"/>
          </a:xfrm>
          <a:prstGeom prst="rect">
            <a:avLst/>
          </a:prstGeom>
          <a:noFill/>
        </p:spPr>
        <p:txBody>
          <a:bodyPr vert="horz" rtlCol="0">
            <a:spAutoFit/>
          </a:bodyPr>
          <a:lstStyle/>
          <a:p>
            <a:r>
              <a:rPr lang="en-US" sz="2400" dirty="0">
                <a:solidFill>
                  <a:srgbClr val="000000"/>
                </a:solidFill>
                <a:latin typeface="Arial - 24"/>
              </a:rPr>
              <a:t>acceleration is decreasing</a:t>
            </a:r>
          </a:p>
        </p:txBody>
      </p:sp>
      <p:pic>
        <p:nvPicPr>
          <p:cNvPr id="12" name="Picture 11" descr="clipboard(51).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2667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22400" y="2057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3352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977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6400" y="467380"/>
            <a:ext cx="9245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47</a:t>
            </a:r>
          </a:p>
        </p:txBody>
      </p:sp>
      <p:sp>
        <p:nvSpPr>
          <p:cNvPr id="3" name="TextBox 2"/>
          <p:cNvSpPr txBox="1"/>
          <p:nvPr/>
        </p:nvSpPr>
        <p:spPr>
          <a:xfrm>
            <a:off x="1397000" y="443805"/>
            <a:ext cx="9169400" cy="1384995"/>
          </a:xfrm>
          <a:prstGeom prst="rect">
            <a:avLst/>
          </a:prstGeom>
          <a:noFill/>
        </p:spPr>
        <p:txBody>
          <a:bodyPr vert="horz" rtlCol="0">
            <a:spAutoFit/>
          </a:bodyPr>
          <a:lstStyle/>
          <a:p>
            <a:r>
              <a:rPr lang="en-US" sz="2800" b="1" dirty="0">
                <a:solidFill>
                  <a:srgbClr val="000000"/>
                </a:solidFill>
                <a:latin typeface="Arial - 28"/>
              </a:rPr>
              <a:t>An acorn falls from an oak tree. You note that it takes 2.5 seconds to hit the ground. How fast was it going when it hit the ground?</a:t>
            </a:r>
          </a:p>
        </p:txBody>
      </p:sp>
      <p:pic>
        <p:nvPicPr>
          <p:cNvPr id="10" name="Picture 9" descr="clipboard(52).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017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48</a:t>
            </a:r>
          </a:p>
        </p:txBody>
      </p:sp>
      <p:sp>
        <p:nvSpPr>
          <p:cNvPr id="3" name="TextBox 2"/>
          <p:cNvSpPr txBox="1"/>
          <p:nvPr/>
        </p:nvSpPr>
        <p:spPr>
          <a:xfrm>
            <a:off x="1397000" y="493693"/>
            <a:ext cx="81788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 rock falls off a cliff and hits the ground 5 seconds later. What velocity did it hit the ground with?</a:t>
            </a:r>
          </a:p>
        </p:txBody>
      </p:sp>
      <p:pic>
        <p:nvPicPr>
          <p:cNvPr id="10" name="Picture 9" descr="clipboard(53).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347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49</a:t>
            </a:r>
          </a:p>
        </p:txBody>
      </p:sp>
      <p:sp>
        <p:nvSpPr>
          <p:cNvPr id="3" name="TextBox 2"/>
          <p:cNvSpPr txBox="1"/>
          <p:nvPr/>
        </p:nvSpPr>
        <p:spPr>
          <a:xfrm>
            <a:off x="1358900" y="493693"/>
            <a:ext cx="8801100" cy="954107"/>
          </a:xfrm>
          <a:prstGeom prst="rect">
            <a:avLst/>
          </a:prstGeom>
          <a:noFill/>
        </p:spPr>
        <p:txBody>
          <a:bodyPr vert="horz" wrap="square" rtlCol="0">
            <a:spAutoFit/>
          </a:bodyPr>
          <a:lstStyle/>
          <a:p>
            <a:r>
              <a:rPr lang="en-US" sz="2800" b="1" dirty="0">
                <a:solidFill>
                  <a:srgbClr val="000000"/>
                </a:solidFill>
                <a:latin typeface="Arial - 28"/>
              </a:rPr>
              <a:t>A ball is thrown down off a bridge with a velocity of 5 m/s. What is its velocity 2 seconds later?</a:t>
            </a:r>
          </a:p>
        </p:txBody>
      </p:sp>
      <p:pic>
        <p:nvPicPr>
          <p:cNvPr id="10" name="Picture 9" descr="clipboard(54).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06400" y="467380"/>
            <a:ext cx="9550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50</a:t>
            </a:r>
          </a:p>
        </p:txBody>
      </p:sp>
      <p:sp>
        <p:nvSpPr>
          <p:cNvPr id="9" name="TextBox 8"/>
          <p:cNvSpPr txBox="1"/>
          <p:nvPr/>
        </p:nvSpPr>
        <p:spPr>
          <a:xfrm>
            <a:off x="1346200" y="443805"/>
            <a:ext cx="84582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An arrow is fired into the air and it reaches its highest point 3 seconds later. What was its velocity when it was fired?</a:t>
            </a:r>
          </a:p>
        </p:txBody>
      </p:sp>
      <p:pic>
        <p:nvPicPr>
          <p:cNvPr id="10" name="Picture 9" descr="clipboard(55).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467380"/>
            <a:ext cx="9347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51</a:t>
            </a:r>
          </a:p>
        </p:txBody>
      </p:sp>
      <p:sp>
        <p:nvSpPr>
          <p:cNvPr id="3" name="TextBox 2"/>
          <p:cNvSpPr txBox="1"/>
          <p:nvPr/>
        </p:nvSpPr>
        <p:spPr>
          <a:xfrm>
            <a:off x="1384300" y="443805"/>
            <a:ext cx="90297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rocket is fired straight up from the ground. It returns to the ground 10 seconds later. What was it's launch speed?</a:t>
            </a:r>
          </a:p>
        </p:txBody>
      </p:sp>
      <p:pic>
        <p:nvPicPr>
          <p:cNvPr id="10" name="Picture 9" descr="clipboard(56).png"/>
          <p:cNvPicPr>
            <a:picLocks/>
          </p:cNvPicPr>
          <p:nvPr/>
        </p:nvPicPr>
        <p:blipFill>
          <a:blip r:embed="rId2" cstate="print"/>
          <a:stretch>
            <a:fillRect/>
          </a:stretch>
        </p:blipFill>
        <p:spPr>
          <a:xfrm>
            <a:off x="63500" y="76200"/>
            <a:ext cx="4064000" cy="63501"/>
          </a:xfrm>
          <a:prstGeom prst="rect">
            <a:avLst/>
          </a:prstGeom>
          <a:solidFill>
            <a:scrgbClr r="0" g="0" b="0">
              <a:alpha val="0"/>
            </a:scrgbClr>
          </a:solidFill>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BK-139-3aea4a.png"/>
          <p:cNvPicPr>
            <a:picLocks/>
          </p:cNvPicPr>
          <p:nvPr/>
        </p:nvPicPr>
        <p:blipFill>
          <a:blip r:embed="rId2" cstate="print"/>
          <a:stretch>
            <a:fillRect/>
          </a:stretch>
        </p:blipFill>
        <p:spPr>
          <a:xfrm>
            <a:off x="342904" y="1778002"/>
            <a:ext cx="4481703" cy="3334385"/>
          </a:xfrm>
          <a:prstGeom prst="rect">
            <a:avLst/>
          </a:prstGeom>
          <a:solidFill>
            <a:scrgbClr r="0" g="0" b="0">
              <a:alpha val="0"/>
            </a:scrgbClr>
          </a:solidFill>
        </p:spPr>
      </p:pic>
      <p:sp>
        <p:nvSpPr>
          <p:cNvPr id="3" name="TextBox 2"/>
          <p:cNvSpPr txBox="1"/>
          <p:nvPr/>
        </p:nvSpPr>
        <p:spPr>
          <a:xfrm>
            <a:off x="1422400" y="344269"/>
            <a:ext cx="7416800" cy="646331"/>
          </a:xfrm>
          <a:prstGeom prst="rect">
            <a:avLst/>
          </a:prstGeom>
          <a:noFill/>
        </p:spPr>
        <p:txBody>
          <a:bodyPr vert="horz" rtlCol="0">
            <a:spAutoFit/>
          </a:bodyPr>
          <a:lstStyle/>
          <a:p>
            <a:r>
              <a:rPr lang="en-US" sz="3600" b="1" dirty="0">
                <a:solidFill>
                  <a:srgbClr val="00008B"/>
                </a:solidFill>
                <a:latin typeface="Arial" pitchFamily="34" charset="0"/>
                <a:cs typeface="Arial" pitchFamily="34" charset="0"/>
              </a:rPr>
              <a:t>Acceleration of a Bungee Jump</a:t>
            </a:r>
          </a:p>
        </p:txBody>
      </p:sp>
      <p:sp>
        <p:nvSpPr>
          <p:cNvPr id="4" name="TextBox 3"/>
          <p:cNvSpPr txBox="1"/>
          <p:nvPr/>
        </p:nvSpPr>
        <p:spPr>
          <a:xfrm>
            <a:off x="5181600" y="2133603"/>
            <a:ext cx="4470400" cy="1569660"/>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Now take what you have just learned and contemplate a question about acceleration in the </a:t>
            </a:r>
            <a:r>
              <a:rPr lang="en-US" sz="2400" i="1" dirty="0" err="1">
                <a:solidFill>
                  <a:srgbClr val="00008B"/>
                </a:solidFill>
                <a:latin typeface="Arial" pitchFamily="34" charset="0"/>
                <a:cs typeface="Arial" pitchFamily="34" charset="0"/>
              </a:rPr>
              <a:t>Veritasium</a:t>
            </a:r>
            <a:r>
              <a:rPr lang="en-US" sz="2400" dirty="0">
                <a:solidFill>
                  <a:srgbClr val="00008B"/>
                </a:solidFill>
                <a:latin typeface="Arial" pitchFamily="34" charset="0"/>
                <a:cs typeface="Arial" pitchFamily="34" charset="0"/>
              </a:rPr>
              <a:t> video below:</a:t>
            </a:r>
          </a:p>
        </p:txBody>
      </p:sp>
      <p:grpSp>
        <p:nvGrpSpPr>
          <p:cNvPr id="7" name="Group 6"/>
          <p:cNvGrpSpPr/>
          <p:nvPr/>
        </p:nvGrpSpPr>
        <p:grpSpPr>
          <a:xfrm>
            <a:off x="5550919" y="4045966"/>
            <a:ext cx="3761233" cy="956946"/>
            <a:chOff x="5550915" y="4045965"/>
            <a:chExt cx="3761233" cy="956946"/>
          </a:xfrm>
        </p:grpSpPr>
        <p:sp>
          <p:nvSpPr>
            <p:cNvPr id="5" name="TextBox 4">
              <a:hlinkClick r:id="rId3"/>
            </p:cNvPr>
            <p:cNvSpPr txBox="1"/>
            <p:nvPr/>
          </p:nvSpPr>
          <p:spPr>
            <a:xfrm>
              <a:off x="5753100" y="4292600"/>
              <a:ext cx="3556000" cy="461665"/>
            </a:xfrm>
            <a:prstGeom prst="rect">
              <a:avLst/>
            </a:prstGeom>
            <a:noFill/>
          </p:spPr>
          <p:txBody>
            <a:bodyPr vert="horz" rtlCol="0">
              <a:spAutoFit/>
            </a:bodyPr>
            <a:lstStyle/>
            <a:p>
              <a:r>
                <a:rPr lang="en-US" sz="2400">
                  <a:solidFill>
                    <a:srgbClr val="FF0000"/>
                  </a:solidFill>
                  <a:latin typeface="Arial" pitchFamily="34" charset="0"/>
                  <a:cs typeface="Arial" pitchFamily="34" charset="0"/>
                </a:rPr>
                <a:t>Click here for the video</a:t>
              </a:r>
            </a:p>
          </p:txBody>
        </p:sp>
        <p:sp>
          <p:nvSpPr>
            <p:cNvPr id="6" name="Freeform 5"/>
            <p:cNvSpPr/>
            <p:nvPr/>
          </p:nvSpPr>
          <p:spPr>
            <a:xfrm>
              <a:off x="5550915" y="4045965"/>
              <a:ext cx="3761233" cy="956946"/>
            </a:xfrm>
            <a:custGeom>
              <a:avLst/>
              <a:gdLst/>
              <a:ahLst/>
              <a:cxnLst/>
              <a:rect l="0" t="0" r="0" b="0"/>
              <a:pathLst>
                <a:path w="3761233" h="956946">
                  <a:moveTo>
                    <a:pt x="626873" y="0"/>
                  </a:moveTo>
                  <a:lnTo>
                    <a:pt x="3196844" y="0"/>
                  </a:lnTo>
                  <a:lnTo>
                    <a:pt x="3259710" y="3175"/>
                  </a:lnTo>
                  <a:lnTo>
                    <a:pt x="3372358" y="11050"/>
                  </a:lnTo>
                  <a:lnTo>
                    <a:pt x="3479039" y="27051"/>
                  </a:lnTo>
                  <a:lnTo>
                    <a:pt x="3529203" y="34925"/>
                  </a:lnTo>
                  <a:lnTo>
                    <a:pt x="3617215" y="57405"/>
                  </a:lnTo>
                  <a:lnTo>
                    <a:pt x="3679699" y="82931"/>
                  </a:lnTo>
                  <a:lnTo>
                    <a:pt x="3711067" y="97282"/>
                  </a:lnTo>
                  <a:lnTo>
                    <a:pt x="3742564" y="125985"/>
                  </a:lnTo>
                  <a:lnTo>
                    <a:pt x="3754882" y="141987"/>
                  </a:lnTo>
                  <a:lnTo>
                    <a:pt x="3754882" y="149861"/>
                  </a:lnTo>
                  <a:lnTo>
                    <a:pt x="3761232" y="159513"/>
                  </a:lnTo>
                  <a:lnTo>
                    <a:pt x="3761232" y="797433"/>
                  </a:lnTo>
                  <a:lnTo>
                    <a:pt x="3754882" y="805435"/>
                  </a:lnTo>
                  <a:lnTo>
                    <a:pt x="3754882" y="813563"/>
                  </a:lnTo>
                  <a:lnTo>
                    <a:pt x="3742564" y="829438"/>
                  </a:lnTo>
                  <a:lnTo>
                    <a:pt x="3711067" y="858013"/>
                  </a:lnTo>
                  <a:lnTo>
                    <a:pt x="3648711" y="885190"/>
                  </a:lnTo>
                  <a:lnTo>
                    <a:pt x="3617215" y="897890"/>
                  </a:lnTo>
                  <a:lnTo>
                    <a:pt x="3529203" y="920369"/>
                  </a:lnTo>
                  <a:lnTo>
                    <a:pt x="3428874" y="936244"/>
                  </a:lnTo>
                  <a:lnTo>
                    <a:pt x="3372358" y="944245"/>
                  </a:lnTo>
                  <a:lnTo>
                    <a:pt x="3259710" y="952246"/>
                  </a:lnTo>
                  <a:lnTo>
                    <a:pt x="3196844" y="955294"/>
                  </a:lnTo>
                  <a:lnTo>
                    <a:pt x="3165856" y="955294"/>
                  </a:lnTo>
                  <a:lnTo>
                    <a:pt x="3134361" y="956945"/>
                  </a:lnTo>
                  <a:lnTo>
                    <a:pt x="626873" y="956945"/>
                  </a:lnTo>
                  <a:lnTo>
                    <a:pt x="589026" y="955294"/>
                  </a:lnTo>
                  <a:lnTo>
                    <a:pt x="558038" y="955294"/>
                  </a:lnTo>
                  <a:lnTo>
                    <a:pt x="495046" y="952246"/>
                  </a:lnTo>
                  <a:lnTo>
                    <a:pt x="382525" y="944245"/>
                  </a:lnTo>
                  <a:lnTo>
                    <a:pt x="275844" y="928244"/>
                  </a:lnTo>
                  <a:lnTo>
                    <a:pt x="225680" y="920369"/>
                  </a:lnTo>
                  <a:lnTo>
                    <a:pt x="138176" y="897890"/>
                  </a:lnTo>
                  <a:lnTo>
                    <a:pt x="75185" y="872363"/>
                  </a:lnTo>
                  <a:lnTo>
                    <a:pt x="43688" y="858013"/>
                  </a:lnTo>
                  <a:lnTo>
                    <a:pt x="12700" y="829438"/>
                  </a:lnTo>
                  <a:lnTo>
                    <a:pt x="0" y="813563"/>
                  </a:lnTo>
                  <a:lnTo>
                    <a:pt x="0" y="141987"/>
                  </a:lnTo>
                  <a:lnTo>
                    <a:pt x="12700" y="125985"/>
                  </a:lnTo>
                  <a:lnTo>
                    <a:pt x="43688" y="97282"/>
                  </a:lnTo>
                  <a:lnTo>
                    <a:pt x="106681" y="70105"/>
                  </a:lnTo>
                  <a:lnTo>
                    <a:pt x="138176" y="57405"/>
                  </a:lnTo>
                  <a:lnTo>
                    <a:pt x="225680" y="34925"/>
                  </a:lnTo>
                  <a:lnTo>
                    <a:pt x="325882" y="19050"/>
                  </a:lnTo>
                  <a:lnTo>
                    <a:pt x="382525" y="11050"/>
                  </a:lnTo>
                  <a:lnTo>
                    <a:pt x="495046" y="3175"/>
                  </a:lnTo>
                  <a:lnTo>
                    <a:pt x="558038" y="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6000" y="344269"/>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3" name="TextBox 2"/>
          <p:cNvSpPr txBox="1"/>
          <p:nvPr/>
        </p:nvSpPr>
        <p:spPr>
          <a:xfrm>
            <a:off x="431800" y="1466671"/>
            <a:ext cx="5791200" cy="120032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If velocity is changing at a constant rate, the average velocity is just the average of the initial and final velocities.</a:t>
            </a:r>
          </a:p>
        </p:txBody>
      </p:sp>
      <p:sp>
        <p:nvSpPr>
          <p:cNvPr id="4" name="TextBox 3"/>
          <p:cNvSpPr txBox="1"/>
          <p:nvPr/>
        </p:nvSpPr>
        <p:spPr>
          <a:xfrm>
            <a:off x="431800" y="3048000"/>
            <a:ext cx="41910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And we learned earlier that </a:t>
            </a:r>
          </a:p>
        </p:txBody>
      </p:sp>
      <p:grpSp>
        <p:nvGrpSpPr>
          <p:cNvPr id="10" name="Group 9"/>
          <p:cNvGrpSpPr/>
          <p:nvPr/>
        </p:nvGrpSpPr>
        <p:grpSpPr>
          <a:xfrm>
            <a:off x="6794500" y="2738735"/>
            <a:ext cx="1676400" cy="918865"/>
            <a:chOff x="6794500" y="2501900"/>
            <a:chExt cx="1676400" cy="918865"/>
          </a:xfrm>
        </p:grpSpPr>
        <p:sp>
          <p:nvSpPr>
            <p:cNvPr id="5" name="TextBox 4"/>
            <p:cNvSpPr txBox="1"/>
            <p:nvPr/>
          </p:nvSpPr>
          <p:spPr>
            <a:xfrm>
              <a:off x="7505700" y="2501900"/>
              <a:ext cx="965200" cy="461665"/>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6" name="TextBox 5"/>
            <p:cNvSpPr txBox="1"/>
            <p:nvPr/>
          </p:nvSpPr>
          <p:spPr>
            <a:xfrm>
              <a:off x="7658100" y="2959100"/>
              <a:ext cx="6350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cxnSp>
          <p:nvCxnSpPr>
            <p:cNvPr id="7" name="Straight Connector 6"/>
            <p:cNvCxnSpPr/>
            <p:nvPr/>
          </p:nvCxnSpPr>
          <p:spPr>
            <a:xfrm>
              <a:off x="7523988" y="2973070"/>
              <a:ext cx="445769"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94500" y="2781300"/>
              <a:ext cx="1117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cxnSp>
          <p:nvCxnSpPr>
            <p:cNvPr id="9" name="Straight Connector 8"/>
            <p:cNvCxnSpPr/>
            <p:nvPr/>
          </p:nvCxnSpPr>
          <p:spPr>
            <a:xfrm>
              <a:off x="6855586" y="2831338"/>
              <a:ext cx="26568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680200" y="1583035"/>
            <a:ext cx="1905000" cy="855365"/>
            <a:chOff x="6680200" y="1168400"/>
            <a:chExt cx="1905000" cy="855365"/>
          </a:xfrm>
        </p:grpSpPr>
        <p:sp>
          <p:nvSpPr>
            <p:cNvPr id="11" name="TextBox 10"/>
            <p:cNvSpPr txBox="1"/>
            <p:nvPr/>
          </p:nvSpPr>
          <p:spPr>
            <a:xfrm>
              <a:off x="6680200" y="1320800"/>
              <a:ext cx="10414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sp>
          <p:nvSpPr>
            <p:cNvPr id="12" name="TextBox 11"/>
            <p:cNvSpPr txBox="1"/>
            <p:nvPr/>
          </p:nvSpPr>
          <p:spPr>
            <a:xfrm>
              <a:off x="7239000" y="1168400"/>
              <a:ext cx="1346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v</a:t>
              </a:r>
              <a:r>
                <a:rPr lang="en-US" sz="2400" baseline="-25000">
                  <a:solidFill>
                    <a:srgbClr val="000000"/>
                  </a:solidFill>
                  <a:latin typeface="Arial" pitchFamily="34" charset="0"/>
                  <a:cs typeface="Arial" pitchFamily="34" charset="0"/>
                </a:rPr>
                <a:t>o</a:t>
              </a:r>
            </a:p>
          </p:txBody>
        </p:sp>
        <p:sp>
          <p:nvSpPr>
            <p:cNvPr id="13" name="TextBox 12"/>
            <p:cNvSpPr txBox="1"/>
            <p:nvPr/>
          </p:nvSpPr>
          <p:spPr>
            <a:xfrm>
              <a:off x="7594600" y="1562100"/>
              <a:ext cx="6858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2</a:t>
              </a:r>
            </a:p>
          </p:txBody>
        </p:sp>
        <p:cxnSp>
          <p:nvCxnSpPr>
            <p:cNvPr id="14" name="Straight Connector 13"/>
            <p:cNvCxnSpPr/>
            <p:nvPr/>
          </p:nvCxnSpPr>
          <p:spPr>
            <a:xfrm>
              <a:off x="7332726" y="1551813"/>
              <a:ext cx="81000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10553" y="1370075"/>
              <a:ext cx="23749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57200" y="4514671"/>
            <a:ext cx="4699000" cy="120032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Some problems can be solved most easily by using these two equations together.</a:t>
            </a:r>
          </a:p>
        </p:txBody>
      </p:sp>
      <p:grpSp>
        <p:nvGrpSpPr>
          <p:cNvPr id="25" name="Group 24"/>
          <p:cNvGrpSpPr/>
          <p:nvPr/>
        </p:nvGrpSpPr>
        <p:grpSpPr>
          <a:xfrm>
            <a:off x="6642100" y="3907136"/>
            <a:ext cx="2438400" cy="893464"/>
            <a:chOff x="6642100" y="3670301"/>
            <a:chExt cx="2438400" cy="893465"/>
          </a:xfrm>
        </p:grpSpPr>
        <p:sp>
          <p:nvSpPr>
            <p:cNvPr id="18" name="TextBox 17"/>
            <p:cNvSpPr txBox="1"/>
            <p:nvPr/>
          </p:nvSpPr>
          <p:spPr>
            <a:xfrm>
              <a:off x="6642100" y="3708400"/>
              <a:ext cx="8890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19" name="TextBox 18"/>
            <p:cNvSpPr txBox="1"/>
            <p:nvPr/>
          </p:nvSpPr>
          <p:spPr>
            <a:xfrm>
              <a:off x="6781800" y="4102100"/>
              <a:ext cx="5588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cxnSp>
          <p:nvCxnSpPr>
            <p:cNvPr id="20" name="Straight Connector 19"/>
            <p:cNvCxnSpPr/>
            <p:nvPr/>
          </p:nvCxnSpPr>
          <p:spPr>
            <a:xfrm>
              <a:off x="6668769" y="4116451"/>
              <a:ext cx="39776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51700" y="3873501"/>
              <a:ext cx="7874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 </a:t>
              </a:r>
            </a:p>
          </p:txBody>
        </p:sp>
        <p:sp>
          <p:nvSpPr>
            <p:cNvPr id="22" name="TextBox 21"/>
            <p:cNvSpPr txBox="1"/>
            <p:nvPr/>
          </p:nvSpPr>
          <p:spPr>
            <a:xfrm>
              <a:off x="7759700" y="3670301"/>
              <a:ext cx="13208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v</a:t>
              </a:r>
              <a:r>
                <a:rPr lang="en-US" sz="2400" baseline="-25000">
                  <a:solidFill>
                    <a:srgbClr val="000000"/>
                  </a:solidFill>
                  <a:latin typeface="Arial" pitchFamily="34" charset="0"/>
                  <a:cs typeface="Arial" pitchFamily="34" charset="0"/>
                </a:rPr>
                <a:t>o</a:t>
              </a:r>
            </a:p>
          </p:txBody>
        </p:sp>
        <p:sp>
          <p:nvSpPr>
            <p:cNvPr id="23" name="TextBox 22"/>
            <p:cNvSpPr txBox="1"/>
            <p:nvPr/>
          </p:nvSpPr>
          <p:spPr>
            <a:xfrm>
              <a:off x="8102600" y="4064003"/>
              <a:ext cx="6858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2</a:t>
              </a:r>
            </a:p>
          </p:txBody>
        </p:sp>
        <p:cxnSp>
          <p:nvCxnSpPr>
            <p:cNvPr id="24" name="Straight Connector 23"/>
            <p:cNvCxnSpPr/>
            <p:nvPr/>
          </p:nvCxnSpPr>
          <p:spPr>
            <a:xfrm>
              <a:off x="7848218" y="4050410"/>
              <a:ext cx="808737"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578600" y="5075537"/>
            <a:ext cx="2857500" cy="944263"/>
            <a:chOff x="6578600" y="4800600"/>
            <a:chExt cx="2857500" cy="944264"/>
          </a:xfrm>
        </p:grpSpPr>
        <p:sp>
          <p:nvSpPr>
            <p:cNvPr id="26" name="TextBox 25"/>
            <p:cNvSpPr txBox="1"/>
            <p:nvPr/>
          </p:nvSpPr>
          <p:spPr>
            <a:xfrm>
              <a:off x="6578600" y="5029200"/>
              <a:ext cx="8636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27" name="TextBox 26"/>
            <p:cNvSpPr txBox="1"/>
            <p:nvPr/>
          </p:nvSpPr>
          <p:spPr>
            <a:xfrm>
              <a:off x="8877300" y="5054600"/>
              <a:ext cx="5588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sp>
          <p:nvSpPr>
            <p:cNvPr id="28" name="TextBox 27"/>
            <p:cNvSpPr txBox="1"/>
            <p:nvPr/>
          </p:nvSpPr>
          <p:spPr>
            <a:xfrm>
              <a:off x="7137400" y="5092700"/>
              <a:ext cx="7620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 </a:t>
              </a:r>
            </a:p>
          </p:txBody>
        </p:sp>
        <p:sp>
          <p:nvSpPr>
            <p:cNvPr id="29" name="TextBox 28"/>
            <p:cNvSpPr txBox="1"/>
            <p:nvPr/>
          </p:nvSpPr>
          <p:spPr>
            <a:xfrm>
              <a:off x="7505700" y="4800600"/>
              <a:ext cx="15494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v</a:t>
              </a:r>
              <a:r>
                <a:rPr lang="en-US" sz="2400" baseline="-25000">
                  <a:solidFill>
                    <a:srgbClr val="000000"/>
                  </a:solidFill>
                  <a:latin typeface="Arial" pitchFamily="34" charset="0"/>
                  <a:cs typeface="Arial" pitchFamily="34" charset="0"/>
                </a:rPr>
                <a:t>o</a:t>
              </a:r>
              <a:r>
                <a:rPr lang="en-US" sz="2400">
                  <a:solidFill>
                    <a:srgbClr val="000000"/>
                  </a:solidFill>
                  <a:latin typeface="Arial" pitchFamily="34" charset="0"/>
                  <a:cs typeface="Arial" pitchFamily="34" charset="0"/>
                </a:rPr>
                <a:t>)</a:t>
              </a:r>
            </a:p>
          </p:txBody>
        </p:sp>
        <p:sp>
          <p:nvSpPr>
            <p:cNvPr id="30" name="TextBox 29"/>
            <p:cNvSpPr txBox="1"/>
            <p:nvPr/>
          </p:nvSpPr>
          <p:spPr>
            <a:xfrm>
              <a:off x="7912100" y="5283198"/>
              <a:ext cx="6604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2</a:t>
              </a:r>
            </a:p>
          </p:txBody>
        </p:sp>
        <p:cxnSp>
          <p:nvCxnSpPr>
            <p:cNvPr id="31" name="Straight Connector 30"/>
            <p:cNvCxnSpPr/>
            <p:nvPr/>
          </p:nvCxnSpPr>
          <p:spPr>
            <a:xfrm>
              <a:off x="7556500" y="5253863"/>
              <a:ext cx="10668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500" y="381000"/>
            <a:ext cx="8737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a:t>
            </a:r>
          </a:p>
        </p:txBody>
      </p:sp>
      <p:sp>
        <p:nvSpPr>
          <p:cNvPr id="3" name="TextBox 2"/>
          <p:cNvSpPr txBox="1"/>
          <p:nvPr/>
        </p:nvSpPr>
        <p:spPr>
          <a:xfrm>
            <a:off x="1384300" y="417493"/>
            <a:ext cx="87376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rabbit runs a distance of 60 meters in 20 s; what is the speed of the rabbit?</a:t>
            </a:r>
          </a:p>
        </p:txBody>
      </p:sp>
      <p:pic>
        <p:nvPicPr>
          <p:cNvPr id="10" name="Picture 9" descr="clipboard(3).png"/>
          <p:cNvPicPr>
            <a:picLocks/>
          </p:cNvPicPr>
          <p:nvPr/>
        </p:nvPicPr>
        <p:blipFill>
          <a:blip r:embed="rId3" cstate="print"/>
          <a:stretch>
            <a:fillRect/>
          </a:stretch>
        </p:blipFill>
        <p:spPr>
          <a:xfrm>
            <a:off x="88900" y="76200"/>
            <a:ext cx="4064000" cy="63501"/>
          </a:xfrm>
          <a:prstGeom prst="rect">
            <a:avLst/>
          </a:prstGeom>
          <a:solidFill>
            <a:scrgbClr r="0" g="0" b="0">
              <a:alpha val="0"/>
            </a:scrgbClr>
          </a:solid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393700" y="467380"/>
            <a:ext cx="9601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52</a:t>
            </a:r>
          </a:p>
        </p:txBody>
      </p:sp>
      <p:sp>
        <p:nvSpPr>
          <p:cNvPr id="9" name="TextBox 8"/>
          <p:cNvSpPr txBox="1"/>
          <p:nvPr/>
        </p:nvSpPr>
        <p:spPr>
          <a:xfrm>
            <a:off x="1384300" y="417493"/>
            <a:ext cx="8775700"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Starting from rest you accelerate to 20 m/s in 4.0s.  What is your average velocity?</a:t>
            </a:r>
          </a:p>
        </p:txBody>
      </p:sp>
      <p:pic>
        <p:nvPicPr>
          <p:cNvPr id="10" name="Picture 9" descr="clipboard(57).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700" y="467380"/>
            <a:ext cx="9423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53</a:t>
            </a:r>
          </a:p>
        </p:txBody>
      </p:sp>
      <p:sp>
        <p:nvSpPr>
          <p:cNvPr id="3" name="TextBox 2"/>
          <p:cNvSpPr txBox="1"/>
          <p:nvPr/>
        </p:nvSpPr>
        <p:spPr>
          <a:xfrm>
            <a:off x="1384300" y="417493"/>
            <a:ext cx="8496300"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Starting with a velocity of 12 m/s you accelerate to 48 m/s in 6.0s.  What is your average velocity?</a:t>
            </a:r>
          </a:p>
        </p:txBody>
      </p:sp>
      <p:pic>
        <p:nvPicPr>
          <p:cNvPr id="10" name="Picture 9" descr="clipboard(58).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381000"/>
            <a:ext cx="9017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54</a:t>
            </a:r>
          </a:p>
        </p:txBody>
      </p:sp>
      <p:sp>
        <p:nvSpPr>
          <p:cNvPr id="3" name="TextBox 2"/>
          <p:cNvSpPr txBox="1"/>
          <p:nvPr/>
        </p:nvSpPr>
        <p:spPr>
          <a:xfrm>
            <a:off x="1358900" y="443805"/>
            <a:ext cx="88265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Starting with a velocity of 12 m/s you accelerate to 48 m/s in 6.0s.  Using your previous answer, how far did you travel in that 6.0s?</a:t>
            </a:r>
          </a:p>
        </p:txBody>
      </p:sp>
      <p:sp>
        <p:nvSpPr>
          <p:cNvPr id="4" name="TextBox 3"/>
          <p:cNvSpPr txBox="1"/>
          <p:nvPr/>
        </p:nvSpPr>
        <p:spPr>
          <a:xfrm>
            <a:off x="5588000" y="2170093"/>
            <a:ext cx="4648200" cy="954107"/>
          </a:xfrm>
          <a:prstGeom prst="rect">
            <a:avLst/>
          </a:prstGeom>
          <a:noFill/>
        </p:spPr>
        <p:txBody>
          <a:bodyPr vert="horz" rtlCol="0">
            <a:spAutoFit/>
          </a:bodyPr>
          <a:lstStyle/>
          <a:p>
            <a:pPr algn="ctr"/>
            <a:r>
              <a:rPr lang="en-US" sz="2800" i="1" dirty="0">
                <a:solidFill>
                  <a:srgbClr val="000000"/>
                </a:solidFill>
                <a:latin typeface="Arial" pitchFamily="34" charset="0"/>
                <a:cs typeface="Arial" pitchFamily="34" charset="0"/>
              </a:rPr>
              <a:t>Previous Answer</a:t>
            </a:r>
          </a:p>
          <a:p>
            <a:r>
              <a:rPr lang="en-US" sz="2800" i="1" dirty="0">
                <a:solidFill>
                  <a:srgbClr val="000000"/>
                </a:solidFill>
                <a:latin typeface="Arial" pitchFamily="34" charset="0"/>
                <a:cs typeface="Arial" pitchFamily="34" charset="0"/>
              </a:rPr>
              <a:t>average velocity = 30 m/s</a:t>
            </a:r>
          </a:p>
        </p:txBody>
      </p:sp>
      <p:pic>
        <p:nvPicPr>
          <p:cNvPr id="11" name="Picture 10" descr="clipboard(59).png"/>
          <p:cNvPicPr>
            <a:picLocks/>
          </p:cNvPicPr>
          <p:nvPr/>
        </p:nvPicPr>
        <p:blipFill>
          <a:blip r:embed="rId2" cstate="print"/>
          <a:stretch>
            <a:fillRect/>
          </a:stretch>
        </p:blipFill>
        <p:spPr>
          <a:xfrm>
            <a:off x="88900" y="63499"/>
            <a:ext cx="4064000" cy="63501"/>
          </a:xfrm>
          <a:prstGeom prst="rect">
            <a:avLst/>
          </a:prstGeom>
          <a:solidFill>
            <a:scrgbClr r="0" g="0" b="0">
              <a:alpha val="0"/>
            </a:scrgbClr>
          </a:solid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1917700" y="1988403"/>
            <a:ext cx="72898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Kinematics Equation 2</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54100" y="381000"/>
            <a:ext cx="7950200" cy="584775"/>
          </a:xfrm>
          <a:prstGeom prst="rect">
            <a:avLst/>
          </a:prstGeom>
          <a:noFill/>
        </p:spPr>
        <p:txBody>
          <a:bodyPr vert="horz" rtlCol="0">
            <a:spAutoFit/>
          </a:bodyPr>
          <a:lstStyle/>
          <a:p>
            <a:pPr algn="ctr"/>
            <a:r>
              <a:rPr lang="en-US" sz="3200" b="1" dirty="0">
                <a:solidFill>
                  <a:srgbClr val="333399"/>
                </a:solidFill>
                <a:latin typeface="Arial" pitchFamily="34" charset="0"/>
                <a:cs typeface="Arial" pitchFamily="34" charset="0"/>
              </a:rPr>
              <a:t>Motion at Constant Acceleration</a:t>
            </a:r>
          </a:p>
        </p:txBody>
      </p:sp>
      <p:sp>
        <p:nvSpPr>
          <p:cNvPr id="3" name="TextBox 2"/>
          <p:cNvSpPr txBox="1"/>
          <p:nvPr/>
        </p:nvSpPr>
        <p:spPr>
          <a:xfrm>
            <a:off x="4826000" y="6091854"/>
            <a:ext cx="5130800" cy="1569660"/>
          </a:xfrm>
          <a:prstGeom prst="rect">
            <a:avLst/>
          </a:prstGeom>
          <a:noFill/>
        </p:spPr>
        <p:txBody>
          <a:bodyPr vert="horz" rtlCol="0">
            <a:spAutoFit/>
          </a:bodyPr>
          <a:lstStyle/>
          <a:p>
            <a:r>
              <a:rPr lang="en-US" sz="2400" i="1">
                <a:solidFill>
                  <a:srgbClr val="00008B"/>
                </a:solidFill>
                <a:latin typeface="Arial" pitchFamily="34" charset="0"/>
                <a:cs typeface="Arial" pitchFamily="34" charset="0"/>
              </a:rPr>
              <a:t>We can combine these three equations to derive an equation which will directly tell us the position of an object as a function of time.</a:t>
            </a:r>
          </a:p>
        </p:txBody>
      </p:sp>
      <p:grpSp>
        <p:nvGrpSpPr>
          <p:cNvPr id="9" name="Group 8"/>
          <p:cNvGrpSpPr/>
          <p:nvPr/>
        </p:nvGrpSpPr>
        <p:grpSpPr>
          <a:xfrm>
            <a:off x="787400" y="1430953"/>
            <a:ext cx="1485900" cy="868065"/>
            <a:chOff x="977900" y="673100"/>
            <a:chExt cx="1485900" cy="868067"/>
          </a:xfrm>
        </p:grpSpPr>
        <p:sp>
          <p:nvSpPr>
            <p:cNvPr id="4" name="TextBox 3"/>
            <p:cNvSpPr txBox="1"/>
            <p:nvPr/>
          </p:nvSpPr>
          <p:spPr>
            <a:xfrm>
              <a:off x="1600200" y="673100"/>
              <a:ext cx="8636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5" name="TextBox 4"/>
            <p:cNvSpPr txBox="1"/>
            <p:nvPr/>
          </p:nvSpPr>
          <p:spPr>
            <a:xfrm>
              <a:off x="1739900" y="1079501"/>
              <a:ext cx="5588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cxnSp>
          <p:nvCxnSpPr>
            <p:cNvPr id="6" name="Straight Connector 5"/>
            <p:cNvCxnSpPr/>
            <p:nvPr/>
          </p:nvCxnSpPr>
          <p:spPr>
            <a:xfrm>
              <a:off x="1630552" y="1088897"/>
              <a:ext cx="394208"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7900" y="927100"/>
              <a:ext cx="990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cxnSp>
          <p:nvCxnSpPr>
            <p:cNvPr id="8" name="Straight Connector 7"/>
            <p:cNvCxnSpPr/>
            <p:nvPr/>
          </p:nvCxnSpPr>
          <p:spPr>
            <a:xfrm>
              <a:off x="1039622" y="965708"/>
              <a:ext cx="234822"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90900" y="1494453"/>
            <a:ext cx="1752600" cy="804565"/>
            <a:chOff x="3581400" y="736600"/>
            <a:chExt cx="1752600" cy="804565"/>
          </a:xfrm>
        </p:grpSpPr>
        <p:sp>
          <p:nvSpPr>
            <p:cNvPr id="10" name="TextBox 9"/>
            <p:cNvSpPr txBox="1"/>
            <p:nvPr/>
          </p:nvSpPr>
          <p:spPr>
            <a:xfrm>
              <a:off x="3581400" y="914400"/>
              <a:ext cx="9398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sp>
          <p:nvSpPr>
            <p:cNvPr id="11" name="TextBox 10"/>
            <p:cNvSpPr txBox="1"/>
            <p:nvPr/>
          </p:nvSpPr>
          <p:spPr>
            <a:xfrm>
              <a:off x="4114800" y="736600"/>
              <a:ext cx="12192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v</a:t>
              </a:r>
              <a:r>
                <a:rPr lang="en-US" sz="2400" baseline="-25000">
                  <a:solidFill>
                    <a:srgbClr val="000000"/>
                  </a:solidFill>
                  <a:latin typeface="Arial" pitchFamily="34" charset="0"/>
                  <a:cs typeface="Arial" pitchFamily="34" charset="0"/>
                </a:rPr>
                <a:t>o</a:t>
              </a:r>
            </a:p>
          </p:txBody>
        </p:sp>
        <p:sp>
          <p:nvSpPr>
            <p:cNvPr id="12" name="TextBox 11"/>
            <p:cNvSpPr txBox="1"/>
            <p:nvPr/>
          </p:nvSpPr>
          <p:spPr>
            <a:xfrm>
              <a:off x="4368800" y="1079500"/>
              <a:ext cx="6096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2</a:t>
              </a:r>
            </a:p>
          </p:txBody>
        </p:sp>
        <p:cxnSp>
          <p:nvCxnSpPr>
            <p:cNvPr id="13" name="Straight Connector 12"/>
            <p:cNvCxnSpPr/>
            <p:nvPr/>
          </p:nvCxnSpPr>
          <p:spPr>
            <a:xfrm>
              <a:off x="4176903" y="1080008"/>
              <a:ext cx="73317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13911" y="948308"/>
              <a:ext cx="21488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74700" y="2281858"/>
            <a:ext cx="1511300" cy="512462"/>
            <a:chOff x="965200" y="1524000"/>
            <a:chExt cx="1511300" cy="512461"/>
          </a:xfrm>
        </p:grpSpPr>
        <p:sp>
          <p:nvSpPr>
            <p:cNvPr id="16" name="TextBox 15"/>
            <p:cNvSpPr txBox="1"/>
            <p:nvPr/>
          </p:nvSpPr>
          <p:spPr>
            <a:xfrm>
              <a:off x="965200" y="1524000"/>
              <a:ext cx="863600" cy="461664"/>
            </a:xfrm>
            <a:prstGeom prst="rect">
              <a:avLst/>
            </a:prstGeom>
            <a:noFill/>
          </p:spPr>
          <p:txBody>
            <a:bodyPr vert="horz" rtlCol="0">
              <a:spAutoFit/>
            </a:bodyPr>
            <a:lstStyle/>
            <a:p>
              <a:r>
                <a:rPr lang="el-GR" sz="2400" b="1">
                  <a:solidFill>
                    <a:srgbClr val="000000"/>
                  </a:solidFill>
                  <a:latin typeface="Arial" pitchFamily="34" charset="0"/>
                  <a:cs typeface="Arial" pitchFamily="34" charset="0"/>
                </a:rPr>
                <a:t>Δ</a:t>
              </a:r>
              <a:r>
                <a:rPr lang="en-US" sz="2400" b="1">
                  <a:solidFill>
                    <a:srgbClr val="000000"/>
                  </a:solidFill>
                  <a:latin typeface="Arial" pitchFamily="34" charset="0"/>
                  <a:cs typeface="Arial" pitchFamily="34" charset="0"/>
                </a:rPr>
                <a:t>x</a:t>
              </a:r>
            </a:p>
          </p:txBody>
        </p:sp>
        <p:sp>
          <p:nvSpPr>
            <p:cNvPr id="17" name="TextBox 16"/>
            <p:cNvSpPr txBox="1"/>
            <p:nvPr/>
          </p:nvSpPr>
          <p:spPr>
            <a:xfrm>
              <a:off x="1943100" y="1549400"/>
              <a:ext cx="533400" cy="461664"/>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t</a:t>
              </a:r>
            </a:p>
          </p:txBody>
        </p:sp>
        <p:grpSp>
          <p:nvGrpSpPr>
            <p:cNvPr id="20" name="Group 19"/>
            <p:cNvGrpSpPr/>
            <p:nvPr/>
          </p:nvGrpSpPr>
          <p:grpSpPr>
            <a:xfrm>
              <a:off x="1689100" y="1549398"/>
              <a:ext cx="685800" cy="461664"/>
              <a:chOff x="1689100" y="1549398"/>
              <a:chExt cx="685800" cy="461664"/>
            </a:xfrm>
          </p:grpSpPr>
          <p:sp>
            <p:nvSpPr>
              <p:cNvPr id="18" name="TextBox 17"/>
              <p:cNvSpPr txBox="1"/>
              <p:nvPr/>
            </p:nvSpPr>
            <p:spPr>
              <a:xfrm>
                <a:off x="1689100" y="1549398"/>
                <a:ext cx="685800" cy="461664"/>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v </a:t>
                </a:r>
              </a:p>
            </p:txBody>
          </p:sp>
          <p:cxnSp>
            <p:nvCxnSpPr>
              <p:cNvPr id="19" name="Straight Connector 18"/>
              <p:cNvCxnSpPr/>
              <p:nvPr/>
            </p:nvCxnSpPr>
            <p:spPr>
              <a:xfrm>
                <a:off x="1746376" y="1580388"/>
                <a:ext cx="21425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397000" y="1574797"/>
              <a:ext cx="558800" cy="461664"/>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 =</a:t>
              </a:r>
            </a:p>
          </p:txBody>
        </p:sp>
      </p:grpSp>
      <p:sp>
        <p:nvSpPr>
          <p:cNvPr id="23" name="TextBox 22"/>
          <p:cNvSpPr txBox="1"/>
          <p:nvPr/>
        </p:nvSpPr>
        <p:spPr>
          <a:xfrm>
            <a:off x="711200" y="2878753"/>
            <a:ext cx="4394200" cy="4893647"/>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½ (v + </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)t</a:t>
            </a:r>
          </a:p>
          <a:p>
            <a:r>
              <a:rPr lang="en-US" sz="2400" b="1" dirty="0">
                <a:solidFill>
                  <a:srgbClr val="000000"/>
                </a:solidFill>
                <a:latin typeface="Arial" pitchFamily="34" charset="0"/>
                <a:cs typeface="Arial" pitchFamily="34" charset="0"/>
              </a:rPr>
              <a:t>             </a:t>
            </a:r>
          </a:p>
          <a:p>
            <a:r>
              <a:rPr lang="en-US" sz="2400" b="1" dirty="0">
                <a:solidFill>
                  <a:srgbClr val="000000"/>
                </a:solidFill>
                <a:latin typeface="Arial" pitchFamily="34" charset="0"/>
                <a:cs typeface="Arial" pitchFamily="34" charset="0"/>
              </a:rPr>
              <a:t>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½vt + ½v</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t</a:t>
            </a:r>
          </a:p>
          <a:p>
            <a:r>
              <a:rPr lang="en-US" sz="2400" b="1" dirty="0">
                <a:solidFill>
                  <a:srgbClr val="000000"/>
                </a:solidFill>
                <a:latin typeface="Arial" pitchFamily="34" charset="0"/>
                <a:cs typeface="Arial" pitchFamily="34" charset="0"/>
              </a:rPr>
              <a:t>	   </a:t>
            </a:r>
          </a:p>
          <a:p>
            <a:r>
              <a:rPr lang="en-US" sz="2400" b="1" dirty="0">
                <a:solidFill>
                  <a:srgbClr val="000000"/>
                </a:solidFill>
                <a:latin typeface="Arial" pitchFamily="34" charset="0"/>
                <a:cs typeface="Arial" pitchFamily="34" charset="0"/>
              </a:rPr>
              <a:t>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½v</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t + ½vt</a:t>
            </a:r>
          </a:p>
          <a:p>
            <a:r>
              <a:rPr lang="en-US" sz="2400" b="1" dirty="0">
                <a:solidFill>
                  <a:srgbClr val="000000"/>
                </a:solidFill>
                <a:latin typeface="Arial" pitchFamily="34" charset="0"/>
                <a:cs typeface="Arial" pitchFamily="34" charset="0"/>
              </a:rPr>
              <a:t>		    				</a:t>
            </a:r>
          </a:p>
          <a:p>
            <a:r>
              <a:rPr lang="en-US" sz="2400" b="1" dirty="0">
                <a:solidFill>
                  <a:srgbClr val="000000"/>
                </a:solidFill>
                <a:latin typeface="Arial" pitchFamily="34" charset="0"/>
                <a:cs typeface="Arial" pitchFamily="34" charset="0"/>
              </a:rPr>
              <a:t>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½v</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t  + ½(</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at)t</a:t>
            </a:r>
          </a:p>
          <a:p>
            <a:r>
              <a:rPr lang="en-US" sz="2400" b="1" dirty="0">
                <a:solidFill>
                  <a:srgbClr val="000000"/>
                </a:solidFill>
                <a:latin typeface="Arial" pitchFamily="34" charset="0"/>
                <a:cs typeface="Arial" pitchFamily="34" charset="0"/>
              </a:rPr>
              <a:t>			     	</a:t>
            </a:r>
          </a:p>
          <a:p>
            <a:r>
              <a:rPr lang="en-US" sz="2400" b="1" dirty="0">
                <a:solidFill>
                  <a:srgbClr val="000000"/>
                </a:solidFill>
                <a:latin typeface="Arial" pitchFamily="34" charset="0"/>
                <a:cs typeface="Arial" pitchFamily="34" charset="0"/>
              </a:rPr>
              <a:t>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½v</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t + ½v</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t + ½at</a:t>
            </a:r>
            <a:r>
              <a:rPr lang="en-US" sz="2400" b="1" baseline="70000" dirty="0">
                <a:solidFill>
                  <a:srgbClr val="000000"/>
                </a:solidFill>
                <a:latin typeface="Arial" pitchFamily="34" charset="0"/>
                <a:cs typeface="Arial" pitchFamily="34" charset="0"/>
              </a:rPr>
              <a:t>2</a:t>
            </a:r>
          </a:p>
          <a:p>
            <a:r>
              <a:rPr lang="en-US" sz="2400" b="1" baseline="70000" dirty="0">
                <a:solidFill>
                  <a:srgbClr val="000000"/>
                </a:solidFill>
                <a:latin typeface="Arial" pitchFamily="34" charset="0"/>
                <a:cs typeface="Arial" pitchFamily="34" charset="0"/>
              </a:rPr>
              <a:t>	</a:t>
            </a:r>
            <a:r>
              <a:rPr lang="en-US" sz="2400" b="1" dirty="0">
                <a:solidFill>
                  <a:srgbClr val="000000"/>
                </a:solidFill>
                <a:latin typeface="Arial" pitchFamily="34" charset="0"/>
                <a:cs typeface="Arial" pitchFamily="34" charset="0"/>
              </a:rPr>
              <a:t>	</a:t>
            </a:r>
          </a:p>
          <a:p>
            <a:r>
              <a:rPr lang="en-US" sz="2400" b="1" dirty="0">
                <a:solidFill>
                  <a:srgbClr val="000000"/>
                </a:solidFill>
                <a:latin typeface="Arial" pitchFamily="34" charset="0"/>
                <a:cs typeface="Arial" pitchFamily="34" charset="0"/>
              </a:rPr>
              <a:t>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r>
              <a:rPr lang="en-US" sz="2400" b="1" dirty="0" err="1">
                <a:solidFill>
                  <a:srgbClr val="000000"/>
                </a:solidFill>
                <a:latin typeface="Arial" pitchFamily="34" charset="0"/>
                <a:cs typeface="Arial" pitchFamily="34" charset="0"/>
              </a:rPr>
              <a:t>t</a:t>
            </a:r>
            <a:r>
              <a:rPr lang="en-US" sz="2400" b="1" dirty="0">
                <a:solidFill>
                  <a:srgbClr val="000000"/>
                </a:solidFill>
                <a:latin typeface="Arial" pitchFamily="34" charset="0"/>
                <a:cs typeface="Arial" pitchFamily="34" charset="0"/>
              </a:rPr>
              <a:t> + ½at</a:t>
            </a:r>
            <a:r>
              <a:rPr lang="en-US" sz="2400" b="1" baseline="70000" dirty="0">
                <a:solidFill>
                  <a:srgbClr val="000000"/>
                </a:solidFill>
                <a:latin typeface="Arial" pitchFamily="34" charset="0"/>
                <a:cs typeface="Arial" pitchFamily="34" charset="0"/>
              </a:rPr>
              <a:t>2</a:t>
            </a:r>
          </a:p>
          <a:p>
            <a:r>
              <a:rPr lang="en-US" sz="2400" b="1" baseline="70000" dirty="0">
                <a:solidFill>
                  <a:srgbClr val="000000"/>
                </a:solidFill>
                <a:latin typeface="Arial" pitchFamily="34" charset="0"/>
                <a:cs typeface="Arial" pitchFamily="34" charset="0"/>
              </a:rPr>
              <a:t>	</a:t>
            </a:r>
            <a:r>
              <a:rPr lang="en-US" sz="2400" b="1" dirty="0">
                <a:solidFill>
                  <a:srgbClr val="000000"/>
                </a:solidFill>
                <a:latin typeface="Arial" pitchFamily="34" charset="0"/>
                <a:cs typeface="Arial" pitchFamily="34" charset="0"/>
              </a:rPr>
              <a:t>			</a:t>
            </a:r>
          </a:p>
        </p:txBody>
      </p:sp>
      <p:sp>
        <p:nvSpPr>
          <p:cNvPr id="24" name="TextBox 23"/>
          <p:cNvSpPr txBox="1"/>
          <p:nvPr/>
        </p:nvSpPr>
        <p:spPr>
          <a:xfrm>
            <a:off x="6159500" y="1596053"/>
            <a:ext cx="1955800" cy="461665"/>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v</a:t>
            </a:r>
            <a:r>
              <a:rPr lang="en-US" sz="2400" baseline="-25000">
                <a:solidFill>
                  <a:srgbClr val="000000"/>
                </a:solidFill>
                <a:latin typeface="Arial" pitchFamily="34" charset="0"/>
                <a:cs typeface="Arial" pitchFamily="34" charset="0"/>
              </a:rPr>
              <a:t>o</a:t>
            </a:r>
            <a:r>
              <a:rPr lang="en-US" sz="2400">
                <a:solidFill>
                  <a:srgbClr val="000000"/>
                </a:solidFill>
                <a:latin typeface="Arial" pitchFamily="34" charset="0"/>
                <a:cs typeface="Arial" pitchFamily="34" charset="0"/>
              </a:rPr>
              <a:t> + at</a:t>
            </a:r>
          </a:p>
        </p:txBody>
      </p:sp>
      <p:cxnSp>
        <p:nvCxnSpPr>
          <p:cNvPr id="25" name="Straight Connector 24"/>
          <p:cNvCxnSpPr/>
          <p:nvPr/>
        </p:nvCxnSpPr>
        <p:spPr>
          <a:xfrm flipH="1">
            <a:off x="1816100" y="1875453"/>
            <a:ext cx="1600200" cy="5080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65300" y="2586653"/>
            <a:ext cx="330200" cy="30480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378200" y="1964353"/>
            <a:ext cx="3213100" cy="2400300"/>
          </a:xfrm>
          <a:prstGeom prst="line">
            <a:avLst/>
          </a:prstGeom>
          <a:ln w="38100" cap="flat" cmpd="sng" algn="ctr">
            <a:solidFill>
              <a:srgbClr val="0093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52800" y="4707555"/>
            <a:ext cx="317500" cy="393699"/>
          </a:xfrm>
          <a:prstGeom prst="line">
            <a:avLst/>
          </a:prstGeom>
          <a:ln w="38100" cap="flat" cmpd="sng" algn="ctr">
            <a:solidFill>
              <a:srgbClr val="0093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66800" y="1786554"/>
            <a:ext cx="381000" cy="48260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431800" y="6781800"/>
            <a:ext cx="3835401" cy="609602"/>
          </a:xfrm>
          <a:custGeom>
            <a:avLst/>
            <a:gdLst/>
            <a:ahLst/>
            <a:cxnLst/>
            <a:rect l="0" t="0" r="0" b="0"/>
            <a:pathLst>
              <a:path w="3835401" h="609601">
                <a:moveTo>
                  <a:pt x="0" y="0"/>
                </a:moveTo>
                <a:lnTo>
                  <a:pt x="3835400" y="0"/>
                </a:lnTo>
                <a:lnTo>
                  <a:pt x="3835400" y="609600"/>
                </a:lnTo>
                <a:lnTo>
                  <a:pt x="0" y="6096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344269"/>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3" name="TextBox 2"/>
          <p:cNvSpPr txBox="1"/>
          <p:nvPr/>
        </p:nvSpPr>
        <p:spPr>
          <a:xfrm>
            <a:off x="3352800" y="924580"/>
            <a:ext cx="3860800" cy="523220"/>
          </a:xfrm>
          <a:prstGeom prst="rect">
            <a:avLst/>
          </a:prstGeom>
          <a:noFill/>
        </p:spPr>
        <p:txBody>
          <a:bodyPr vert="horz" wrap="square" rtlCol="0">
            <a:spAutoFit/>
          </a:bodyPr>
          <a:lstStyle/>
          <a:p>
            <a:r>
              <a:rPr lang="en-US" sz="2800" b="1" i="1" dirty="0">
                <a:solidFill>
                  <a:srgbClr val="00008B"/>
                </a:solidFill>
                <a:latin typeface="Arial" pitchFamily="34" charset="0"/>
                <a:cs typeface="Arial" pitchFamily="34" charset="0"/>
              </a:rPr>
              <a:t>Graphical Approach</a:t>
            </a:r>
          </a:p>
        </p:txBody>
      </p:sp>
      <p:grpSp>
        <p:nvGrpSpPr>
          <p:cNvPr id="20" name="Group 19"/>
          <p:cNvGrpSpPr/>
          <p:nvPr/>
        </p:nvGrpSpPr>
        <p:grpSpPr>
          <a:xfrm>
            <a:off x="203200" y="2120900"/>
            <a:ext cx="3657600" cy="2455565"/>
            <a:chOff x="203200" y="2120900"/>
            <a:chExt cx="3657600" cy="2455565"/>
          </a:xfrm>
        </p:grpSpPr>
        <p:cxnSp>
          <p:nvCxnSpPr>
            <p:cNvPr id="4" name="Straight Connector 3"/>
            <p:cNvCxnSpPr/>
            <p:nvPr/>
          </p:nvCxnSpPr>
          <p:spPr>
            <a:xfrm>
              <a:off x="1292097" y="2209800"/>
              <a:ext cx="0" cy="1841500"/>
            </a:xfrm>
            <a:prstGeom prst="line">
              <a:avLst/>
            </a:prstGeom>
            <a:ln w="38100" cap="flat" cmpd="sng" algn="ctr">
              <a:solidFill>
                <a:srgbClr val="FF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68400" y="3920997"/>
              <a:ext cx="2440051"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3200" y="2120900"/>
              <a:ext cx="939800" cy="830997"/>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v</a:t>
              </a:r>
            </a:p>
            <a:p>
              <a:pPr algn="ctr"/>
              <a:r>
                <a:rPr lang="en-US" sz="2400" b="1">
                  <a:solidFill>
                    <a:srgbClr val="FF0000"/>
                  </a:solidFill>
                  <a:latin typeface="Arial" pitchFamily="34" charset="0"/>
                  <a:cs typeface="Arial" pitchFamily="34" charset="0"/>
                </a:rPr>
                <a:t>(m/s)</a:t>
              </a:r>
            </a:p>
          </p:txBody>
        </p:sp>
        <p:cxnSp>
          <p:nvCxnSpPr>
            <p:cNvPr id="7" name="Straight Connector 6"/>
            <p:cNvCxnSpPr/>
            <p:nvPr/>
          </p:nvCxnSpPr>
          <p:spPr>
            <a:xfrm>
              <a:off x="1601597"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43226"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42057"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41016"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39847"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60141" y="3825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85291" y="366610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74622" y="3400552"/>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74622" y="3113785"/>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74622" y="284822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74622" y="2586354"/>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74622" y="236727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7200" y="4114800"/>
              <a:ext cx="863600" cy="461665"/>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t (s)</a:t>
              </a:r>
            </a:p>
          </p:txBody>
        </p:sp>
      </p:grpSp>
      <p:cxnSp>
        <p:nvCxnSpPr>
          <p:cNvPr id="21" name="Straight Connector 20"/>
          <p:cNvCxnSpPr/>
          <p:nvPr/>
        </p:nvCxnSpPr>
        <p:spPr>
          <a:xfrm>
            <a:off x="1282700" y="3403600"/>
            <a:ext cx="1879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62300" y="3403602"/>
            <a:ext cx="0" cy="520701"/>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39900" y="3467102"/>
            <a:ext cx="1117600" cy="461665"/>
          </a:xfrm>
          <a:prstGeom prst="rect">
            <a:avLst/>
          </a:prstGeom>
          <a:noFill/>
        </p:spPr>
        <p:txBody>
          <a:bodyPr vert="horz" rtlCol="0">
            <a:spAutoFit/>
          </a:bodyPr>
          <a:lstStyle/>
          <a:p>
            <a:r>
              <a:rPr lang="en-US" sz="2400" b="1">
                <a:solidFill>
                  <a:srgbClr val="00008B"/>
                </a:solidFill>
                <a:latin typeface="Arial" pitchFamily="34" charset="0"/>
                <a:cs typeface="Arial" pitchFamily="34" charset="0"/>
              </a:rPr>
              <a:t>A = lw</a:t>
            </a:r>
          </a:p>
        </p:txBody>
      </p:sp>
      <p:grpSp>
        <p:nvGrpSpPr>
          <p:cNvPr id="28" name="Group 27"/>
          <p:cNvGrpSpPr/>
          <p:nvPr/>
        </p:nvGrpSpPr>
        <p:grpSpPr>
          <a:xfrm>
            <a:off x="3810001" y="1841480"/>
            <a:ext cx="6375400" cy="3416320"/>
            <a:chOff x="4136152" y="1879580"/>
            <a:chExt cx="5359400" cy="3416320"/>
          </a:xfrm>
        </p:grpSpPr>
        <p:sp>
          <p:nvSpPr>
            <p:cNvPr id="24" name="TextBox 23"/>
            <p:cNvSpPr txBox="1"/>
            <p:nvPr/>
          </p:nvSpPr>
          <p:spPr>
            <a:xfrm>
              <a:off x="4136152" y="1879580"/>
              <a:ext cx="5359400" cy="341632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If the area under the graph is length x width </a:t>
              </a:r>
            </a:p>
            <a:p>
              <a:r>
                <a:rPr lang="en-US" sz="2400" dirty="0">
                  <a:solidFill>
                    <a:srgbClr val="00008B"/>
                  </a:solidFill>
                  <a:latin typeface="Arial" pitchFamily="34" charset="0"/>
                  <a:cs typeface="Arial" pitchFamily="34" charset="0"/>
                </a:rPr>
                <a:t>(A = </a:t>
              </a:r>
              <a:r>
                <a:rPr lang="en-US" sz="2400" dirty="0" err="1">
                  <a:solidFill>
                    <a:srgbClr val="00008B"/>
                  </a:solidFill>
                  <a:latin typeface="Arial" pitchFamily="34" charset="0"/>
                  <a:cs typeface="Arial" pitchFamily="34" charset="0"/>
                </a:rPr>
                <a:t>lw</a:t>
              </a:r>
              <a:r>
                <a:rPr lang="en-US" sz="2400" dirty="0">
                  <a:solidFill>
                    <a:srgbClr val="00008B"/>
                  </a:solidFill>
                  <a:latin typeface="Arial" pitchFamily="34" charset="0"/>
                  <a:cs typeface="Arial" pitchFamily="34" charset="0"/>
                </a:rPr>
                <a:t>), then:</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A = v</a:t>
              </a:r>
              <a:r>
                <a:rPr lang="en-US" sz="2400" baseline="-25000" dirty="0">
                  <a:solidFill>
                    <a:srgbClr val="00008B"/>
                  </a:solidFill>
                  <a:latin typeface="Arial" pitchFamily="34" charset="0"/>
                  <a:cs typeface="Arial" pitchFamily="34" charset="0"/>
                </a:rPr>
                <a:t>0</a:t>
              </a:r>
              <a:r>
                <a:rPr lang="en-US" sz="2400" dirty="0">
                  <a:solidFill>
                    <a:srgbClr val="00008B"/>
                  </a:solidFill>
                  <a:latin typeface="Arial" pitchFamily="34" charset="0"/>
                  <a:cs typeface="Arial" pitchFamily="34" charset="0"/>
                </a:rPr>
                <a:t>t    	Since we know that v =        ,</a:t>
              </a:r>
            </a:p>
            <a:p>
              <a:r>
                <a:rPr lang="en-US" sz="2400" dirty="0">
                  <a:solidFill>
                    <a:srgbClr val="00008B"/>
                  </a:solidFill>
                  <a:latin typeface="Arial" pitchFamily="34" charset="0"/>
                  <a:cs typeface="Arial" pitchFamily="34" charset="0"/>
                </a:rPr>
                <a:t>		then area is really </a:t>
              </a:r>
              <a:r>
                <a:rPr lang="en-US" sz="2400" dirty="0" err="1">
                  <a:solidFill>
                    <a:srgbClr val="00008B"/>
                  </a:solidFill>
                  <a:latin typeface="Arial" pitchFamily="34" charset="0"/>
                  <a:cs typeface="Arial" pitchFamily="34" charset="0"/>
                </a:rPr>
                <a:t>Δx</a:t>
              </a:r>
              <a:r>
                <a:rPr lang="en-US" sz="2400" dirty="0">
                  <a:solidFill>
                    <a:srgbClr val="00008B"/>
                  </a:solidFill>
                  <a:latin typeface="Arial" pitchFamily="34" charset="0"/>
                  <a:cs typeface="Arial" pitchFamily="34" charset="0"/>
                </a:rPr>
                <a:t>.</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A = </a:t>
              </a:r>
              <a:r>
                <a:rPr lang="el-GR" sz="2400" dirty="0">
                  <a:solidFill>
                    <a:srgbClr val="00008B"/>
                  </a:solidFill>
                  <a:latin typeface="Arial" pitchFamily="34" charset="0"/>
                  <a:cs typeface="Arial" pitchFamily="34" charset="0"/>
                </a:rPr>
                <a:t>Δ</a:t>
              </a:r>
              <a:r>
                <a:rPr lang="en-US" sz="2400" dirty="0">
                  <a:solidFill>
                    <a:srgbClr val="00008B"/>
                  </a:solidFill>
                  <a:latin typeface="Arial" pitchFamily="34" charset="0"/>
                  <a:cs typeface="Arial" pitchFamily="34" charset="0"/>
                </a:rPr>
                <a:t>x = v</a:t>
              </a:r>
              <a:r>
                <a:rPr lang="en-US" sz="2400" baseline="-25000" dirty="0">
                  <a:solidFill>
                    <a:srgbClr val="00008B"/>
                  </a:solidFill>
                  <a:latin typeface="Arial" pitchFamily="34" charset="0"/>
                  <a:cs typeface="Arial" pitchFamily="34" charset="0"/>
                </a:rPr>
                <a:t>0</a:t>
              </a:r>
              <a:r>
                <a:rPr lang="en-US" sz="2400" dirty="0">
                  <a:solidFill>
                    <a:srgbClr val="00008B"/>
                  </a:solidFill>
                  <a:latin typeface="Arial" pitchFamily="34" charset="0"/>
                  <a:cs typeface="Arial" pitchFamily="34" charset="0"/>
                </a:rPr>
                <a:t>t</a:t>
              </a:r>
            </a:p>
          </p:txBody>
        </p:sp>
        <p:grpSp>
          <p:nvGrpSpPr>
            <p:cNvPr id="27" name="Group 26"/>
            <p:cNvGrpSpPr/>
            <p:nvPr/>
          </p:nvGrpSpPr>
          <p:grpSpPr>
            <a:xfrm>
              <a:off x="8335955" y="2781300"/>
              <a:ext cx="711200" cy="830997"/>
              <a:chOff x="8335955" y="2781300"/>
              <a:chExt cx="711200" cy="830997"/>
            </a:xfrm>
          </p:grpSpPr>
          <p:sp>
            <p:nvSpPr>
              <p:cNvPr id="25" name="TextBox 24"/>
              <p:cNvSpPr txBox="1"/>
              <p:nvPr/>
            </p:nvSpPr>
            <p:spPr>
              <a:xfrm>
                <a:off x="8335955" y="2781300"/>
                <a:ext cx="711200" cy="830997"/>
              </a:xfrm>
              <a:prstGeom prst="rect">
                <a:avLst/>
              </a:prstGeom>
              <a:noFill/>
            </p:spPr>
            <p:txBody>
              <a:bodyPr vert="horz" rtlCol="0">
                <a:spAutoFit/>
              </a:bodyPr>
              <a:lstStyle/>
              <a:p>
                <a:r>
                  <a:rPr lang="el-GR" sz="2400" b="1" dirty="0">
                    <a:solidFill>
                      <a:srgbClr val="00008B"/>
                    </a:solidFill>
                    <a:latin typeface="Arial" pitchFamily="34" charset="0"/>
                    <a:cs typeface="Arial" pitchFamily="34" charset="0"/>
                  </a:rPr>
                  <a:t>Δ</a:t>
                </a:r>
                <a:r>
                  <a:rPr lang="en-US" sz="2400" b="1" dirty="0">
                    <a:solidFill>
                      <a:srgbClr val="00008B"/>
                    </a:solidFill>
                    <a:latin typeface="Arial" pitchFamily="34" charset="0"/>
                    <a:cs typeface="Arial" pitchFamily="34" charset="0"/>
                  </a:rPr>
                  <a:t>x</a:t>
                </a:r>
              </a:p>
              <a:p>
                <a:r>
                  <a:rPr lang="en-US" sz="2400" b="1" dirty="0">
                    <a:solidFill>
                      <a:srgbClr val="00008B"/>
                    </a:solidFill>
                    <a:latin typeface="Arial" pitchFamily="34" charset="0"/>
                    <a:cs typeface="Arial" pitchFamily="34" charset="0"/>
                  </a:rPr>
                  <a:t>  t</a:t>
                </a:r>
              </a:p>
            </p:txBody>
          </p:sp>
          <p:cxnSp>
            <p:nvCxnSpPr>
              <p:cNvPr id="26" name="Straight Connector 25"/>
              <p:cNvCxnSpPr/>
              <p:nvPr/>
            </p:nvCxnSpPr>
            <p:spPr>
              <a:xfrm>
                <a:off x="8406590" y="3200399"/>
                <a:ext cx="393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381000"/>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3" name="TextBox 2"/>
          <p:cNvSpPr txBox="1"/>
          <p:nvPr/>
        </p:nvSpPr>
        <p:spPr>
          <a:xfrm>
            <a:off x="3175000" y="924580"/>
            <a:ext cx="3860800" cy="523220"/>
          </a:xfrm>
          <a:prstGeom prst="rect">
            <a:avLst/>
          </a:prstGeom>
          <a:noFill/>
        </p:spPr>
        <p:txBody>
          <a:bodyPr vert="horz" wrap="square" rtlCol="0">
            <a:spAutoFit/>
          </a:bodyPr>
          <a:lstStyle/>
          <a:p>
            <a:r>
              <a:rPr lang="en-US" sz="2800" b="1" i="1" dirty="0">
                <a:solidFill>
                  <a:srgbClr val="00008B"/>
                </a:solidFill>
                <a:latin typeface="Arial" pitchFamily="34" charset="0"/>
                <a:cs typeface="Arial" pitchFamily="34" charset="0"/>
              </a:rPr>
              <a:t>Graphical Approach</a:t>
            </a:r>
          </a:p>
        </p:txBody>
      </p:sp>
      <p:grpSp>
        <p:nvGrpSpPr>
          <p:cNvPr id="20" name="Group 19"/>
          <p:cNvGrpSpPr/>
          <p:nvPr/>
        </p:nvGrpSpPr>
        <p:grpSpPr>
          <a:xfrm>
            <a:off x="25400" y="2235201"/>
            <a:ext cx="3657600" cy="2455565"/>
            <a:chOff x="25400" y="2235200"/>
            <a:chExt cx="3657600" cy="2455565"/>
          </a:xfrm>
        </p:grpSpPr>
        <p:cxnSp>
          <p:nvCxnSpPr>
            <p:cNvPr id="4" name="Straight Connector 3"/>
            <p:cNvCxnSpPr/>
            <p:nvPr/>
          </p:nvCxnSpPr>
          <p:spPr>
            <a:xfrm>
              <a:off x="1114297" y="2324100"/>
              <a:ext cx="0" cy="1841500"/>
            </a:xfrm>
            <a:prstGeom prst="line">
              <a:avLst/>
            </a:prstGeom>
            <a:ln w="38100" cap="flat" cmpd="sng" algn="ctr">
              <a:solidFill>
                <a:srgbClr val="FF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0600" y="4035297"/>
              <a:ext cx="2440051"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400" y="2235200"/>
              <a:ext cx="939800" cy="830997"/>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v</a:t>
              </a:r>
            </a:p>
            <a:p>
              <a:pPr algn="ctr"/>
              <a:r>
                <a:rPr lang="en-US" sz="2400" b="1">
                  <a:solidFill>
                    <a:srgbClr val="FF0000"/>
                  </a:solidFill>
                  <a:latin typeface="Arial" pitchFamily="34" charset="0"/>
                  <a:cs typeface="Arial" pitchFamily="34" charset="0"/>
                </a:rPr>
                <a:t>(m/s)</a:t>
              </a:r>
            </a:p>
          </p:txBody>
        </p:sp>
        <p:cxnSp>
          <p:nvCxnSpPr>
            <p:cNvPr id="7" name="Straight Connector 6"/>
            <p:cNvCxnSpPr/>
            <p:nvPr/>
          </p:nvCxnSpPr>
          <p:spPr>
            <a:xfrm>
              <a:off x="1423797"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5426"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64257"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63216"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2047"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2341" y="39397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07491" y="378040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96822" y="3514852"/>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96822" y="3228085"/>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96822" y="296252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6822" y="2700654"/>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96822" y="248157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19400" y="4229100"/>
              <a:ext cx="863600" cy="461665"/>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t (s)</a:t>
              </a:r>
            </a:p>
          </p:txBody>
        </p:sp>
      </p:grpSp>
      <p:cxnSp>
        <p:nvCxnSpPr>
          <p:cNvPr id="21" name="Straight Connector 20"/>
          <p:cNvCxnSpPr/>
          <p:nvPr/>
        </p:nvCxnSpPr>
        <p:spPr>
          <a:xfrm flipH="1">
            <a:off x="1117600" y="2705100"/>
            <a:ext cx="1879600" cy="1333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4500" y="2705100"/>
            <a:ext cx="0" cy="1320800"/>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39900" y="3505200"/>
            <a:ext cx="1371600" cy="461665"/>
          </a:xfrm>
          <a:prstGeom prst="rect">
            <a:avLst/>
          </a:prstGeom>
          <a:noFill/>
        </p:spPr>
        <p:txBody>
          <a:bodyPr vert="horz" rtlCol="0">
            <a:spAutoFit/>
          </a:bodyPr>
          <a:lstStyle/>
          <a:p>
            <a:r>
              <a:rPr lang="en-US" sz="2400" b="1" dirty="0">
                <a:solidFill>
                  <a:srgbClr val="00008B"/>
                </a:solidFill>
                <a:latin typeface="Arial" pitchFamily="34" charset="0"/>
                <a:cs typeface="Arial" pitchFamily="34" charset="0"/>
              </a:rPr>
              <a:t>A = ½bh</a:t>
            </a:r>
          </a:p>
        </p:txBody>
      </p:sp>
      <p:grpSp>
        <p:nvGrpSpPr>
          <p:cNvPr id="28" name="Group 27"/>
          <p:cNvGrpSpPr/>
          <p:nvPr/>
        </p:nvGrpSpPr>
        <p:grpSpPr>
          <a:xfrm>
            <a:off x="4013200" y="2209800"/>
            <a:ext cx="6096000" cy="3046988"/>
            <a:chOff x="4229100" y="2209800"/>
            <a:chExt cx="5880100" cy="3046988"/>
          </a:xfrm>
        </p:grpSpPr>
        <p:grpSp>
          <p:nvGrpSpPr>
            <p:cNvPr id="26" name="Group 25"/>
            <p:cNvGrpSpPr/>
            <p:nvPr/>
          </p:nvGrpSpPr>
          <p:grpSpPr>
            <a:xfrm>
              <a:off x="4229100" y="2209800"/>
              <a:ext cx="5867400" cy="3046988"/>
              <a:chOff x="4229100" y="2209800"/>
              <a:chExt cx="5867400" cy="3046988"/>
            </a:xfrm>
          </p:grpSpPr>
          <p:sp>
            <p:nvSpPr>
              <p:cNvPr id="24" name="TextBox 23"/>
              <p:cNvSpPr txBox="1"/>
              <p:nvPr/>
            </p:nvSpPr>
            <p:spPr>
              <a:xfrm>
                <a:off x="4229100" y="2209800"/>
                <a:ext cx="5867400" cy="3046988"/>
              </a:xfrm>
              <a:prstGeom prst="rect">
                <a:avLst/>
              </a:prstGeom>
              <a:noFill/>
            </p:spPr>
            <p:txBody>
              <a:bodyPr vert="horz" rtlCol="0">
                <a:spAutoFit/>
              </a:bodyPr>
              <a:lstStyle/>
              <a:p>
                <a:r>
                  <a:rPr lang="en-US" sz="2400" b="1" dirty="0">
                    <a:solidFill>
                      <a:srgbClr val="00008B"/>
                    </a:solidFill>
                    <a:latin typeface="Arial" pitchFamily="34" charset="0"/>
                    <a:cs typeface="Arial" pitchFamily="34" charset="0"/>
                  </a:rPr>
                  <a:t>If the area under this graph is ½ base x height, then:</a:t>
                </a:r>
              </a:p>
              <a:p>
                <a:endParaRPr lang="en-US" sz="2400" b="1" dirty="0">
                  <a:solidFill>
                    <a:srgbClr val="00008B"/>
                  </a:solidFill>
                  <a:latin typeface="Arial" pitchFamily="34" charset="0"/>
                  <a:cs typeface="Arial" pitchFamily="34" charset="0"/>
                </a:endParaRPr>
              </a:p>
              <a:p>
                <a:r>
                  <a:rPr lang="en-US" sz="2400" b="1" dirty="0">
                    <a:solidFill>
                      <a:srgbClr val="00008B"/>
                    </a:solidFill>
                    <a:latin typeface="Arial" pitchFamily="34" charset="0"/>
                    <a:cs typeface="Arial" pitchFamily="34" charset="0"/>
                  </a:rPr>
                  <a:t>A = </a:t>
                </a:r>
                <a:r>
                  <a:rPr lang="en-US" sz="2400" dirty="0">
                    <a:solidFill>
                      <a:srgbClr val="00008B"/>
                    </a:solidFill>
                    <a:latin typeface="Arial" pitchFamily="34" charset="0"/>
                    <a:cs typeface="Arial" pitchFamily="34" charset="0"/>
                  </a:rPr>
                  <a:t>½ </a:t>
                </a:r>
                <a:r>
                  <a:rPr lang="en-US" sz="2400" b="1" dirty="0">
                    <a:solidFill>
                      <a:srgbClr val="00008B"/>
                    </a:solidFill>
                    <a:latin typeface="Arial" pitchFamily="34" charset="0"/>
                    <a:cs typeface="Arial" pitchFamily="34" charset="0"/>
                  </a:rPr>
                  <a:t>t </a:t>
                </a:r>
                <a:r>
                  <a:rPr lang="el-GR" sz="2400" dirty="0">
                    <a:solidFill>
                      <a:srgbClr val="00008B"/>
                    </a:solidFill>
                    <a:latin typeface="Arial" pitchFamily="34" charset="0"/>
                    <a:cs typeface="Arial" pitchFamily="34" charset="0"/>
                  </a:rPr>
                  <a:t>Δ</a:t>
                </a:r>
                <a:r>
                  <a:rPr lang="en-US" sz="2400" b="1" dirty="0">
                    <a:solidFill>
                      <a:srgbClr val="00008B"/>
                    </a:solidFill>
                    <a:latin typeface="Arial" pitchFamily="34" charset="0"/>
                    <a:cs typeface="Arial" pitchFamily="34" charset="0"/>
                  </a:rPr>
                  <a:t>v	Since we know that a = </a:t>
                </a:r>
                <a:r>
                  <a:rPr lang="en-US" sz="2400" dirty="0">
                    <a:solidFill>
                      <a:srgbClr val="00008B"/>
                    </a:solidFill>
                    <a:latin typeface="Arial" pitchFamily="34" charset="0"/>
                    <a:cs typeface="Arial" pitchFamily="34" charset="0"/>
                  </a:rPr>
                  <a:t>      </a:t>
                </a:r>
                <a:r>
                  <a:rPr lang="en-US" sz="2400" b="1" dirty="0">
                    <a:solidFill>
                      <a:srgbClr val="00008B"/>
                    </a:solidFill>
                    <a:latin typeface="Arial" pitchFamily="34" charset="0"/>
                    <a:cs typeface="Arial" pitchFamily="34" charset="0"/>
                  </a:rPr>
                  <a:t>,</a:t>
                </a:r>
              </a:p>
              <a:p>
                <a:r>
                  <a:rPr lang="en-US" sz="2400" b="1" dirty="0">
                    <a:solidFill>
                      <a:srgbClr val="00008B"/>
                    </a:solidFill>
                    <a:latin typeface="Arial" pitchFamily="34" charset="0"/>
                    <a:cs typeface="Arial" pitchFamily="34" charset="0"/>
                  </a:rPr>
                  <a:t>		</a:t>
                </a:r>
                <a:r>
                  <a:rPr lang="el-GR" sz="2400" dirty="0">
                    <a:solidFill>
                      <a:srgbClr val="00008B"/>
                    </a:solidFill>
                    <a:latin typeface="Arial" pitchFamily="34" charset="0"/>
                    <a:cs typeface="Arial" pitchFamily="34" charset="0"/>
                  </a:rPr>
                  <a:t>Δ</a:t>
                </a:r>
                <a:r>
                  <a:rPr lang="en-US" sz="2400" b="1" dirty="0">
                    <a:solidFill>
                      <a:srgbClr val="00008B"/>
                    </a:solidFill>
                    <a:latin typeface="Arial" pitchFamily="34" charset="0"/>
                    <a:cs typeface="Arial" pitchFamily="34" charset="0"/>
                  </a:rPr>
                  <a:t>v = at.</a:t>
                </a:r>
              </a:p>
              <a:p>
                <a:endParaRPr lang="en-US" sz="2400" b="1" dirty="0">
                  <a:solidFill>
                    <a:srgbClr val="00008B"/>
                  </a:solidFill>
                  <a:latin typeface="Arial" pitchFamily="34" charset="0"/>
                  <a:cs typeface="Arial" pitchFamily="34" charset="0"/>
                </a:endParaRPr>
              </a:p>
              <a:p>
                <a:r>
                  <a:rPr lang="en-US" sz="2400" b="1" dirty="0">
                    <a:solidFill>
                      <a:srgbClr val="00008B"/>
                    </a:solidFill>
                    <a:latin typeface="Arial" pitchFamily="34" charset="0"/>
                    <a:cs typeface="Arial" pitchFamily="34" charset="0"/>
                  </a:rPr>
                  <a:t>A = </a:t>
                </a:r>
                <a:r>
                  <a:rPr lang="el-GR" sz="2400" dirty="0">
                    <a:solidFill>
                      <a:srgbClr val="00008B"/>
                    </a:solidFill>
                    <a:latin typeface="Arial" pitchFamily="34" charset="0"/>
                    <a:cs typeface="Arial" pitchFamily="34" charset="0"/>
                  </a:rPr>
                  <a:t>Δ</a:t>
                </a:r>
                <a:r>
                  <a:rPr lang="en-US" sz="2400" b="1" dirty="0">
                    <a:solidFill>
                      <a:srgbClr val="00008B"/>
                    </a:solidFill>
                    <a:latin typeface="Arial" pitchFamily="34" charset="0"/>
                    <a:cs typeface="Arial" pitchFamily="34" charset="0"/>
                  </a:rPr>
                  <a:t>x = </a:t>
                </a:r>
                <a:r>
                  <a:rPr lang="en-US" sz="2400" dirty="0">
                    <a:solidFill>
                      <a:srgbClr val="00008B"/>
                    </a:solidFill>
                    <a:latin typeface="Arial" pitchFamily="34" charset="0"/>
                    <a:cs typeface="Arial" pitchFamily="34" charset="0"/>
                  </a:rPr>
                  <a:t>½t(at) = ½at</a:t>
                </a:r>
                <a:r>
                  <a:rPr lang="en-US" sz="2400" baseline="70000" dirty="0">
                    <a:solidFill>
                      <a:srgbClr val="00008B"/>
                    </a:solidFill>
                    <a:latin typeface="Arial" pitchFamily="34" charset="0"/>
                    <a:cs typeface="Arial" pitchFamily="34" charset="0"/>
                  </a:rPr>
                  <a:t>2</a:t>
                </a:r>
              </a:p>
            </p:txBody>
          </p:sp>
          <p:cxnSp>
            <p:nvCxnSpPr>
              <p:cNvPr id="25" name="Straight Connector 24"/>
              <p:cNvCxnSpPr/>
              <p:nvPr/>
            </p:nvCxnSpPr>
            <p:spPr>
              <a:xfrm>
                <a:off x="9499600" y="3505200"/>
                <a:ext cx="3683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9398000" y="3048000"/>
              <a:ext cx="711200" cy="830997"/>
            </a:xfrm>
            <a:prstGeom prst="rect">
              <a:avLst/>
            </a:prstGeom>
            <a:noFill/>
          </p:spPr>
          <p:txBody>
            <a:bodyPr vert="horz" rtlCol="0">
              <a:spAutoFit/>
            </a:bodyPr>
            <a:lstStyle/>
            <a:p>
              <a:r>
                <a:rPr lang="el-GR" sz="2400" b="1" dirty="0">
                  <a:solidFill>
                    <a:srgbClr val="00008B"/>
                  </a:solidFill>
                  <a:latin typeface="Arial" pitchFamily="34" charset="0"/>
                  <a:cs typeface="Arial" pitchFamily="34" charset="0"/>
                </a:rPr>
                <a:t>Δ</a:t>
              </a:r>
              <a:r>
                <a:rPr lang="en-US" sz="2400" b="1" dirty="0">
                  <a:solidFill>
                    <a:srgbClr val="00008B"/>
                  </a:solidFill>
                  <a:latin typeface="Arial" pitchFamily="34" charset="0"/>
                  <a:cs typeface="Arial" pitchFamily="34" charset="0"/>
                </a:rPr>
                <a:t>v</a:t>
              </a:r>
            </a:p>
            <a:p>
              <a:r>
                <a:rPr lang="en-US" sz="2400" b="1" dirty="0">
                  <a:solidFill>
                    <a:srgbClr val="00008B"/>
                  </a:solidFill>
                  <a:latin typeface="Arial" pitchFamily="34" charset="0"/>
                  <a:cs typeface="Arial" pitchFamily="34" charset="0"/>
                </a:rPr>
                <a:t>  t</a:t>
              </a:r>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1400" y="344269"/>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3" name="TextBox 2"/>
          <p:cNvSpPr txBox="1"/>
          <p:nvPr/>
        </p:nvSpPr>
        <p:spPr>
          <a:xfrm>
            <a:off x="3175000" y="924580"/>
            <a:ext cx="4089400" cy="523220"/>
          </a:xfrm>
          <a:prstGeom prst="rect">
            <a:avLst/>
          </a:prstGeom>
          <a:noFill/>
        </p:spPr>
        <p:txBody>
          <a:bodyPr vert="horz" wrap="square" rtlCol="0">
            <a:spAutoFit/>
          </a:bodyPr>
          <a:lstStyle/>
          <a:p>
            <a:r>
              <a:rPr lang="en-US" sz="2800" b="1" i="1" dirty="0">
                <a:solidFill>
                  <a:srgbClr val="00008B"/>
                </a:solidFill>
                <a:latin typeface="Arial" pitchFamily="34" charset="0"/>
                <a:cs typeface="Arial" pitchFamily="34" charset="0"/>
              </a:rPr>
              <a:t>Graphical Approach</a:t>
            </a:r>
          </a:p>
        </p:txBody>
      </p:sp>
      <p:grpSp>
        <p:nvGrpSpPr>
          <p:cNvPr id="20" name="Group 19"/>
          <p:cNvGrpSpPr/>
          <p:nvPr/>
        </p:nvGrpSpPr>
        <p:grpSpPr>
          <a:xfrm>
            <a:off x="177800" y="2247900"/>
            <a:ext cx="3657600" cy="2455565"/>
            <a:chOff x="177800" y="2247900"/>
            <a:chExt cx="3657600" cy="2455565"/>
          </a:xfrm>
        </p:grpSpPr>
        <p:cxnSp>
          <p:nvCxnSpPr>
            <p:cNvPr id="4" name="Straight Connector 3"/>
            <p:cNvCxnSpPr/>
            <p:nvPr/>
          </p:nvCxnSpPr>
          <p:spPr>
            <a:xfrm>
              <a:off x="1266697" y="2336800"/>
              <a:ext cx="0" cy="1841500"/>
            </a:xfrm>
            <a:prstGeom prst="line">
              <a:avLst/>
            </a:prstGeom>
            <a:ln w="38100" cap="flat" cmpd="sng" algn="ctr">
              <a:solidFill>
                <a:srgbClr val="FF0000"/>
              </a:solidFill>
              <a:prstDash val="solid"/>
              <a:round/>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4047997"/>
              <a:ext cx="2440051"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7800" y="2247900"/>
              <a:ext cx="939800" cy="830997"/>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v</a:t>
              </a:r>
            </a:p>
            <a:p>
              <a:pPr algn="ctr"/>
              <a:r>
                <a:rPr lang="en-US" sz="2400" b="1">
                  <a:solidFill>
                    <a:srgbClr val="FF0000"/>
                  </a:solidFill>
                  <a:latin typeface="Arial" pitchFamily="34" charset="0"/>
                  <a:cs typeface="Arial" pitchFamily="34" charset="0"/>
                </a:rPr>
                <a:t>(m/s)</a:t>
              </a:r>
            </a:p>
          </p:txBody>
        </p:sp>
        <p:cxnSp>
          <p:nvCxnSpPr>
            <p:cNvPr id="7" name="Straight Connector 6"/>
            <p:cNvCxnSpPr/>
            <p:nvPr/>
          </p:nvCxnSpPr>
          <p:spPr>
            <a:xfrm>
              <a:off x="1576197"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17826"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16657"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5616"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4447"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4741" y="395249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59891" y="379310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49222" y="3527552"/>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49222" y="3240785"/>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49222" y="297522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49222" y="2713354"/>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49222" y="2494279"/>
              <a:ext cx="208153"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4241800"/>
              <a:ext cx="863600" cy="461665"/>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t (s)</a:t>
              </a:r>
            </a:p>
          </p:txBody>
        </p:sp>
      </p:grpSp>
      <p:cxnSp>
        <p:nvCxnSpPr>
          <p:cNvPr id="21" name="Straight Connector 20"/>
          <p:cNvCxnSpPr/>
          <p:nvPr/>
        </p:nvCxnSpPr>
        <p:spPr>
          <a:xfrm>
            <a:off x="3136900" y="2463800"/>
            <a:ext cx="0" cy="1574800"/>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57300" y="2463800"/>
            <a:ext cx="1879600" cy="10668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0000" y="3530600"/>
            <a:ext cx="1866900" cy="0"/>
          </a:xfrm>
          <a:prstGeom prst="line">
            <a:avLst/>
          </a:prstGeom>
          <a:ln w="38100" cap="flat" cmpd="sng" algn="ctr">
            <a:solidFill>
              <a:srgbClr val="C0C0C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6700" y="2146301"/>
            <a:ext cx="5867400" cy="353943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Therefore, the area under a velocity vs. time graph is displacement.  It can be calculated by combining the previous two results.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A </a:t>
            </a:r>
            <a:r>
              <a:rPr lang="en-US" sz="2400" b="1" dirty="0">
                <a:solidFill>
                  <a:srgbClr val="00008B"/>
                </a:solidFill>
                <a:latin typeface="Arial" pitchFamily="34" charset="0"/>
                <a:cs typeface="Arial" pitchFamily="34" charset="0"/>
              </a:rPr>
              <a:t>= </a:t>
            </a:r>
            <a:r>
              <a:rPr lang="el-GR" sz="2400" dirty="0">
                <a:solidFill>
                  <a:srgbClr val="00008B"/>
                </a:solidFill>
                <a:latin typeface="Arial" pitchFamily="34" charset="0"/>
                <a:cs typeface="Arial" pitchFamily="34" charset="0"/>
              </a:rPr>
              <a:t>Δ</a:t>
            </a:r>
            <a:r>
              <a:rPr lang="en-US" sz="2400" b="1" dirty="0">
                <a:solidFill>
                  <a:srgbClr val="00008B"/>
                </a:solidFill>
                <a:latin typeface="Arial" pitchFamily="34" charset="0"/>
                <a:cs typeface="Arial" pitchFamily="34" charset="0"/>
              </a:rPr>
              <a:t>x = v</a:t>
            </a:r>
            <a:r>
              <a:rPr lang="en-US" sz="2400" b="1" baseline="-25000" dirty="0">
                <a:solidFill>
                  <a:srgbClr val="00008B"/>
                </a:solidFill>
                <a:latin typeface="Arial" pitchFamily="34" charset="0"/>
                <a:cs typeface="Arial" pitchFamily="34" charset="0"/>
              </a:rPr>
              <a:t>0</a:t>
            </a:r>
            <a:r>
              <a:rPr lang="en-US" sz="2400" b="1" dirty="0">
                <a:solidFill>
                  <a:srgbClr val="00008B"/>
                </a:solidFill>
                <a:latin typeface="Arial" pitchFamily="34" charset="0"/>
                <a:cs typeface="Arial" pitchFamily="34" charset="0"/>
              </a:rPr>
              <a:t>t + </a:t>
            </a:r>
            <a:r>
              <a:rPr lang="en-US" sz="2400" dirty="0">
                <a:solidFill>
                  <a:srgbClr val="00008B"/>
                </a:solidFill>
                <a:latin typeface="Arial" pitchFamily="34" charset="0"/>
                <a:cs typeface="Arial" pitchFamily="34" charset="0"/>
              </a:rPr>
              <a:t>½at</a:t>
            </a:r>
            <a:r>
              <a:rPr lang="en-US" sz="2400" baseline="70000" dirty="0">
                <a:solidFill>
                  <a:srgbClr val="00008B"/>
                </a:solidFill>
                <a:latin typeface="Arial" pitchFamily="34" charset="0"/>
                <a:cs typeface="Arial" pitchFamily="34" charset="0"/>
              </a:rPr>
              <a:t>2</a:t>
            </a:r>
          </a:p>
          <a:p>
            <a:endParaRPr lang="en-US" sz="2400" baseline="700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x - x</a:t>
            </a:r>
            <a:r>
              <a:rPr lang="en-US" sz="2400" baseline="-25000" dirty="0">
                <a:solidFill>
                  <a:srgbClr val="00008B"/>
                </a:solidFill>
                <a:latin typeface="Arial" pitchFamily="34" charset="0"/>
                <a:cs typeface="Arial" pitchFamily="34" charset="0"/>
              </a:rPr>
              <a:t>0</a:t>
            </a:r>
            <a:r>
              <a:rPr lang="en-US" sz="2400" b="1" dirty="0">
                <a:solidFill>
                  <a:srgbClr val="00008B"/>
                </a:solidFill>
                <a:latin typeface="Arial" pitchFamily="34" charset="0"/>
                <a:cs typeface="Arial" pitchFamily="34" charset="0"/>
              </a:rPr>
              <a:t> = v</a:t>
            </a:r>
            <a:r>
              <a:rPr lang="en-US" sz="2400" b="1" baseline="-25000" dirty="0">
                <a:solidFill>
                  <a:srgbClr val="00008B"/>
                </a:solidFill>
                <a:latin typeface="Arial" pitchFamily="34" charset="0"/>
                <a:cs typeface="Arial" pitchFamily="34" charset="0"/>
              </a:rPr>
              <a:t>0</a:t>
            </a:r>
            <a:r>
              <a:rPr lang="en-US" sz="2400" b="1" dirty="0">
                <a:solidFill>
                  <a:srgbClr val="00008B"/>
                </a:solidFill>
                <a:latin typeface="Arial" pitchFamily="34" charset="0"/>
                <a:cs typeface="Arial" pitchFamily="34" charset="0"/>
              </a:rPr>
              <a:t>t + </a:t>
            </a:r>
            <a:r>
              <a:rPr lang="en-US" sz="2400" dirty="0">
                <a:solidFill>
                  <a:srgbClr val="00008B"/>
                </a:solidFill>
                <a:latin typeface="Arial" pitchFamily="34" charset="0"/>
                <a:cs typeface="Arial" pitchFamily="34" charset="0"/>
              </a:rPr>
              <a:t>½at</a:t>
            </a:r>
            <a:r>
              <a:rPr lang="en-US" sz="2400" baseline="70000" dirty="0">
                <a:solidFill>
                  <a:srgbClr val="00008B"/>
                </a:solidFill>
                <a:latin typeface="Arial" pitchFamily="34" charset="0"/>
                <a:cs typeface="Arial" pitchFamily="34" charset="0"/>
              </a:rPr>
              <a:t>2</a:t>
            </a:r>
          </a:p>
          <a:p>
            <a:endParaRPr lang="en-US" sz="2400" baseline="700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x</a:t>
            </a:r>
            <a:r>
              <a:rPr lang="en-US" sz="2400" baseline="70000" dirty="0">
                <a:solidFill>
                  <a:srgbClr val="00008B"/>
                </a:solidFill>
                <a:latin typeface="Arial" pitchFamily="34" charset="0"/>
                <a:cs typeface="Arial" pitchFamily="34" charset="0"/>
              </a:rPr>
              <a:t> </a:t>
            </a:r>
            <a:r>
              <a:rPr lang="en-US" sz="2400" b="1" dirty="0">
                <a:solidFill>
                  <a:srgbClr val="FF0000"/>
                </a:solidFill>
                <a:latin typeface="Arial" pitchFamily="34" charset="0"/>
                <a:cs typeface="Arial" pitchFamily="34" charset="0"/>
              </a:rPr>
              <a:t>= </a:t>
            </a:r>
            <a:r>
              <a:rPr lang="en-US" sz="2400" dirty="0">
                <a:solidFill>
                  <a:srgbClr val="FF0000"/>
                </a:solidFill>
                <a:latin typeface="Arial" pitchFamily="34" charset="0"/>
                <a:cs typeface="Arial" pitchFamily="34" charset="0"/>
              </a:rPr>
              <a:t>x</a:t>
            </a:r>
            <a:r>
              <a:rPr lang="en-US" sz="2400" baseline="-25000" dirty="0">
                <a:solidFill>
                  <a:srgbClr val="FF0000"/>
                </a:solidFill>
                <a:latin typeface="Arial" pitchFamily="34" charset="0"/>
                <a:cs typeface="Arial" pitchFamily="34" charset="0"/>
              </a:rPr>
              <a:t>0 </a:t>
            </a:r>
            <a:r>
              <a:rPr lang="en-US" sz="2400" dirty="0">
                <a:solidFill>
                  <a:srgbClr val="FF0000"/>
                </a:solidFill>
                <a:latin typeface="Arial" pitchFamily="34" charset="0"/>
                <a:cs typeface="Arial" pitchFamily="34" charset="0"/>
              </a:rPr>
              <a:t>+</a:t>
            </a:r>
            <a:r>
              <a:rPr lang="en-US" sz="2400" b="1" dirty="0">
                <a:solidFill>
                  <a:srgbClr val="FF0000"/>
                </a:solidFill>
                <a:latin typeface="Arial" pitchFamily="34" charset="0"/>
                <a:cs typeface="Arial" pitchFamily="34" charset="0"/>
              </a:rPr>
              <a:t> v</a:t>
            </a:r>
            <a:r>
              <a:rPr lang="en-US" sz="2400" b="1" baseline="-25000" dirty="0">
                <a:solidFill>
                  <a:srgbClr val="FF0000"/>
                </a:solidFill>
                <a:latin typeface="Arial" pitchFamily="34" charset="0"/>
                <a:cs typeface="Arial" pitchFamily="34" charset="0"/>
              </a:rPr>
              <a:t>0</a:t>
            </a:r>
            <a:r>
              <a:rPr lang="en-US" sz="2400" b="1" dirty="0">
                <a:solidFill>
                  <a:srgbClr val="FF0000"/>
                </a:solidFill>
                <a:latin typeface="Arial" pitchFamily="34" charset="0"/>
                <a:cs typeface="Arial" pitchFamily="34" charset="0"/>
              </a:rPr>
              <a:t>t + </a:t>
            </a:r>
            <a:r>
              <a:rPr lang="en-US" sz="2400" dirty="0">
                <a:solidFill>
                  <a:srgbClr val="FF0000"/>
                </a:solidFill>
                <a:latin typeface="Arial" pitchFamily="34" charset="0"/>
                <a:cs typeface="Arial" pitchFamily="34" charset="0"/>
              </a:rPr>
              <a:t>½at</a:t>
            </a:r>
            <a:r>
              <a:rPr lang="en-US" sz="2400" baseline="70000" dirty="0">
                <a:solidFill>
                  <a:srgbClr val="FF0000"/>
                </a:solidFill>
                <a:latin typeface="Arial" pitchFamily="34" charset="0"/>
                <a:cs typeface="Arial" pitchFamily="34" charset="0"/>
              </a:rPr>
              <a:t>2</a:t>
            </a:r>
          </a:p>
        </p:txBody>
      </p:sp>
      <p:sp>
        <p:nvSpPr>
          <p:cNvPr id="25" name="TextBox 24"/>
          <p:cNvSpPr txBox="1"/>
          <p:nvPr/>
        </p:nvSpPr>
        <p:spPr>
          <a:xfrm>
            <a:off x="2032000" y="3048000"/>
            <a:ext cx="914400" cy="461665"/>
          </a:xfrm>
          <a:prstGeom prst="rect">
            <a:avLst/>
          </a:prstGeom>
          <a:noFill/>
        </p:spPr>
        <p:txBody>
          <a:bodyPr vert="horz" rtlCol="0">
            <a:spAutoFit/>
          </a:bodyPr>
          <a:lstStyle/>
          <a:p>
            <a:r>
              <a:rPr lang="en-US" sz="2400" b="1" dirty="0">
                <a:solidFill>
                  <a:srgbClr val="00008B"/>
                </a:solidFill>
                <a:latin typeface="Arial" pitchFamily="34" charset="0"/>
                <a:cs typeface="Arial" pitchFamily="34" charset="0"/>
              </a:rPr>
              <a:t>½at</a:t>
            </a:r>
            <a:r>
              <a:rPr lang="en-US" sz="2400" b="1" baseline="70000" dirty="0">
                <a:solidFill>
                  <a:srgbClr val="00008B"/>
                </a:solidFill>
                <a:latin typeface="Arial" pitchFamily="34" charset="0"/>
                <a:cs typeface="Arial" pitchFamily="34" charset="0"/>
              </a:rPr>
              <a:t>2</a:t>
            </a:r>
          </a:p>
        </p:txBody>
      </p:sp>
      <p:sp>
        <p:nvSpPr>
          <p:cNvPr id="26" name="TextBox 25"/>
          <p:cNvSpPr txBox="1"/>
          <p:nvPr/>
        </p:nvSpPr>
        <p:spPr>
          <a:xfrm>
            <a:off x="2108200" y="3505200"/>
            <a:ext cx="685800" cy="461665"/>
          </a:xfrm>
          <a:prstGeom prst="rect">
            <a:avLst/>
          </a:prstGeom>
          <a:noFill/>
        </p:spPr>
        <p:txBody>
          <a:bodyPr vert="horz" rtlCol="0">
            <a:spAutoFit/>
          </a:bodyPr>
          <a:lstStyle/>
          <a:p>
            <a:r>
              <a:rPr lang="en-US" sz="2400" b="1" dirty="0">
                <a:solidFill>
                  <a:srgbClr val="00008B"/>
                </a:solidFill>
                <a:latin typeface="Arial" pitchFamily="34" charset="0"/>
                <a:cs typeface="Arial" pitchFamily="34" charset="0"/>
              </a:rPr>
              <a:t>v</a:t>
            </a:r>
            <a:r>
              <a:rPr lang="en-US" sz="2400" b="1" baseline="-25000" dirty="0">
                <a:solidFill>
                  <a:srgbClr val="00008B"/>
                </a:solidFill>
                <a:latin typeface="Arial" pitchFamily="34" charset="0"/>
                <a:cs typeface="Arial" pitchFamily="34" charset="0"/>
              </a:rPr>
              <a:t>0</a:t>
            </a:r>
            <a:r>
              <a:rPr lang="en-US" sz="2400" b="1" dirty="0">
                <a:solidFill>
                  <a:srgbClr val="00008B"/>
                </a:solidFill>
                <a:latin typeface="Arial" pitchFamily="34" charset="0"/>
                <a:cs typeface="Arial" pitchFamily="34" charset="0"/>
              </a:rPr>
              <a:t>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677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55</a:t>
            </a:r>
          </a:p>
        </p:txBody>
      </p:sp>
      <p:sp>
        <p:nvSpPr>
          <p:cNvPr id="9" name="TextBox 8"/>
          <p:cNvSpPr txBox="1"/>
          <p:nvPr/>
        </p:nvSpPr>
        <p:spPr>
          <a:xfrm>
            <a:off x="1346200" y="443805"/>
            <a:ext cx="8813800" cy="1815882"/>
          </a:xfrm>
          <a:prstGeom prst="rect">
            <a:avLst/>
          </a:prstGeom>
          <a:noFill/>
        </p:spPr>
        <p:txBody>
          <a:bodyPr vert="horz" wrap="square" rtlCol="0">
            <a:spAutoFit/>
          </a:bodyPr>
          <a:lstStyle/>
          <a:p>
            <a:r>
              <a:rPr lang="en-US" sz="2800" b="1" dirty="0">
                <a:solidFill>
                  <a:srgbClr val="000000"/>
                </a:solidFill>
                <a:latin typeface="Arial - 28"/>
              </a:rPr>
              <a:t>An airplane starts from rest and accelerates at a constant rate of 3.0 m/s</a:t>
            </a:r>
            <a:r>
              <a:rPr lang="en-US" sz="2800" b="1" baseline="70000" dirty="0">
                <a:solidFill>
                  <a:srgbClr val="000000"/>
                </a:solidFill>
                <a:latin typeface="Arial - 18"/>
              </a:rPr>
              <a:t>2</a:t>
            </a:r>
            <a:r>
              <a:rPr lang="en-US" sz="2800" b="1" dirty="0">
                <a:solidFill>
                  <a:srgbClr val="000000"/>
                </a:solidFill>
                <a:latin typeface="Arial - 28"/>
              </a:rPr>
              <a:t>  for 30.0 s before leaving the ground.   How far did it move along the runway?</a:t>
            </a:r>
          </a:p>
        </p:txBody>
      </p:sp>
      <p:pic>
        <p:nvPicPr>
          <p:cNvPr id="10" name="Picture 9" descr="clipboard(60).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57200" y="467380"/>
            <a:ext cx="9499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56</a:t>
            </a:r>
          </a:p>
        </p:txBody>
      </p:sp>
      <p:sp>
        <p:nvSpPr>
          <p:cNvPr id="9" name="TextBox 8"/>
          <p:cNvSpPr txBox="1"/>
          <p:nvPr/>
        </p:nvSpPr>
        <p:spPr>
          <a:xfrm>
            <a:off x="1295400" y="470118"/>
            <a:ext cx="8585200" cy="1815882"/>
          </a:xfrm>
          <a:prstGeom prst="rect">
            <a:avLst/>
          </a:prstGeom>
          <a:noFill/>
        </p:spPr>
        <p:txBody>
          <a:bodyPr vert="horz" wrap="square" rtlCol="0">
            <a:spAutoFit/>
          </a:bodyPr>
          <a:lstStyle/>
          <a:p>
            <a:r>
              <a:rPr lang="en-US" sz="2800" b="1" dirty="0">
                <a:solidFill>
                  <a:srgbClr val="000000"/>
                </a:solidFill>
                <a:latin typeface="Arial - 28"/>
              </a:rPr>
              <a:t>A Volkswagen Beetle moves at an initial velocity of 12 m/s. It coasts up a hill with a constant acceleration of –1.6 m/s</a:t>
            </a:r>
            <a:r>
              <a:rPr lang="en-US" sz="2800" b="1" baseline="70000" dirty="0">
                <a:solidFill>
                  <a:srgbClr val="000000"/>
                </a:solidFill>
                <a:latin typeface="Arial - 18"/>
              </a:rPr>
              <a:t>2</a:t>
            </a:r>
            <a:r>
              <a:rPr lang="en-US" sz="2800" b="1" dirty="0">
                <a:solidFill>
                  <a:srgbClr val="000000"/>
                </a:solidFill>
                <a:latin typeface="Arial - 28"/>
              </a:rPr>
              <a:t>.  How far has it traveled after 6.0 seconds?</a:t>
            </a:r>
          </a:p>
        </p:txBody>
      </p:sp>
      <p:pic>
        <p:nvPicPr>
          <p:cNvPr id="10" name="Picture 9" descr="clipboard(61).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381000"/>
            <a:ext cx="8077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a:t>
            </a:r>
          </a:p>
        </p:txBody>
      </p:sp>
      <p:sp>
        <p:nvSpPr>
          <p:cNvPr id="3" name="TextBox 2"/>
          <p:cNvSpPr txBox="1"/>
          <p:nvPr/>
        </p:nvSpPr>
        <p:spPr>
          <a:xfrm>
            <a:off x="1422400" y="417493"/>
            <a:ext cx="80772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car travels at a speed of 40 m/s for 4.0 s; what is the distance traveled by the car?</a:t>
            </a:r>
          </a:p>
        </p:txBody>
      </p:sp>
      <p:pic>
        <p:nvPicPr>
          <p:cNvPr id="10" name="Picture 9" descr="clipboard(8).png"/>
          <p:cNvPicPr>
            <a:picLocks/>
          </p:cNvPicPr>
          <p:nvPr/>
        </p:nvPicPr>
        <p:blipFill>
          <a:blip r:embed="rId3" cstate="print"/>
          <a:stretch>
            <a:fillRect/>
          </a:stretch>
        </p:blipFill>
        <p:spPr>
          <a:xfrm>
            <a:off x="177800" y="165099"/>
            <a:ext cx="4064000" cy="63501"/>
          </a:xfrm>
          <a:prstGeom prst="rect">
            <a:avLst/>
          </a:prstGeom>
          <a:solidFill>
            <a:scrgbClr r="0" g="0" b="0">
              <a:alpha val="0"/>
            </a:scrgbClr>
          </a:solidFill>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550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57</a:t>
            </a:r>
          </a:p>
        </p:txBody>
      </p:sp>
      <p:sp>
        <p:nvSpPr>
          <p:cNvPr id="3" name="TextBox 2"/>
          <p:cNvSpPr txBox="1"/>
          <p:nvPr/>
        </p:nvSpPr>
        <p:spPr>
          <a:xfrm>
            <a:off x="1346200" y="443805"/>
            <a:ext cx="88138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 motorcycle starts out from a stop sign and accelerates at a constant rate of 20 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  How long will it take the motorcycle to go 300 meters?</a:t>
            </a:r>
            <a:r>
              <a:rPr lang="en-US" sz="2100" b="1" dirty="0">
                <a:solidFill>
                  <a:srgbClr val="000000"/>
                </a:solidFill>
                <a:latin typeface="Arial - 28"/>
              </a:rPr>
              <a:t> </a:t>
            </a:r>
          </a:p>
        </p:txBody>
      </p:sp>
      <p:pic>
        <p:nvPicPr>
          <p:cNvPr id="10" name="Picture 9" descr="clipboard(62).png"/>
          <p:cNvPicPr>
            <a:picLocks/>
          </p:cNvPicPr>
          <p:nvPr/>
        </p:nvPicPr>
        <p:blipFill>
          <a:blip r:embed="rId2" cstate="print"/>
          <a:stretch>
            <a:fillRect/>
          </a:stretch>
        </p:blipFill>
        <p:spPr>
          <a:xfrm>
            <a:off x="76200" y="50801"/>
            <a:ext cx="4064000" cy="63501"/>
          </a:xfrm>
          <a:prstGeom prst="rect">
            <a:avLst/>
          </a:prstGeom>
          <a:solidFill>
            <a:scrgbClr r="0" g="0" b="0">
              <a:alpha val="0"/>
            </a:scrgbClr>
          </a:solid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474200" cy="523220"/>
          </a:xfrm>
          <a:prstGeom prst="rect">
            <a:avLst/>
          </a:prstGeom>
          <a:noFill/>
        </p:spPr>
        <p:txBody>
          <a:bodyPr vert="horz" rtlCol="0">
            <a:spAutoFit/>
          </a:bodyPr>
          <a:lstStyle/>
          <a:p>
            <a:r>
              <a:rPr lang="en-US" sz="2800" b="1" dirty="0">
                <a:solidFill>
                  <a:srgbClr val="000000"/>
                </a:solidFill>
                <a:latin typeface="Arial - 28"/>
              </a:rPr>
              <a:t>58</a:t>
            </a:r>
          </a:p>
        </p:txBody>
      </p:sp>
      <p:sp>
        <p:nvSpPr>
          <p:cNvPr id="3" name="TextBox 2"/>
          <p:cNvSpPr txBox="1"/>
          <p:nvPr/>
        </p:nvSpPr>
        <p:spPr>
          <a:xfrm>
            <a:off x="1333500" y="533400"/>
            <a:ext cx="8826500" cy="1815882"/>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train pulling out of Grand Central Station accelerates from rest at a constant rate.  It covers 800 meters in 20 seconds.  What is its rate of acceleration?</a:t>
            </a:r>
          </a:p>
        </p:txBody>
      </p:sp>
      <p:pic>
        <p:nvPicPr>
          <p:cNvPr id="10" name="Picture 9" descr="clipboard(63).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57200" y="467380"/>
            <a:ext cx="9423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59</a:t>
            </a:r>
          </a:p>
        </p:txBody>
      </p:sp>
      <p:sp>
        <p:nvSpPr>
          <p:cNvPr id="9" name="TextBox 8"/>
          <p:cNvSpPr txBox="1"/>
          <p:nvPr/>
        </p:nvSpPr>
        <p:spPr>
          <a:xfrm>
            <a:off x="1397000" y="443805"/>
            <a:ext cx="86360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 car has a initial velocity of 45 m/s. It accelerates for 4.8 seconds.  In this time, the car covers 264 meters.  What is its rate of acceleration?</a:t>
            </a:r>
          </a:p>
        </p:txBody>
      </p:sp>
      <p:pic>
        <p:nvPicPr>
          <p:cNvPr id="10" name="Picture 9" descr="clipboard(64).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499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60</a:t>
            </a:r>
          </a:p>
        </p:txBody>
      </p:sp>
      <p:sp>
        <p:nvSpPr>
          <p:cNvPr id="3" name="TextBox 2"/>
          <p:cNvSpPr txBox="1"/>
          <p:nvPr/>
        </p:nvSpPr>
        <p:spPr>
          <a:xfrm>
            <a:off x="1358900" y="470118"/>
            <a:ext cx="9055100" cy="1815882"/>
          </a:xfrm>
          <a:prstGeom prst="rect">
            <a:avLst/>
          </a:prstGeom>
          <a:noFill/>
        </p:spPr>
        <p:txBody>
          <a:bodyPr vert="horz" rtlCol="0">
            <a:spAutoFit/>
          </a:bodyPr>
          <a:lstStyle/>
          <a:p>
            <a:r>
              <a:rPr lang="en-US" sz="2800" b="1" dirty="0">
                <a:solidFill>
                  <a:srgbClr val="000000"/>
                </a:solidFill>
                <a:latin typeface="Arial - 28"/>
              </a:rPr>
              <a:t> A Greyhound bus traveling at a constant velocity starts to accelerate at a constant 2.0 m/s</a:t>
            </a:r>
            <a:r>
              <a:rPr lang="en-US" sz="2800" b="1" baseline="70000" dirty="0">
                <a:solidFill>
                  <a:srgbClr val="000000"/>
                </a:solidFill>
                <a:latin typeface="Arial - 18"/>
              </a:rPr>
              <a:t>2</a:t>
            </a:r>
            <a:r>
              <a:rPr lang="en-US" sz="2800" b="1" dirty="0">
                <a:solidFill>
                  <a:srgbClr val="000000"/>
                </a:solidFill>
                <a:latin typeface="Arial - 28"/>
              </a:rPr>
              <a:t>.  If the bus travels 500 meters in 20 seconds, what was its initial velocity?</a:t>
            </a:r>
          </a:p>
        </p:txBody>
      </p:sp>
      <p:pic>
        <p:nvPicPr>
          <p:cNvPr id="10" name="Picture 9" descr="clipboard(65).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1917700" y="2064603"/>
            <a:ext cx="72898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Kinematics Equation 3</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344269"/>
            <a:ext cx="7950200" cy="646331"/>
          </a:xfrm>
          <a:prstGeom prst="rect">
            <a:avLst/>
          </a:prstGeom>
          <a:noFill/>
        </p:spPr>
        <p:txBody>
          <a:bodyPr vert="horz" rtlCol="0">
            <a:spAutoFit/>
          </a:bodyPr>
          <a:lstStyle/>
          <a:p>
            <a:pPr algn="ctr"/>
            <a:r>
              <a:rPr lang="en-US" sz="3600" b="1" dirty="0">
                <a:solidFill>
                  <a:srgbClr val="333399"/>
                </a:solidFill>
                <a:latin typeface="Arial - 35"/>
              </a:rPr>
              <a:t>Motion at Constant Acceleration</a:t>
            </a:r>
          </a:p>
        </p:txBody>
      </p:sp>
      <p:sp>
        <p:nvSpPr>
          <p:cNvPr id="3" name="TextBox 2"/>
          <p:cNvSpPr txBox="1"/>
          <p:nvPr/>
        </p:nvSpPr>
        <p:spPr>
          <a:xfrm>
            <a:off x="584200" y="1390471"/>
            <a:ext cx="9156700" cy="1200329"/>
          </a:xfrm>
          <a:prstGeom prst="rect">
            <a:avLst/>
          </a:prstGeom>
          <a:noFill/>
        </p:spPr>
        <p:txBody>
          <a:bodyPr vert="horz" wrap="square" rtlCol="0">
            <a:spAutoFit/>
          </a:bodyPr>
          <a:lstStyle/>
          <a:p>
            <a:r>
              <a:rPr lang="en-US" sz="2400" b="1" dirty="0">
                <a:solidFill>
                  <a:srgbClr val="333399"/>
                </a:solidFill>
                <a:latin typeface="Arial" pitchFamily="34" charset="0"/>
                <a:cs typeface="Arial" pitchFamily="34" charset="0"/>
              </a:rPr>
              <a:t>We can also combine these equations so as to eliminate </a:t>
            </a:r>
            <a:r>
              <a:rPr lang="en-US" sz="2400" b="1" i="1" dirty="0">
                <a:solidFill>
                  <a:srgbClr val="333399"/>
                </a:solidFill>
                <a:latin typeface="Arial" pitchFamily="34" charset="0"/>
                <a:cs typeface="Arial" pitchFamily="34" charset="0"/>
              </a:rPr>
              <a:t>t</a:t>
            </a:r>
            <a:r>
              <a:rPr lang="en-US" sz="2400" b="1" dirty="0">
                <a:solidFill>
                  <a:srgbClr val="333399"/>
                </a:solidFill>
                <a:latin typeface="Arial" pitchFamily="34" charset="0"/>
                <a:cs typeface="Arial" pitchFamily="34" charset="0"/>
              </a:rPr>
              <a:t>:</a:t>
            </a:r>
          </a:p>
          <a:p>
            <a:endParaRPr lang="en-US" sz="1600" b="1" dirty="0">
              <a:solidFill>
                <a:srgbClr val="333399"/>
              </a:solidFill>
              <a:latin typeface="Arial - 22"/>
            </a:endParaRPr>
          </a:p>
          <a:p>
            <a:endParaRPr lang="en-US" sz="1600" b="1" dirty="0">
              <a:solidFill>
                <a:srgbClr val="333399"/>
              </a:solidFill>
              <a:latin typeface="Arial - 22"/>
            </a:endParaRPr>
          </a:p>
          <a:p>
            <a:endParaRPr lang="en-US" sz="1600" b="1" dirty="0">
              <a:solidFill>
                <a:srgbClr val="333399"/>
              </a:solidFill>
              <a:latin typeface="Arial - 22"/>
            </a:endParaRPr>
          </a:p>
        </p:txBody>
      </p:sp>
      <p:sp>
        <p:nvSpPr>
          <p:cNvPr id="4" name="TextBox 3"/>
          <p:cNvSpPr txBox="1"/>
          <p:nvPr/>
        </p:nvSpPr>
        <p:spPr>
          <a:xfrm>
            <a:off x="3543300" y="3759200"/>
            <a:ext cx="35560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v</a:t>
            </a:r>
            <a:r>
              <a:rPr lang="en-US" sz="2400" b="1" baseline="70000" dirty="0">
                <a:solidFill>
                  <a:srgbClr val="000000"/>
                </a:solidFill>
                <a:latin typeface="Arial" pitchFamily="34" charset="0"/>
                <a:cs typeface="Arial" pitchFamily="34" charset="0"/>
              </a:rPr>
              <a:t>2</a:t>
            </a:r>
            <a:r>
              <a:rPr lang="en-US" sz="2400" b="1" dirty="0">
                <a:solidFill>
                  <a:srgbClr val="000000"/>
                </a:solidFill>
                <a:latin typeface="Arial" pitchFamily="34" charset="0"/>
                <a:cs typeface="Arial" pitchFamily="34" charset="0"/>
              </a:rPr>
              <a:t> = v</a:t>
            </a:r>
            <a:r>
              <a:rPr lang="en-US" sz="2400" b="1" baseline="-25000" dirty="0">
                <a:solidFill>
                  <a:srgbClr val="000000"/>
                </a:solidFill>
                <a:latin typeface="Arial" pitchFamily="34" charset="0"/>
                <a:cs typeface="Arial" pitchFamily="34" charset="0"/>
              </a:rPr>
              <a:t>o</a:t>
            </a:r>
            <a:r>
              <a:rPr lang="en-US" sz="2400" b="1" baseline="70000" dirty="0">
                <a:solidFill>
                  <a:srgbClr val="000000"/>
                </a:solidFill>
                <a:latin typeface="Arial" pitchFamily="34" charset="0"/>
                <a:cs typeface="Arial" pitchFamily="34" charset="0"/>
              </a:rPr>
              <a:t>2</a:t>
            </a:r>
            <a:r>
              <a:rPr lang="en-US" sz="2400" b="1"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+ 2</a:t>
            </a:r>
            <a:r>
              <a:rPr lang="en-US" sz="2400" b="1" dirty="0">
                <a:solidFill>
                  <a:srgbClr val="000000"/>
                </a:solidFill>
                <a:latin typeface="Arial" pitchFamily="34" charset="0"/>
                <a:cs typeface="Arial" pitchFamily="34" charset="0"/>
              </a:rPr>
              <a:t>a(x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a:t>
            </a:r>
          </a:p>
        </p:txBody>
      </p:sp>
      <p:sp>
        <p:nvSpPr>
          <p:cNvPr id="5" name="Freeform 4"/>
          <p:cNvSpPr/>
          <p:nvPr/>
        </p:nvSpPr>
        <p:spPr>
          <a:xfrm>
            <a:off x="2946400" y="3352800"/>
            <a:ext cx="4037459" cy="1194182"/>
          </a:xfrm>
          <a:custGeom>
            <a:avLst/>
            <a:gdLst/>
            <a:ahLst/>
            <a:cxnLst/>
            <a:rect l="0" t="0" r="0" b="0"/>
            <a:pathLst>
              <a:path w="4037459" h="1194182">
                <a:moveTo>
                  <a:pt x="0" y="0"/>
                </a:moveTo>
                <a:lnTo>
                  <a:pt x="4037458" y="0"/>
                </a:lnTo>
                <a:lnTo>
                  <a:pt x="4037458" y="1194181"/>
                </a:lnTo>
                <a:lnTo>
                  <a:pt x="0" y="119418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31800" y="467380"/>
            <a:ext cx="9677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61</a:t>
            </a:r>
          </a:p>
        </p:txBody>
      </p:sp>
      <p:sp>
        <p:nvSpPr>
          <p:cNvPr id="9" name="TextBox 8"/>
          <p:cNvSpPr txBox="1"/>
          <p:nvPr/>
        </p:nvSpPr>
        <p:spPr>
          <a:xfrm>
            <a:off x="1397000" y="417493"/>
            <a:ext cx="87630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 car accelerates from rest to 30m/s while traveling a distance of 20m; what was its acceleration?</a:t>
            </a:r>
          </a:p>
        </p:txBody>
      </p:sp>
      <p:pic>
        <p:nvPicPr>
          <p:cNvPr id="10" name="Picture 9" descr="clipboard(66).png"/>
          <p:cNvPicPr>
            <a:picLocks/>
          </p:cNvPicPr>
          <p:nvPr/>
        </p:nvPicPr>
        <p:blipFill>
          <a:blip r:embed="rId2"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57200"/>
            <a:ext cx="9474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62</a:t>
            </a:r>
          </a:p>
        </p:txBody>
      </p:sp>
      <p:sp>
        <p:nvSpPr>
          <p:cNvPr id="3" name="TextBox 2"/>
          <p:cNvSpPr txBox="1"/>
          <p:nvPr/>
        </p:nvSpPr>
        <p:spPr>
          <a:xfrm>
            <a:off x="1384300" y="417493"/>
            <a:ext cx="8572500" cy="954107"/>
          </a:xfrm>
          <a:prstGeom prst="rect">
            <a:avLst/>
          </a:prstGeom>
          <a:noFill/>
        </p:spPr>
        <p:txBody>
          <a:bodyPr vert="horz" wrap="square" rtlCol="0">
            <a:spAutoFit/>
          </a:bodyPr>
          <a:lstStyle/>
          <a:p>
            <a:r>
              <a:rPr lang="en-US" sz="2800" b="1" dirty="0">
                <a:solidFill>
                  <a:srgbClr val="000000"/>
                </a:solidFill>
                <a:latin typeface="Arial - 28"/>
              </a:rPr>
              <a:t>You accelerate, from rest, at 10m/s</a:t>
            </a:r>
            <a:r>
              <a:rPr lang="en-US" sz="2800" b="1" baseline="70000" dirty="0">
                <a:solidFill>
                  <a:srgbClr val="000000"/>
                </a:solidFill>
                <a:latin typeface="Arial - 18"/>
              </a:rPr>
              <a:t>2</a:t>
            </a:r>
            <a:r>
              <a:rPr lang="en-US" sz="2800" b="1" dirty="0">
                <a:solidFill>
                  <a:srgbClr val="000000"/>
                </a:solidFill>
                <a:latin typeface="Arial - 28"/>
              </a:rPr>
              <a:t> for a distance of 100m; what is your final velocity?</a:t>
            </a:r>
          </a:p>
        </p:txBody>
      </p:sp>
      <p:pic>
        <p:nvPicPr>
          <p:cNvPr id="10" name="Picture 9" descr="clipboard(67).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9900" y="467380"/>
            <a:ext cx="9779000" cy="523220"/>
          </a:xfrm>
          <a:prstGeom prst="rect">
            <a:avLst/>
          </a:prstGeom>
          <a:noFill/>
        </p:spPr>
        <p:txBody>
          <a:bodyPr vert="horz" rtlCol="0">
            <a:spAutoFit/>
          </a:bodyPr>
          <a:lstStyle/>
          <a:p>
            <a:r>
              <a:rPr lang="en-US" sz="2800" b="1" dirty="0">
                <a:solidFill>
                  <a:srgbClr val="000000"/>
                </a:solidFill>
                <a:latin typeface="Arial - 28"/>
              </a:rPr>
              <a:t>63</a:t>
            </a:r>
          </a:p>
        </p:txBody>
      </p:sp>
      <p:sp>
        <p:nvSpPr>
          <p:cNvPr id="3" name="TextBox 2"/>
          <p:cNvSpPr txBox="1"/>
          <p:nvPr/>
        </p:nvSpPr>
        <p:spPr>
          <a:xfrm>
            <a:off x="1384300" y="520005"/>
            <a:ext cx="8775700" cy="1384995"/>
          </a:xfrm>
          <a:prstGeom prst="rect">
            <a:avLst/>
          </a:prstGeom>
          <a:noFill/>
        </p:spPr>
        <p:txBody>
          <a:bodyPr vert="horz" wrap="square" rtlCol="0">
            <a:spAutoFit/>
          </a:bodyPr>
          <a:lstStyle/>
          <a:p>
            <a:r>
              <a:rPr lang="en-US" sz="2800" b="1" dirty="0">
                <a:solidFill>
                  <a:srgbClr val="000000"/>
                </a:solidFill>
                <a:latin typeface="Arial - 28"/>
              </a:rPr>
              <a:t>Beginning with a velocity of 25m/s, you accelerate at a rate of 2.0m/s</a:t>
            </a:r>
            <a:r>
              <a:rPr lang="en-US" sz="2800" b="1" baseline="70000" dirty="0">
                <a:solidFill>
                  <a:srgbClr val="000000"/>
                </a:solidFill>
                <a:latin typeface="Arial - 18"/>
              </a:rPr>
              <a:t>2</a:t>
            </a:r>
            <a:r>
              <a:rPr lang="en-US" sz="2800" b="1" dirty="0">
                <a:solidFill>
                  <a:srgbClr val="000000"/>
                </a:solidFill>
                <a:latin typeface="Arial - 28"/>
              </a:rPr>
              <a:t>.  During that acceleration you travel 200m; what is your final velocity? </a:t>
            </a:r>
          </a:p>
        </p:txBody>
      </p:sp>
      <p:pic>
        <p:nvPicPr>
          <p:cNvPr id="10" name="Picture 9" descr="clipboard(68).png"/>
          <p:cNvPicPr>
            <a:picLocks/>
          </p:cNvPicPr>
          <p:nvPr/>
        </p:nvPicPr>
        <p:blipFill>
          <a:blip r:embed="rId2"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652000" cy="523220"/>
          </a:xfrm>
          <a:prstGeom prst="rect">
            <a:avLst/>
          </a:prstGeom>
          <a:noFill/>
        </p:spPr>
        <p:txBody>
          <a:bodyPr vert="horz" rtlCol="0">
            <a:spAutoFit/>
          </a:bodyPr>
          <a:lstStyle/>
          <a:p>
            <a:r>
              <a:rPr lang="en-US" sz="2800" b="1" dirty="0">
                <a:solidFill>
                  <a:srgbClr val="000000"/>
                </a:solidFill>
                <a:latin typeface="Arial - 28"/>
              </a:rPr>
              <a:t>64</a:t>
            </a:r>
          </a:p>
        </p:txBody>
      </p:sp>
      <p:sp>
        <p:nvSpPr>
          <p:cNvPr id="3" name="TextBox 2"/>
          <p:cNvSpPr txBox="1"/>
          <p:nvPr/>
        </p:nvSpPr>
        <p:spPr>
          <a:xfrm>
            <a:off x="1320800" y="493693"/>
            <a:ext cx="9017000" cy="954107"/>
          </a:xfrm>
          <a:prstGeom prst="rect">
            <a:avLst/>
          </a:prstGeom>
          <a:noFill/>
        </p:spPr>
        <p:txBody>
          <a:bodyPr vert="horz" rtlCol="0">
            <a:spAutoFit/>
          </a:bodyPr>
          <a:lstStyle/>
          <a:p>
            <a:r>
              <a:rPr lang="en-US" sz="2800" b="1" dirty="0">
                <a:solidFill>
                  <a:srgbClr val="000000"/>
                </a:solidFill>
                <a:latin typeface="Arial - 28"/>
              </a:rPr>
              <a:t>You accelerate from 20m/s to 60m/s while traveling a distance of 200m; what was your acceleration?</a:t>
            </a:r>
          </a:p>
        </p:txBody>
      </p:sp>
      <p:pic>
        <p:nvPicPr>
          <p:cNvPr id="10" name="Picture 9" descr="clipboard(69).png"/>
          <p:cNvPicPr>
            <a:picLocks/>
          </p:cNvPicPr>
          <p:nvPr/>
        </p:nvPicPr>
        <p:blipFill>
          <a:blip r:embed="rId2" cstate="print"/>
          <a:stretch>
            <a:fillRect/>
          </a:stretch>
        </p:blipFill>
        <p:spPr>
          <a:xfrm>
            <a:off x="88900" y="63499"/>
            <a:ext cx="4064000" cy="63501"/>
          </a:xfrm>
          <a:prstGeom prst="rect">
            <a:avLst/>
          </a:prstGeom>
          <a:solidFill>
            <a:scrgbClr r="0" g="0" b="0">
              <a:alpha val="0"/>
            </a:scrgbClr>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467380"/>
            <a:ext cx="8636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4</a:t>
            </a:r>
          </a:p>
        </p:txBody>
      </p:sp>
      <p:sp>
        <p:nvSpPr>
          <p:cNvPr id="3" name="TextBox 2"/>
          <p:cNvSpPr txBox="1"/>
          <p:nvPr/>
        </p:nvSpPr>
        <p:spPr>
          <a:xfrm>
            <a:off x="1346200" y="493693"/>
            <a:ext cx="86360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 travel at a speed of 20m/s for 6.0s; what distance have you moved?</a:t>
            </a:r>
          </a:p>
        </p:txBody>
      </p:sp>
      <p:pic>
        <p:nvPicPr>
          <p:cNvPr id="10" name="Picture 9" descr="clipboard(9).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626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65</a:t>
            </a:r>
          </a:p>
        </p:txBody>
      </p:sp>
      <p:sp>
        <p:nvSpPr>
          <p:cNvPr id="3" name="TextBox 2"/>
          <p:cNvSpPr txBox="1"/>
          <p:nvPr/>
        </p:nvSpPr>
        <p:spPr>
          <a:xfrm>
            <a:off x="1422400" y="493693"/>
            <a:ext cx="8534400" cy="954107"/>
          </a:xfrm>
          <a:prstGeom prst="rect">
            <a:avLst/>
          </a:prstGeom>
          <a:noFill/>
        </p:spPr>
        <p:txBody>
          <a:bodyPr vert="horz" wrap="square" rtlCol="0">
            <a:spAutoFit/>
          </a:bodyPr>
          <a:lstStyle/>
          <a:p>
            <a:r>
              <a:rPr lang="en-US" sz="2800" b="1" dirty="0">
                <a:solidFill>
                  <a:srgbClr val="000000"/>
                </a:solidFill>
                <a:latin typeface="Arial - 28"/>
              </a:rPr>
              <a:t>A dropped ball falls 8.0m; what is its final velocity?</a:t>
            </a:r>
          </a:p>
        </p:txBody>
      </p:sp>
      <p:pic>
        <p:nvPicPr>
          <p:cNvPr id="10" name="Picture 9" descr="clipboard(70).png"/>
          <p:cNvPicPr>
            <a:picLocks/>
          </p:cNvPicPr>
          <p:nvPr/>
        </p:nvPicPr>
        <p:blipFill>
          <a:blip r:embed="rId2" cstate="print"/>
          <a:stretch>
            <a:fillRect/>
          </a:stretch>
        </p:blipFill>
        <p:spPr>
          <a:xfrm>
            <a:off x="88900" y="63499"/>
            <a:ext cx="4064000" cy="63501"/>
          </a:xfrm>
          <a:prstGeom prst="rect">
            <a:avLst/>
          </a:prstGeom>
          <a:solidFill>
            <a:scrgbClr r="0" g="0" b="0">
              <a:alpha val="0"/>
            </a:scrgbClr>
          </a:solidFill>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220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66</a:t>
            </a:r>
          </a:p>
        </p:txBody>
      </p:sp>
      <p:sp>
        <p:nvSpPr>
          <p:cNvPr id="3" name="TextBox 2"/>
          <p:cNvSpPr txBox="1"/>
          <p:nvPr/>
        </p:nvSpPr>
        <p:spPr>
          <a:xfrm>
            <a:off x="1422400" y="443805"/>
            <a:ext cx="8458200" cy="1384995"/>
          </a:xfrm>
          <a:prstGeom prst="rect">
            <a:avLst/>
          </a:prstGeom>
          <a:noFill/>
        </p:spPr>
        <p:txBody>
          <a:bodyPr vert="horz" wrap="square" rtlCol="0">
            <a:spAutoFit/>
          </a:bodyPr>
          <a:lstStyle/>
          <a:p>
            <a:r>
              <a:rPr lang="en-US" sz="2800" b="1" dirty="0">
                <a:solidFill>
                  <a:srgbClr val="000000"/>
                </a:solidFill>
                <a:latin typeface="Arial - 28"/>
              </a:rPr>
              <a:t>A ball with an initial velocity of 25m/s is subject to an acceleration of -9.8 m/s</a:t>
            </a:r>
            <a:r>
              <a:rPr lang="en-US" sz="2800" b="1" baseline="70000" dirty="0">
                <a:solidFill>
                  <a:srgbClr val="000000"/>
                </a:solidFill>
                <a:latin typeface="Arial - 18"/>
              </a:rPr>
              <a:t>2</a:t>
            </a:r>
            <a:r>
              <a:rPr lang="en-US" sz="2800" b="1" dirty="0">
                <a:solidFill>
                  <a:srgbClr val="000000"/>
                </a:solidFill>
                <a:latin typeface="Arial - 28"/>
              </a:rPr>
              <a:t>; how high does it go before coming to a momentary stop?</a:t>
            </a:r>
          </a:p>
        </p:txBody>
      </p:sp>
      <p:pic>
        <p:nvPicPr>
          <p:cNvPr id="10" name="Picture 9" descr="clipboard(71).png"/>
          <p:cNvPicPr>
            <a:picLocks/>
          </p:cNvPicPr>
          <p:nvPr/>
        </p:nvPicPr>
        <p:blipFill>
          <a:blip r:embed="rId2" cstate="print"/>
          <a:stretch>
            <a:fillRect/>
          </a:stretch>
        </p:blipFill>
        <p:spPr>
          <a:xfrm>
            <a:off x="76200" y="50801"/>
            <a:ext cx="4064000" cy="63501"/>
          </a:xfrm>
          <a:prstGeom prst="rect">
            <a:avLst/>
          </a:prstGeom>
          <a:solidFill>
            <a:scrgbClr r="0" g="0" b="0">
              <a:alpha val="0"/>
            </a:scrgbClr>
          </a:solid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1168400" y="2184402"/>
            <a:ext cx="8331200" cy="830997"/>
          </a:xfrm>
          <a:prstGeom prst="rect">
            <a:avLst/>
          </a:prstGeom>
          <a:noFill/>
        </p:spPr>
        <p:txBody>
          <a:bodyPr vert="horz" rtlCol="0">
            <a:spAutoFit/>
          </a:bodyPr>
          <a:lstStyle/>
          <a:p>
            <a:r>
              <a:rPr lang="en-US" sz="4800" b="1" dirty="0">
                <a:solidFill>
                  <a:srgbClr val="0000FF"/>
                </a:solidFill>
                <a:latin typeface="Arial - 48"/>
              </a:rPr>
              <a:t>Mixed Kinematics Problems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420469"/>
            <a:ext cx="7950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Motion at Constant Acceleration</a:t>
            </a:r>
          </a:p>
        </p:txBody>
      </p:sp>
      <p:sp>
        <p:nvSpPr>
          <p:cNvPr id="3" name="TextBox 2"/>
          <p:cNvSpPr txBox="1"/>
          <p:nvPr/>
        </p:nvSpPr>
        <p:spPr>
          <a:xfrm>
            <a:off x="1803400" y="1447802"/>
            <a:ext cx="6654800" cy="830997"/>
          </a:xfrm>
          <a:prstGeom prst="rect">
            <a:avLst/>
          </a:prstGeom>
          <a:noFill/>
        </p:spPr>
        <p:txBody>
          <a:bodyPr vert="horz" wrap="square" rtlCol="0">
            <a:spAutoFit/>
          </a:bodyPr>
          <a:lstStyle/>
          <a:p>
            <a:pPr algn="ctr"/>
            <a:r>
              <a:rPr lang="en-US" sz="2400" dirty="0">
                <a:solidFill>
                  <a:srgbClr val="00008B"/>
                </a:solidFill>
                <a:latin typeface="Arial" pitchFamily="34" charset="0"/>
                <a:cs typeface="Arial" pitchFamily="34" charset="0"/>
              </a:rPr>
              <a:t>We now have all the equations we need to solve constant-acceleration problems.</a:t>
            </a:r>
          </a:p>
        </p:txBody>
      </p:sp>
      <p:sp>
        <p:nvSpPr>
          <p:cNvPr id="4" name="TextBox 3"/>
          <p:cNvSpPr txBox="1"/>
          <p:nvPr/>
        </p:nvSpPr>
        <p:spPr>
          <a:xfrm>
            <a:off x="3479800" y="4038603"/>
            <a:ext cx="38608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v</a:t>
            </a:r>
            <a:r>
              <a:rPr lang="en-US" sz="2400" b="1" baseline="70000" dirty="0">
                <a:solidFill>
                  <a:srgbClr val="000000"/>
                </a:solidFill>
                <a:latin typeface="Arial" pitchFamily="34" charset="0"/>
                <a:cs typeface="Arial" pitchFamily="34" charset="0"/>
              </a:rPr>
              <a:t>2</a:t>
            </a:r>
            <a:r>
              <a:rPr lang="en-US" sz="2400" b="1" dirty="0">
                <a:solidFill>
                  <a:srgbClr val="000000"/>
                </a:solidFill>
                <a:latin typeface="Arial" pitchFamily="34" charset="0"/>
                <a:cs typeface="Arial" pitchFamily="34" charset="0"/>
              </a:rPr>
              <a:t> = v</a:t>
            </a:r>
            <a:r>
              <a:rPr lang="en-US" sz="2400" b="1" baseline="-25000" dirty="0">
                <a:solidFill>
                  <a:srgbClr val="000000"/>
                </a:solidFill>
                <a:latin typeface="Arial" pitchFamily="34" charset="0"/>
                <a:cs typeface="Arial" pitchFamily="34" charset="0"/>
              </a:rPr>
              <a:t>o</a:t>
            </a:r>
            <a:r>
              <a:rPr lang="en-US" sz="2400" b="1" baseline="70000" dirty="0">
                <a:solidFill>
                  <a:srgbClr val="000000"/>
                </a:solidFill>
                <a:latin typeface="Arial" pitchFamily="34" charset="0"/>
                <a:cs typeface="Arial" pitchFamily="34" charset="0"/>
              </a:rPr>
              <a:t>2</a:t>
            </a:r>
            <a:r>
              <a:rPr lang="en-US" sz="2400" b="1" dirty="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+ 2</a:t>
            </a:r>
            <a:r>
              <a:rPr lang="en-US" sz="2400" b="1" dirty="0">
                <a:solidFill>
                  <a:srgbClr val="000000"/>
                </a:solidFill>
                <a:latin typeface="Arial" pitchFamily="34" charset="0"/>
                <a:cs typeface="Arial" pitchFamily="34" charset="0"/>
              </a:rPr>
              <a:t>a(x - x</a:t>
            </a:r>
            <a:r>
              <a:rPr lang="en-US" sz="2400" b="1" baseline="-25000" dirty="0">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a:t>
            </a:r>
          </a:p>
        </p:txBody>
      </p:sp>
      <p:sp>
        <p:nvSpPr>
          <p:cNvPr id="5" name="TextBox 4"/>
          <p:cNvSpPr txBox="1"/>
          <p:nvPr/>
        </p:nvSpPr>
        <p:spPr>
          <a:xfrm>
            <a:off x="3479800" y="3225800"/>
            <a:ext cx="37084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x = x</a:t>
            </a:r>
            <a:r>
              <a:rPr lang="en-US" sz="2400" b="1" baseline="-25000">
                <a:solidFill>
                  <a:srgbClr val="000000"/>
                </a:solidFill>
                <a:latin typeface="Arial" pitchFamily="34" charset="0"/>
                <a:cs typeface="Arial" pitchFamily="34" charset="0"/>
              </a:rPr>
              <a:t>o</a:t>
            </a:r>
            <a:r>
              <a:rPr lang="en-US" sz="2400" b="1">
                <a:solidFill>
                  <a:srgbClr val="000000"/>
                </a:solidFill>
                <a:latin typeface="Arial" pitchFamily="34" charset="0"/>
                <a:cs typeface="Arial" pitchFamily="34" charset="0"/>
              </a:rPr>
              <a:t> + v</a:t>
            </a:r>
            <a:r>
              <a:rPr lang="en-US" sz="2400" b="1" baseline="-25000">
                <a:solidFill>
                  <a:srgbClr val="000000"/>
                </a:solidFill>
                <a:latin typeface="Arial" pitchFamily="34" charset="0"/>
                <a:cs typeface="Arial" pitchFamily="34" charset="0"/>
              </a:rPr>
              <a:t>o</a:t>
            </a:r>
            <a:r>
              <a:rPr lang="en-US" sz="2400" b="1">
                <a:solidFill>
                  <a:srgbClr val="000000"/>
                </a:solidFill>
                <a:latin typeface="Arial" pitchFamily="34" charset="0"/>
                <a:cs typeface="Arial" pitchFamily="34" charset="0"/>
              </a:rPr>
              <a:t>t + ½at</a:t>
            </a:r>
            <a:r>
              <a:rPr lang="en-US" sz="2400" b="1" baseline="70000">
                <a:solidFill>
                  <a:srgbClr val="000000"/>
                </a:solidFill>
                <a:latin typeface="Arial" pitchFamily="34" charset="0"/>
                <a:cs typeface="Arial" pitchFamily="34" charset="0"/>
              </a:rPr>
              <a:t>2</a:t>
            </a:r>
          </a:p>
        </p:txBody>
      </p:sp>
      <p:sp>
        <p:nvSpPr>
          <p:cNvPr id="6" name="TextBox 5"/>
          <p:cNvSpPr txBox="1"/>
          <p:nvPr/>
        </p:nvSpPr>
        <p:spPr>
          <a:xfrm>
            <a:off x="3479800" y="2527300"/>
            <a:ext cx="23114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v = </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r>
              <a:rPr lang="en-US" sz="2400" b="1" dirty="0">
                <a:solidFill>
                  <a:srgbClr val="000000"/>
                </a:solidFill>
                <a:latin typeface="Arial" pitchFamily="34" charset="0"/>
                <a:cs typeface="Arial" pitchFamily="34" charset="0"/>
              </a:rPr>
              <a:t> + at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499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67</a:t>
            </a:r>
          </a:p>
        </p:txBody>
      </p:sp>
      <p:sp>
        <p:nvSpPr>
          <p:cNvPr id="3" name="TextBox 2"/>
          <p:cNvSpPr txBox="1"/>
          <p:nvPr/>
        </p:nvSpPr>
        <p:spPr>
          <a:xfrm>
            <a:off x="1346200" y="434638"/>
            <a:ext cx="8813800" cy="477053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Starting at the position, x</a:t>
            </a:r>
            <a:r>
              <a:rPr lang="en-US" sz="2800" b="1" baseline="-25000" dirty="0">
                <a:solidFill>
                  <a:srgbClr val="000000"/>
                </a:solidFill>
                <a:latin typeface="Arial" pitchFamily="34" charset="0"/>
                <a:cs typeface="Arial" pitchFamily="34" charset="0"/>
              </a:rPr>
              <a:t>0</a:t>
            </a:r>
            <a:r>
              <a:rPr lang="en-US" sz="2800" b="1" dirty="0">
                <a:solidFill>
                  <a:srgbClr val="000000"/>
                </a:solidFill>
                <a:latin typeface="Arial" pitchFamily="34" charset="0"/>
                <a:cs typeface="Arial" pitchFamily="34" charset="0"/>
              </a:rPr>
              <a:t> = 4 m, you travel at a constant velocity of +2 m/s for 6s.  </a:t>
            </a:r>
          </a:p>
          <a:p>
            <a:endParaRPr lang="en-US" sz="24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a.  Determine your position at the times of 0s; 2s; 5s; and 6s.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b.  Draw the Position versus Time for your travel during this time.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c.  Draw the Velocity versus Time graph for your trip.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496431"/>
            <a:ext cx="9677400" cy="2246769"/>
          </a:xfrm>
          <a:prstGeom prst="rect">
            <a:avLst/>
          </a:prstGeom>
          <a:noFill/>
        </p:spPr>
        <p:txBody>
          <a:bodyPr vert="horz" rtlCol="0">
            <a:spAutoFit/>
          </a:bodyPr>
          <a:lstStyle/>
          <a:p>
            <a:r>
              <a:rPr lang="en-US" sz="2800" dirty="0">
                <a:solidFill>
                  <a:srgbClr val="000000"/>
                </a:solidFill>
                <a:latin typeface="Arial" pitchFamily="34" charset="0"/>
                <a:cs typeface="Arial" pitchFamily="34" charset="0"/>
              </a:rPr>
              <a:t>Starting at the position, x</a:t>
            </a:r>
            <a:r>
              <a:rPr lang="en-US" sz="2800" baseline="-25000" dirty="0">
                <a:solidFill>
                  <a:srgbClr val="000000"/>
                </a:solidFill>
                <a:latin typeface="Arial" pitchFamily="34" charset="0"/>
                <a:cs typeface="Arial" pitchFamily="34" charset="0"/>
              </a:rPr>
              <a:t>0</a:t>
            </a:r>
            <a:r>
              <a:rPr lang="en-US" sz="2800" dirty="0">
                <a:solidFill>
                  <a:srgbClr val="000000"/>
                </a:solidFill>
                <a:latin typeface="Arial" pitchFamily="34" charset="0"/>
                <a:cs typeface="Arial" pitchFamily="34" charset="0"/>
              </a:rPr>
              <a:t> = 4 m, you travel at a constant velocity of +2 m/s for 6s.</a:t>
            </a:r>
          </a:p>
          <a:p>
            <a:r>
              <a:rPr lang="en-US" sz="2800" dirty="0">
                <a:solidFill>
                  <a:srgbClr val="000000"/>
                </a:solidFill>
                <a:latin typeface="Arial" pitchFamily="34" charset="0"/>
                <a:cs typeface="Arial" pitchFamily="34" charset="0"/>
              </a:rPr>
              <a:t>  </a:t>
            </a:r>
          </a:p>
          <a:p>
            <a:r>
              <a:rPr lang="en-US" sz="2800" dirty="0">
                <a:solidFill>
                  <a:srgbClr val="000000"/>
                </a:solidFill>
                <a:latin typeface="Arial" pitchFamily="34" charset="0"/>
                <a:cs typeface="Arial" pitchFamily="34" charset="0"/>
              </a:rPr>
              <a:t>a.  Determine your position at the times of 0s; 2s; 5s; and 6s.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9900" y="499170"/>
            <a:ext cx="3962400" cy="3539430"/>
          </a:xfrm>
          <a:prstGeom prst="rect">
            <a:avLst/>
          </a:prstGeom>
          <a:noFill/>
        </p:spPr>
        <p:txBody>
          <a:bodyPr vert="horz" rtlCol="0">
            <a:spAutoFit/>
          </a:bodyPr>
          <a:lstStyle/>
          <a:p>
            <a:r>
              <a:rPr lang="en-US" sz="2800" dirty="0">
                <a:solidFill>
                  <a:srgbClr val="000000"/>
                </a:solidFill>
                <a:latin typeface="Arial" pitchFamily="34" charset="0"/>
                <a:cs typeface="Arial" pitchFamily="34" charset="0"/>
              </a:rPr>
              <a:t>Starting at the position, x</a:t>
            </a:r>
            <a:r>
              <a:rPr lang="en-US" sz="2800" baseline="-25000" dirty="0">
                <a:solidFill>
                  <a:srgbClr val="000000"/>
                </a:solidFill>
                <a:latin typeface="Arial" pitchFamily="34" charset="0"/>
                <a:cs typeface="Arial" pitchFamily="34" charset="0"/>
              </a:rPr>
              <a:t>0</a:t>
            </a:r>
            <a:r>
              <a:rPr lang="en-US" sz="2800" dirty="0">
                <a:solidFill>
                  <a:srgbClr val="000000"/>
                </a:solidFill>
                <a:latin typeface="Arial" pitchFamily="34" charset="0"/>
                <a:cs typeface="Arial" pitchFamily="34" charset="0"/>
              </a:rPr>
              <a:t> = 4 m, you travel at a constant velocity of +2 m/s for 6s.</a:t>
            </a:r>
          </a:p>
          <a:p>
            <a:r>
              <a:rPr lang="en-US" sz="2800" dirty="0">
                <a:solidFill>
                  <a:srgbClr val="000000"/>
                </a:solidFill>
                <a:latin typeface="Arial" pitchFamily="34" charset="0"/>
                <a:cs typeface="Arial" pitchFamily="34" charset="0"/>
              </a:rPr>
              <a:t>  </a:t>
            </a:r>
          </a:p>
          <a:p>
            <a:r>
              <a:rPr lang="en-US" sz="2800" dirty="0">
                <a:solidFill>
                  <a:srgbClr val="000000"/>
                </a:solidFill>
                <a:latin typeface="Arial" pitchFamily="34" charset="0"/>
                <a:cs typeface="Arial" pitchFamily="34" charset="0"/>
              </a:rPr>
              <a:t>b.  Draw the Position versus Time for your travel during this time.</a:t>
            </a:r>
          </a:p>
        </p:txBody>
      </p:sp>
      <p:grpSp>
        <p:nvGrpSpPr>
          <p:cNvPr id="26" name="Group 25"/>
          <p:cNvGrpSpPr/>
          <p:nvPr/>
        </p:nvGrpSpPr>
        <p:grpSpPr>
          <a:xfrm>
            <a:off x="4343400" y="88900"/>
            <a:ext cx="5384800" cy="5195332"/>
            <a:chOff x="4152900" y="88900"/>
            <a:chExt cx="5384800" cy="5195332"/>
          </a:xfrm>
        </p:grpSpPr>
        <p:cxnSp>
          <p:nvCxnSpPr>
            <p:cNvPr id="3" name="Straight Connector 2"/>
            <p:cNvCxnSpPr/>
            <p:nvPr/>
          </p:nvCxnSpPr>
          <p:spPr>
            <a:xfrm>
              <a:off x="5750686" y="88900"/>
              <a:ext cx="0" cy="5091429"/>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340986" y="46125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52900" y="914400"/>
              <a:ext cx="1346200" cy="646331"/>
            </a:xfrm>
            <a:prstGeom prst="rect">
              <a:avLst/>
            </a:prstGeom>
            <a:noFill/>
          </p:spPr>
          <p:txBody>
            <a:bodyPr vert="horz" rtlCol="0">
              <a:spAutoFit/>
            </a:bodyPr>
            <a:lstStyle/>
            <a:p>
              <a:pPr algn="ctr"/>
              <a:r>
                <a:rPr lang="en-US" b="1">
                  <a:solidFill>
                    <a:srgbClr val="FF0000"/>
                  </a:solidFill>
                  <a:latin typeface="Arial - 24"/>
                </a:rPr>
                <a:t>X</a:t>
              </a:r>
            </a:p>
            <a:p>
              <a:pPr algn="ctr"/>
              <a:r>
                <a:rPr lang="en-US" b="1">
                  <a:solidFill>
                    <a:srgbClr val="FF0000"/>
                  </a:solidFill>
                  <a:latin typeface="Arial - 24"/>
                </a:rPr>
                <a:t>(m)</a:t>
              </a:r>
            </a:p>
          </p:txBody>
        </p:sp>
        <p:cxnSp>
          <p:nvCxnSpPr>
            <p:cNvPr id="6" name="Straight Connector 5"/>
            <p:cNvCxnSpPr/>
            <p:nvPr/>
          </p:nvCxnSpPr>
          <p:spPr>
            <a:xfrm>
              <a:off x="6212840"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22871"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69150"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15555"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61706"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39988" y="44940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26000" y="45098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591175" y="4253738"/>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88407" y="45098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75300" y="2202560"/>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75300" y="1770379"/>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575300" y="13700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75300" y="2637917"/>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75300" y="3486022"/>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78475" y="3845433"/>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78475" y="30806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18500" y="4914900"/>
              <a:ext cx="1219200" cy="369332"/>
            </a:xfrm>
            <a:prstGeom prst="rect">
              <a:avLst/>
            </a:prstGeom>
            <a:noFill/>
          </p:spPr>
          <p:txBody>
            <a:bodyPr vert="horz" rtlCol="0">
              <a:spAutoFit/>
            </a:bodyPr>
            <a:lstStyle/>
            <a:p>
              <a:pPr algn="ctr"/>
              <a:r>
                <a:rPr lang="en-US" b="1">
                  <a:solidFill>
                    <a:srgbClr val="FF0000"/>
                  </a:solidFill>
                  <a:latin typeface="Arial - 24"/>
                </a:rPr>
                <a:t>t (s)</a:t>
              </a:r>
            </a:p>
          </p:txBody>
        </p:sp>
        <p:cxnSp>
          <p:nvCxnSpPr>
            <p:cNvPr id="23" name="Straight Connector 22"/>
            <p:cNvCxnSpPr/>
            <p:nvPr/>
          </p:nvCxnSpPr>
          <p:spPr>
            <a:xfrm flipH="1">
              <a:off x="5588000" y="10017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75300" y="63347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588000" y="2651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57200"/>
            <a:ext cx="3962400" cy="3539430"/>
          </a:xfrm>
          <a:prstGeom prst="rect">
            <a:avLst/>
          </a:prstGeom>
          <a:noFill/>
        </p:spPr>
        <p:txBody>
          <a:bodyPr vert="horz" rtlCol="0">
            <a:spAutoFit/>
          </a:bodyPr>
          <a:lstStyle/>
          <a:p>
            <a:r>
              <a:rPr lang="en-US" sz="2800" dirty="0">
                <a:solidFill>
                  <a:srgbClr val="000000"/>
                </a:solidFill>
                <a:latin typeface="Arial" pitchFamily="34" charset="0"/>
                <a:cs typeface="Arial" pitchFamily="34" charset="0"/>
              </a:rPr>
              <a:t>Starting at the position, x</a:t>
            </a:r>
            <a:r>
              <a:rPr lang="en-US" sz="2800" baseline="-25000" dirty="0">
                <a:solidFill>
                  <a:srgbClr val="000000"/>
                </a:solidFill>
                <a:latin typeface="Arial" pitchFamily="34" charset="0"/>
                <a:cs typeface="Arial" pitchFamily="34" charset="0"/>
              </a:rPr>
              <a:t>0</a:t>
            </a:r>
            <a:r>
              <a:rPr lang="en-US" sz="2800" dirty="0">
                <a:solidFill>
                  <a:srgbClr val="000000"/>
                </a:solidFill>
                <a:latin typeface="Arial" pitchFamily="34" charset="0"/>
                <a:cs typeface="Arial" pitchFamily="34" charset="0"/>
              </a:rPr>
              <a:t> = 4 m, you travel at a constant velocity of +2 m/s for 6s.</a:t>
            </a:r>
          </a:p>
          <a:p>
            <a:r>
              <a:rPr lang="en-US" sz="2800" dirty="0">
                <a:solidFill>
                  <a:srgbClr val="000000"/>
                </a:solidFill>
                <a:latin typeface="Arial" pitchFamily="34" charset="0"/>
                <a:cs typeface="Arial" pitchFamily="34" charset="0"/>
              </a:rPr>
              <a:t>  </a:t>
            </a:r>
          </a:p>
          <a:p>
            <a:r>
              <a:rPr lang="en-US" sz="2800" dirty="0">
                <a:solidFill>
                  <a:srgbClr val="000000"/>
                </a:solidFill>
                <a:latin typeface="Arial" pitchFamily="34" charset="0"/>
                <a:cs typeface="Arial" pitchFamily="34" charset="0"/>
              </a:rPr>
              <a:t>c.  Draw the Velocity versus Time graph for your trip.</a:t>
            </a:r>
          </a:p>
        </p:txBody>
      </p:sp>
      <p:grpSp>
        <p:nvGrpSpPr>
          <p:cNvPr id="23" name="Group 22"/>
          <p:cNvGrpSpPr/>
          <p:nvPr/>
        </p:nvGrpSpPr>
        <p:grpSpPr>
          <a:xfrm>
            <a:off x="4343400" y="914403"/>
            <a:ext cx="5384800" cy="4265929"/>
            <a:chOff x="4152900" y="914400"/>
            <a:chExt cx="5384800" cy="4265929"/>
          </a:xfrm>
        </p:grpSpPr>
        <p:cxnSp>
          <p:nvCxnSpPr>
            <p:cNvPr id="3" name="Straight Connector 2"/>
            <p:cNvCxnSpPr/>
            <p:nvPr/>
          </p:nvCxnSpPr>
          <p:spPr>
            <a:xfrm>
              <a:off x="5750686" y="1065783"/>
              <a:ext cx="0" cy="4114546"/>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188586" y="29869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52900" y="914400"/>
              <a:ext cx="13462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6" name="Straight Connector 5"/>
            <p:cNvCxnSpPr/>
            <p:nvPr/>
          </p:nvCxnSpPr>
          <p:spPr>
            <a:xfrm>
              <a:off x="6212840"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22871"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69150"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15555"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61706"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39988" y="28430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26000" y="28588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591175" y="2602738"/>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88407" y="28588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75300" y="2202560"/>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75300" y="1770379"/>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575300" y="13700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75300" y="338721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75300" y="3803522"/>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91175" y="4251833"/>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91175" y="46681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18500" y="3263900"/>
              <a:ext cx="1219200" cy="369332"/>
            </a:xfrm>
            <a:prstGeom prst="rect">
              <a:avLst/>
            </a:prstGeom>
            <a:noFill/>
          </p:spPr>
          <p:txBody>
            <a:bodyPr vert="horz" rtlCol="0">
              <a:spAutoFit/>
            </a:bodyPr>
            <a:lstStyle/>
            <a:p>
              <a:pPr algn="ctr"/>
              <a:r>
                <a:rPr lang="en-US" b="1">
                  <a:solidFill>
                    <a:srgbClr val="FF0000"/>
                  </a:solidFill>
                  <a:latin typeface="Arial - 24"/>
                </a:rPr>
                <a:t>t (s)</a:t>
              </a:r>
            </a:p>
          </p:txBody>
        </p:sp>
      </p:gr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4).png"/>
          <p:cNvPicPr>
            <a:picLocks/>
          </p:cNvPicPr>
          <p:nvPr/>
        </p:nvPicPr>
        <p:blipFill>
          <a:blip r:embed="rId2" cstate="print"/>
          <a:stretch>
            <a:fillRect/>
          </a:stretch>
        </p:blipFill>
        <p:spPr>
          <a:xfrm>
            <a:off x="3046349" y="1735710"/>
            <a:ext cx="6986651" cy="3826890"/>
          </a:xfrm>
          <a:prstGeom prst="rect">
            <a:avLst/>
          </a:prstGeom>
          <a:solidFill>
            <a:scrgbClr r="0" g="0" b="0">
              <a:alpha val="0"/>
            </a:scrgbClr>
          </a:solidFill>
        </p:spPr>
      </p:pic>
      <p:sp>
        <p:nvSpPr>
          <p:cNvPr id="3" name="TextBox 2"/>
          <p:cNvSpPr txBox="1"/>
          <p:nvPr/>
        </p:nvSpPr>
        <p:spPr>
          <a:xfrm>
            <a:off x="431800" y="467380"/>
            <a:ext cx="10363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68</a:t>
            </a:r>
          </a:p>
        </p:txBody>
      </p:sp>
      <p:sp>
        <p:nvSpPr>
          <p:cNvPr id="4" name="TextBox 3"/>
          <p:cNvSpPr txBox="1"/>
          <p:nvPr/>
        </p:nvSpPr>
        <p:spPr>
          <a:xfrm>
            <a:off x="1308100" y="456962"/>
            <a:ext cx="9029700" cy="1600438"/>
          </a:xfrm>
          <a:prstGeom prst="rect">
            <a:avLst/>
          </a:prstGeom>
          <a:noFill/>
        </p:spPr>
        <p:txBody>
          <a:bodyPr vert="horz" rtlCol="0">
            <a:spAutoFit/>
          </a:bodyPr>
          <a:lstStyle/>
          <a:p>
            <a:r>
              <a:rPr lang="en-US" sz="2800" dirty="0">
                <a:solidFill>
                  <a:srgbClr val="000000"/>
                </a:solidFill>
                <a:latin typeface="Arial" pitchFamily="34" charset="0"/>
                <a:cs typeface="Arial" pitchFamily="34" charset="0"/>
              </a:rPr>
              <a:t>The position versus time graph, below, describes the motion of three different cars moving along the x-axis.</a:t>
            </a:r>
          </a:p>
          <a:p>
            <a:r>
              <a:rPr lang="en-US" sz="2100" dirty="0">
                <a:solidFill>
                  <a:srgbClr val="000000"/>
                </a:solidFill>
                <a:latin typeface="Arial - 28"/>
              </a:rPr>
              <a:t> </a:t>
            </a:r>
          </a:p>
          <a:p>
            <a:r>
              <a:rPr lang="en-US" sz="2100" dirty="0">
                <a:solidFill>
                  <a:srgbClr val="000000"/>
                </a:solidFill>
                <a:latin typeface="Arial - 28"/>
              </a:rPr>
              <a:t> </a:t>
            </a:r>
          </a:p>
        </p:txBody>
      </p:sp>
      <p:sp>
        <p:nvSpPr>
          <p:cNvPr id="5" name="TextBox 4"/>
          <p:cNvSpPr txBox="1"/>
          <p:nvPr/>
        </p:nvSpPr>
        <p:spPr>
          <a:xfrm>
            <a:off x="127000" y="1818144"/>
            <a:ext cx="2870200" cy="2677656"/>
          </a:xfrm>
          <a:prstGeom prst="rect">
            <a:avLst/>
          </a:prstGeom>
          <a:noFill/>
        </p:spPr>
        <p:txBody>
          <a:bodyPr vert="horz" wrap="square" rtlCol="0">
            <a:spAutoFit/>
          </a:bodyPr>
          <a:lstStyle/>
          <a:p>
            <a:r>
              <a:rPr lang="en-US" sz="2400" dirty="0">
                <a:solidFill>
                  <a:srgbClr val="000000"/>
                </a:solidFill>
                <a:latin typeface="Arial" pitchFamily="34" charset="0"/>
                <a:cs typeface="Arial" pitchFamily="34" charset="0"/>
              </a:rPr>
              <a:t>a. Describe, in words, the velocity of each of the cars. Make sure you discuss each car’s speed and direction.</a:t>
            </a:r>
          </a:p>
        </p:txBody>
      </p:sp>
      <p:grpSp>
        <p:nvGrpSpPr>
          <p:cNvPr id="8" name="Group 7"/>
          <p:cNvGrpSpPr/>
          <p:nvPr/>
        </p:nvGrpSpPr>
        <p:grpSpPr>
          <a:xfrm>
            <a:off x="2743204" y="2185518"/>
            <a:ext cx="508001" cy="1370485"/>
            <a:chOff x="2743200" y="2185516"/>
            <a:chExt cx="508001" cy="1370485"/>
          </a:xfrm>
        </p:grpSpPr>
        <p:sp>
          <p:nvSpPr>
            <p:cNvPr id="6" name="Freeform 5"/>
            <p:cNvSpPr/>
            <p:nvPr/>
          </p:nvSpPr>
          <p:spPr>
            <a:xfrm>
              <a:off x="2743200" y="2298700"/>
              <a:ext cx="508001" cy="1257301"/>
            </a:xfrm>
            <a:custGeom>
              <a:avLst/>
              <a:gdLst/>
              <a:ahLst/>
              <a:cxnLst/>
              <a:rect l="0" t="0" r="0" b="0"/>
              <a:pathLst>
                <a:path w="508001" h="1257301">
                  <a:moveTo>
                    <a:pt x="0" y="0"/>
                  </a:moveTo>
                  <a:lnTo>
                    <a:pt x="508000" y="0"/>
                  </a:lnTo>
                  <a:lnTo>
                    <a:pt x="508000" y="1257300"/>
                  </a:lnTo>
                  <a:lnTo>
                    <a:pt x="0" y="12573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2387600" y="2717800"/>
              <a:ext cx="1295400" cy="230832"/>
            </a:xfrm>
            <a:prstGeom prst="rect">
              <a:avLst/>
            </a:prstGeom>
            <a:noFill/>
          </p:spPr>
          <p:txBody>
            <a:bodyPr vert="horz" rtlCol="0">
              <a:spAutoFit/>
            </a:bodyPr>
            <a:lstStyle/>
            <a:p>
              <a:r>
                <a:rPr lang="en-US" sz="900" b="1">
                  <a:solidFill>
                    <a:srgbClr val="000000"/>
                  </a:solidFill>
                  <a:latin typeface="Arial - 12"/>
                </a:rPr>
                <a:t>Position (m)</a:t>
              </a:r>
            </a:p>
          </p:txBody>
        </p:sp>
      </p:gr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4).png"/>
          <p:cNvPicPr>
            <a:picLocks/>
          </p:cNvPicPr>
          <p:nvPr/>
        </p:nvPicPr>
        <p:blipFill>
          <a:blip r:embed="rId2" cstate="print"/>
          <a:stretch>
            <a:fillRect/>
          </a:stretch>
        </p:blipFill>
        <p:spPr>
          <a:xfrm>
            <a:off x="3100452" y="1656335"/>
            <a:ext cx="6856348" cy="3753865"/>
          </a:xfrm>
          <a:prstGeom prst="rect">
            <a:avLst/>
          </a:prstGeom>
          <a:solidFill>
            <a:scrgbClr r="0" g="0" b="0">
              <a:alpha val="0"/>
            </a:scrgbClr>
          </a:solidFill>
        </p:spPr>
      </p:pic>
      <p:sp>
        <p:nvSpPr>
          <p:cNvPr id="3" name="TextBox 2"/>
          <p:cNvSpPr txBox="1"/>
          <p:nvPr/>
        </p:nvSpPr>
        <p:spPr>
          <a:xfrm>
            <a:off x="431800" y="467380"/>
            <a:ext cx="10363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69</a:t>
            </a:r>
          </a:p>
        </p:txBody>
      </p:sp>
      <p:sp>
        <p:nvSpPr>
          <p:cNvPr id="4" name="TextBox 3"/>
          <p:cNvSpPr txBox="1"/>
          <p:nvPr/>
        </p:nvSpPr>
        <p:spPr>
          <a:xfrm>
            <a:off x="1384300" y="475327"/>
            <a:ext cx="9029700" cy="1277273"/>
          </a:xfrm>
          <a:prstGeom prst="rect">
            <a:avLst/>
          </a:prstGeom>
          <a:noFill/>
        </p:spPr>
        <p:txBody>
          <a:bodyPr vert="horz" rtlCol="0">
            <a:spAutoFit/>
          </a:bodyPr>
          <a:lstStyle/>
          <a:p>
            <a:r>
              <a:rPr lang="en-US" sz="2800" dirty="0">
                <a:solidFill>
                  <a:srgbClr val="000000"/>
                </a:solidFill>
                <a:latin typeface="Arial - 28"/>
              </a:rPr>
              <a:t>The position versus time graph, below, describes the motion of three different cars moving along the x-axis.</a:t>
            </a:r>
          </a:p>
          <a:p>
            <a:r>
              <a:rPr lang="en-US" sz="2100" dirty="0">
                <a:solidFill>
                  <a:srgbClr val="000000"/>
                </a:solidFill>
                <a:latin typeface="Arial - 28"/>
              </a:rPr>
              <a:t> </a:t>
            </a:r>
          </a:p>
        </p:txBody>
      </p:sp>
      <p:sp>
        <p:nvSpPr>
          <p:cNvPr id="5" name="TextBox 4"/>
          <p:cNvSpPr txBox="1"/>
          <p:nvPr/>
        </p:nvSpPr>
        <p:spPr>
          <a:xfrm>
            <a:off x="228600" y="1847671"/>
            <a:ext cx="2667000" cy="1200329"/>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b. Calculate the velocity of each of the cars.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220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5</a:t>
            </a:r>
          </a:p>
        </p:txBody>
      </p:sp>
      <p:sp>
        <p:nvSpPr>
          <p:cNvPr id="3" name="TextBox 2"/>
          <p:cNvSpPr txBox="1"/>
          <p:nvPr/>
        </p:nvSpPr>
        <p:spPr>
          <a:xfrm>
            <a:off x="1346200" y="493693"/>
            <a:ext cx="8813800"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An airplane on a runway can cover 500 m in 10 s; what is the airplane's average speed?</a:t>
            </a:r>
          </a:p>
        </p:txBody>
      </p:sp>
      <p:pic>
        <p:nvPicPr>
          <p:cNvPr id="10" name="Picture 9" descr="clipboard(11).png"/>
          <p:cNvPicPr>
            <a:picLocks/>
          </p:cNvPicPr>
          <p:nvPr/>
        </p:nvPicPr>
        <p:blipFill>
          <a:blip r:embed="rId3" cstate="print"/>
          <a:stretch>
            <a:fillRect/>
          </a:stretch>
        </p:blipFill>
        <p:spPr>
          <a:xfrm>
            <a:off x="76200" y="50801"/>
            <a:ext cx="4064000" cy="63501"/>
          </a:xfrm>
          <a:prstGeom prst="rect">
            <a:avLst/>
          </a:prstGeom>
          <a:solidFill>
            <a:scrgbClr r="0" g="0" b="0">
              <a:alpha val="0"/>
            </a:scrgbClr>
          </a:solidFill>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26"/>
          <p:cNvGrpSpPr/>
          <p:nvPr/>
        </p:nvGrpSpPr>
        <p:grpSpPr>
          <a:xfrm>
            <a:off x="4559300" y="1498600"/>
            <a:ext cx="5384800" cy="5207000"/>
            <a:chOff x="4559300" y="774700"/>
            <a:chExt cx="5384800" cy="5207000"/>
          </a:xfrm>
        </p:grpSpPr>
        <p:grpSp>
          <p:nvGrpSpPr>
            <p:cNvPr id="25" name="Group 24"/>
            <p:cNvGrpSpPr/>
            <p:nvPr/>
          </p:nvGrpSpPr>
          <p:grpSpPr>
            <a:xfrm>
              <a:off x="4559300" y="774700"/>
              <a:ext cx="5384800" cy="5207000"/>
              <a:chOff x="4559300" y="774700"/>
              <a:chExt cx="5384800" cy="5207000"/>
            </a:xfrm>
          </p:grpSpPr>
          <p:cxnSp>
            <p:nvCxnSpPr>
              <p:cNvPr id="2" name="Straight Connector 1"/>
              <p:cNvCxnSpPr/>
              <p:nvPr/>
            </p:nvCxnSpPr>
            <p:spPr>
              <a:xfrm>
                <a:off x="6144386" y="774700"/>
                <a:ext cx="0" cy="52070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594986" y="33425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59300" y="1270000"/>
                <a:ext cx="13462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5" name="Straight Connector 4"/>
              <p:cNvCxnSpPr/>
              <p:nvPr/>
            </p:nvCxnSpPr>
            <p:spPr>
              <a:xfrm>
                <a:off x="6619240"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9271"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75550"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21955"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68106"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46388" y="3198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32400" y="3214497"/>
                <a:ext cx="0" cy="25628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997575" y="2958338"/>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94807" y="3214497"/>
                <a:ext cx="0" cy="25628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81700" y="2558160"/>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981700" y="2125979"/>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81700" y="172567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81700" y="3742816"/>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981700" y="4159122"/>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97575" y="4607433"/>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97575" y="50237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3619500"/>
                <a:ext cx="1219200" cy="369332"/>
              </a:xfrm>
              <a:prstGeom prst="rect">
                <a:avLst/>
              </a:prstGeom>
              <a:noFill/>
            </p:spPr>
            <p:txBody>
              <a:bodyPr vert="horz" rtlCol="0">
                <a:spAutoFit/>
              </a:bodyPr>
              <a:lstStyle/>
              <a:p>
                <a:pPr algn="ctr"/>
                <a:r>
                  <a:rPr lang="en-US" b="1">
                    <a:solidFill>
                      <a:srgbClr val="FF0000"/>
                    </a:solidFill>
                    <a:latin typeface="Arial - 24"/>
                  </a:rPr>
                  <a:t>t (s)</a:t>
                </a:r>
              </a:p>
            </p:txBody>
          </p:sp>
          <p:cxnSp>
            <p:nvCxnSpPr>
              <p:cNvPr id="22" name="Straight Connector 21"/>
              <p:cNvCxnSpPr/>
              <p:nvPr/>
            </p:nvCxnSpPr>
            <p:spPr>
              <a:xfrm flipH="1">
                <a:off x="5981700" y="13573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84875" y="53412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984875" y="5671439"/>
                <a:ext cx="310896"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5969000" y="1001775"/>
              <a:ext cx="31076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57200" y="417493"/>
            <a:ext cx="9271000" cy="954107"/>
          </a:xfrm>
          <a:prstGeom prst="rect">
            <a:avLst/>
          </a:prstGeom>
          <a:noFill/>
        </p:spPr>
        <p:txBody>
          <a:bodyPr vert="horz" wrap="square" rtlCol="0">
            <a:spAutoFit/>
          </a:bodyPr>
          <a:lstStyle/>
          <a:p>
            <a:r>
              <a:rPr lang="en-US" sz="2800" dirty="0">
                <a:solidFill>
                  <a:srgbClr val="000000"/>
                </a:solidFill>
                <a:latin typeface="Arial - 28"/>
              </a:rPr>
              <a:t>c. Draw, on one set of axes, the Velocity versus Time graph for each of the three cars.</a:t>
            </a:r>
          </a:p>
        </p:txBody>
      </p:sp>
      <p:grpSp>
        <p:nvGrpSpPr>
          <p:cNvPr id="33" name="Group 32"/>
          <p:cNvGrpSpPr/>
          <p:nvPr/>
        </p:nvGrpSpPr>
        <p:grpSpPr>
          <a:xfrm>
            <a:off x="76200" y="2243964"/>
            <a:ext cx="4472432" cy="3013836"/>
            <a:chOff x="76200" y="1790700"/>
            <a:chExt cx="4472432" cy="3013836"/>
          </a:xfrm>
        </p:grpSpPr>
        <p:pic>
          <p:nvPicPr>
            <p:cNvPr id="29" name="Picture 28" descr="clipboard.png"/>
            <p:cNvPicPr>
              <a:picLocks/>
            </p:cNvPicPr>
            <p:nvPr/>
          </p:nvPicPr>
          <p:blipFill>
            <a:blip r:embed="rId2" cstate="print"/>
            <a:stretch>
              <a:fillRect/>
            </a:stretch>
          </p:blipFill>
          <p:spPr>
            <a:xfrm>
              <a:off x="76200" y="1790700"/>
              <a:ext cx="4472432" cy="3013836"/>
            </a:xfrm>
            <a:prstGeom prst="rect">
              <a:avLst/>
            </a:prstGeom>
            <a:solidFill>
              <a:scrgbClr r="0" g="0" b="0">
                <a:alpha val="0"/>
              </a:scrgbClr>
            </a:solidFill>
          </p:spPr>
        </p:pic>
        <p:grpSp>
          <p:nvGrpSpPr>
            <p:cNvPr id="32" name="Group 31"/>
            <p:cNvGrpSpPr/>
            <p:nvPr/>
          </p:nvGrpSpPr>
          <p:grpSpPr>
            <a:xfrm rot="16200000">
              <a:off x="-400176" y="3089148"/>
              <a:ext cx="1593976" cy="337059"/>
              <a:chOff x="-400176" y="3089148"/>
              <a:chExt cx="1593976" cy="337059"/>
            </a:xfrm>
          </p:grpSpPr>
          <p:sp>
            <p:nvSpPr>
              <p:cNvPr id="30" name="Freeform 29"/>
              <p:cNvSpPr/>
              <p:nvPr/>
            </p:nvSpPr>
            <p:spPr>
              <a:xfrm>
                <a:off x="-400176" y="3089148"/>
                <a:ext cx="1485773" cy="337059"/>
              </a:xfrm>
              <a:custGeom>
                <a:avLst/>
                <a:gdLst/>
                <a:ahLst/>
                <a:cxnLst/>
                <a:rect l="0" t="0" r="0" b="0"/>
                <a:pathLst>
                  <a:path w="1485773" h="337059">
                    <a:moveTo>
                      <a:pt x="0" y="0"/>
                    </a:moveTo>
                    <a:lnTo>
                      <a:pt x="1485772" y="0"/>
                    </a:lnTo>
                    <a:lnTo>
                      <a:pt x="1485772" y="337058"/>
                    </a:lnTo>
                    <a:lnTo>
                      <a:pt x="0" y="337058"/>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0" y="3171443"/>
                <a:ext cx="1193800" cy="246221"/>
              </a:xfrm>
              <a:prstGeom prst="rect">
                <a:avLst/>
              </a:prstGeom>
              <a:noFill/>
            </p:spPr>
            <p:txBody>
              <a:bodyPr vert="horz" rtlCol="0">
                <a:spAutoFit/>
              </a:bodyPr>
              <a:lstStyle/>
              <a:p>
                <a:r>
                  <a:rPr lang="en-US" sz="1000" b="1">
                    <a:solidFill>
                      <a:srgbClr val="000000"/>
                    </a:solidFill>
                    <a:latin typeface="Arial - 14"/>
                  </a:rPr>
                  <a:t>Position (m)</a:t>
                </a:r>
              </a:p>
            </p:txBody>
          </p:sp>
        </p:grpSp>
      </p:gr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36800" y="381000"/>
            <a:ext cx="50800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Summary</a:t>
            </a:r>
          </a:p>
        </p:txBody>
      </p:sp>
      <p:sp>
        <p:nvSpPr>
          <p:cNvPr id="3" name="TextBox 2"/>
          <p:cNvSpPr txBox="1"/>
          <p:nvPr/>
        </p:nvSpPr>
        <p:spPr>
          <a:xfrm>
            <a:off x="609600" y="1917703"/>
            <a:ext cx="9042400" cy="2677656"/>
          </a:xfrm>
          <a:prstGeom prst="rect">
            <a:avLst/>
          </a:prstGeom>
          <a:noFill/>
        </p:spPr>
        <p:txBody>
          <a:bodyPr vert="horz" rtlCol="0">
            <a:spAutoFit/>
          </a:bodyPr>
          <a:lstStyle/>
          <a:p>
            <a:r>
              <a:rPr lang="en-US" sz="2400" b="1" dirty="0">
                <a:solidFill>
                  <a:srgbClr val="00008B"/>
                </a:solidFill>
                <a:latin typeface="Arial" pitchFamily="34" charset="0"/>
                <a:cs typeface="Arial" pitchFamily="34" charset="0"/>
              </a:rPr>
              <a:t>· Kinematics</a:t>
            </a:r>
            <a:r>
              <a:rPr lang="en-US" sz="2400" dirty="0">
                <a:solidFill>
                  <a:srgbClr val="00008B"/>
                </a:solidFill>
                <a:latin typeface="Arial" pitchFamily="34" charset="0"/>
                <a:cs typeface="Arial" pitchFamily="34" charset="0"/>
              </a:rPr>
              <a:t> is the description of how objects move with respect to a defined reference frame.</a:t>
            </a:r>
          </a:p>
          <a:p>
            <a:endParaRPr lang="en-US" sz="2400" dirty="0">
              <a:solidFill>
                <a:srgbClr val="00008B"/>
              </a:solidFill>
              <a:latin typeface="Arial" pitchFamily="34" charset="0"/>
              <a:cs typeface="Arial" pitchFamily="34" charset="0"/>
            </a:endParaRPr>
          </a:p>
          <a:p>
            <a:r>
              <a:rPr lang="en-US" sz="2400" b="1" dirty="0">
                <a:solidFill>
                  <a:srgbClr val="00008B"/>
                </a:solidFill>
                <a:latin typeface="Arial" pitchFamily="34" charset="0"/>
                <a:cs typeface="Arial" pitchFamily="34" charset="0"/>
              </a:rPr>
              <a:t>· Displacement </a:t>
            </a:r>
            <a:r>
              <a:rPr lang="en-US" sz="2400" dirty="0">
                <a:solidFill>
                  <a:srgbClr val="00008B"/>
                </a:solidFill>
                <a:latin typeface="Arial" pitchFamily="34" charset="0"/>
                <a:cs typeface="Arial" pitchFamily="34" charset="0"/>
              </a:rPr>
              <a:t>is the change in position of an object.</a:t>
            </a:r>
          </a:p>
          <a:p>
            <a:endParaRPr lang="en-US" sz="2400" dirty="0">
              <a:solidFill>
                <a:srgbClr val="00008B"/>
              </a:solidFill>
              <a:latin typeface="Arial" pitchFamily="34" charset="0"/>
              <a:cs typeface="Arial" pitchFamily="34" charset="0"/>
            </a:endParaRPr>
          </a:p>
          <a:p>
            <a:r>
              <a:rPr lang="en-US" sz="2400" b="1" dirty="0">
                <a:solidFill>
                  <a:srgbClr val="00008B"/>
                </a:solidFill>
                <a:latin typeface="Arial" pitchFamily="34" charset="0"/>
                <a:cs typeface="Arial" pitchFamily="34" charset="0"/>
              </a:rPr>
              <a:t>· Average speed</a:t>
            </a:r>
            <a:r>
              <a:rPr lang="en-US" sz="2400" dirty="0">
                <a:solidFill>
                  <a:srgbClr val="00008B"/>
                </a:solidFill>
                <a:latin typeface="Arial" pitchFamily="34" charset="0"/>
                <a:cs typeface="Arial" pitchFamily="34" charset="0"/>
              </a:rPr>
              <a:t> is the distance traveled divided by the time it took; </a:t>
            </a:r>
            <a:r>
              <a:rPr lang="en-US" sz="2400" b="1" dirty="0">
                <a:solidFill>
                  <a:srgbClr val="00008B"/>
                </a:solidFill>
                <a:latin typeface="Arial" pitchFamily="34" charset="0"/>
                <a:cs typeface="Arial" pitchFamily="34" charset="0"/>
              </a:rPr>
              <a:t>average velocity</a:t>
            </a:r>
            <a:r>
              <a:rPr lang="en-US" sz="2400" dirty="0">
                <a:solidFill>
                  <a:srgbClr val="00008B"/>
                </a:solidFill>
                <a:latin typeface="Arial" pitchFamily="34" charset="0"/>
                <a:cs typeface="Arial" pitchFamily="34" charset="0"/>
              </a:rPr>
              <a:t> is the displacement divided by the time.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8800" y="1130303"/>
            <a:ext cx="9042400" cy="3416320"/>
          </a:xfrm>
          <a:prstGeom prst="rect">
            <a:avLst/>
          </a:prstGeom>
          <a:noFill/>
        </p:spPr>
        <p:txBody>
          <a:bodyPr vert="horz" rtlCol="0">
            <a:spAutoFit/>
          </a:bodyPr>
          <a:lstStyle/>
          <a:p>
            <a:endParaRPr lang="en-US" sz="2400" dirty="0">
              <a:latin typeface="Arial" pitchFamily="34" charset="0"/>
              <a:cs typeface="Arial" pitchFamily="34" charset="0"/>
            </a:endParaRPr>
          </a:p>
          <a:p>
            <a:r>
              <a:rPr lang="en-US" sz="2400" b="1" dirty="0">
                <a:latin typeface="Arial" pitchFamily="34" charset="0"/>
                <a:cs typeface="Arial" pitchFamily="34" charset="0"/>
              </a:rPr>
              <a:t>·</a:t>
            </a:r>
            <a:r>
              <a:rPr lang="en-US" sz="2400" b="1" dirty="0">
                <a:solidFill>
                  <a:srgbClr val="00008B"/>
                </a:solidFill>
                <a:latin typeface="Arial" pitchFamily="34" charset="0"/>
                <a:cs typeface="Arial" pitchFamily="34" charset="0"/>
              </a:rPr>
              <a:t>  Instantaneous velocity</a:t>
            </a:r>
            <a:r>
              <a:rPr lang="en-US" sz="2400" dirty="0">
                <a:solidFill>
                  <a:srgbClr val="00008B"/>
                </a:solidFill>
                <a:latin typeface="Arial" pitchFamily="34" charset="0"/>
                <a:cs typeface="Arial" pitchFamily="34" charset="0"/>
              </a:rPr>
              <a:t> is the limit as the time becomes infinitesimally short.</a:t>
            </a:r>
          </a:p>
          <a:p>
            <a:endParaRPr lang="en-US" sz="2400" dirty="0">
              <a:solidFill>
                <a:srgbClr val="00008B"/>
              </a:solidFill>
              <a:latin typeface="Arial" pitchFamily="34" charset="0"/>
              <a:cs typeface="Arial" pitchFamily="34" charset="0"/>
            </a:endParaRPr>
          </a:p>
          <a:p>
            <a:r>
              <a:rPr lang="en-US" sz="2400" b="1" dirty="0">
                <a:solidFill>
                  <a:srgbClr val="00008B"/>
                </a:solidFill>
                <a:latin typeface="Arial" pitchFamily="34" charset="0"/>
                <a:cs typeface="Arial" pitchFamily="34" charset="0"/>
              </a:rPr>
              <a:t>·  Average acceleration</a:t>
            </a:r>
            <a:r>
              <a:rPr lang="en-US" sz="2400" dirty="0">
                <a:solidFill>
                  <a:srgbClr val="00008B"/>
                </a:solidFill>
                <a:latin typeface="Arial" pitchFamily="34" charset="0"/>
                <a:cs typeface="Arial" pitchFamily="34" charset="0"/>
              </a:rPr>
              <a:t> is the change in velocity divided by the time.</a:t>
            </a:r>
          </a:p>
          <a:p>
            <a:endParaRPr lang="en-US" sz="2400" dirty="0">
              <a:solidFill>
                <a:srgbClr val="00008B"/>
              </a:solidFill>
              <a:latin typeface="Arial" pitchFamily="34" charset="0"/>
              <a:cs typeface="Arial" pitchFamily="34" charset="0"/>
            </a:endParaRPr>
          </a:p>
          <a:p>
            <a:r>
              <a:rPr lang="en-US" sz="2400" b="1" dirty="0">
                <a:solidFill>
                  <a:srgbClr val="00008B"/>
                </a:solidFill>
                <a:latin typeface="Arial" pitchFamily="34" charset="0"/>
                <a:cs typeface="Arial" pitchFamily="34" charset="0"/>
              </a:rPr>
              <a:t>· </a:t>
            </a:r>
            <a:r>
              <a:rPr lang="en-US" sz="2400" dirty="0">
                <a:solidFill>
                  <a:srgbClr val="00008B"/>
                </a:solidFill>
                <a:latin typeface="Arial" pitchFamily="34" charset="0"/>
                <a:cs typeface="Arial" pitchFamily="34" charset="0"/>
              </a:rPr>
              <a:t> </a:t>
            </a:r>
            <a:r>
              <a:rPr lang="en-US" sz="2400" b="1" dirty="0">
                <a:solidFill>
                  <a:srgbClr val="00008B"/>
                </a:solidFill>
                <a:latin typeface="Arial" pitchFamily="34" charset="0"/>
                <a:cs typeface="Arial" pitchFamily="34" charset="0"/>
              </a:rPr>
              <a:t>Instantaneous acceleration</a:t>
            </a:r>
            <a:r>
              <a:rPr lang="en-US" sz="2400" dirty="0">
                <a:solidFill>
                  <a:srgbClr val="00008B"/>
                </a:solidFill>
                <a:latin typeface="Arial" pitchFamily="34" charset="0"/>
                <a:cs typeface="Arial" pitchFamily="34" charset="0"/>
              </a:rPr>
              <a:t> is the limit as the time interval becomes infinitesimally small.</a:t>
            </a:r>
          </a:p>
        </p:txBody>
      </p:sp>
      <p:sp>
        <p:nvSpPr>
          <p:cNvPr id="3" name="TextBox 2"/>
          <p:cNvSpPr txBox="1"/>
          <p:nvPr/>
        </p:nvSpPr>
        <p:spPr>
          <a:xfrm>
            <a:off x="2768600" y="495302"/>
            <a:ext cx="5105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Summary (continued)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27300" y="344269"/>
            <a:ext cx="5105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Summary (continued)</a:t>
            </a:r>
          </a:p>
        </p:txBody>
      </p:sp>
      <p:sp>
        <p:nvSpPr>
          <p:cNvPr id="3" name="TextBox 2"/>
          <p:cNvSpPr txBox="1"/>
          <p:nvPr/>
        </p:nvSpPr>
        <p:spPr>
          <a:xfrm>
            <a:off x="1016000" y="1142998"/>
            <a:ext cx="9067800" cy="1200329"/>
          </a:xfrm>
          <a:prstGeom prst="rect">
            <a:avLst/>
          </a:prstGeom>
          <a:noFill/>
        </p:spPr>
        <p:txBody>
          <a:bodyPr vert="horz" rtlCol="0">
            <a:spAutoFit/>
          </a:bodyPr>
          <a:lstStyle/>
          <a:p>
            <a:endParaRPr lang="en-US" sz="2400" dirty="0">
              <a:latin typeface="Arial" pitchFamily="34" charset="0"/>
              <a:cs typeface="Arial" pitchFamily="34" charset="0"/>
            </a:endParaRPr>
          </a:p>
          <a:p>
            <a:r>
              <a:rPr lang="en-US" sz="2400" b="1" dirty="0">
                <a:latin typeface="Arial" pitchFamily="34" charset="0"/>
                <a:cs typeface="Arial" pitchFamily="34" charset="0"/>
              </a:rPr>
              <a:t>·</a:t>
            </a:r>
            <a:r>
              <a:rPr lang="en-US" sz="2400" b="1" dirty="0">
                <a:solidFill>
                  <a:srgbClr val="00008B"/>
                </a:solidFill>
                <a:latin typeface="Arial" pitchFamily="34" charset="0"/>
                <a:cs typeface="Arial" pitchFamily="34" charset="0"/>
              </a:rPr>
              <a:t> </a:t>
            </a:r>
            <a:r>
              <a:rPr lang="en-US" sz="2400" dirty="0">
                <a:solidFill>
                  <a:srgbClr val="00008B"/>
                </a:solidFill>
                <a:latin typeface="Arial" pitchFamily="34" charset="0"/>
                <a:cs typeface="Arial" pitchFamily="34" charset="0"/>
              </a:rPr>
              <a:t>There are four equations of motion for constant acceleration, each  requires a different set of quantities.</a:t>
            </a:r>
          </a:p>
        </p:txBody>
      </p:sp>
      <p:grpSp>
        <p:nvGrpSpPr>
          <p:cNvPr id="13" name="Group 12"/>
          <p:cNvGrpSpPr/>
          <p:nvPr/>
        </p:nvGrpSpPr>
        <p:grpSpPr>
          <a:xfrm>
            <a:off x="3670300" y="2806701"/>
            <a:ext cx="3860800" cy="3154064"/>
            <a:chOff x="3670300" y="2806700"/>
            <a:chExt cx="3860800" cy="3154065"/>
          </a:xfrm>
        </p:grpSpPr>
        <p:sp>
          <p:nvSpPr>
            <p:cNvPr id="4" name="TextBox 3"/>
            <p:cNvSpPr txBox="1"/>
            <p:nvPr/>
          </p:nvSpPr>
          <p:spPr>
            <a:xfrm>
              <a:off x="3670300" y="4318000"/>
              <a:ext cx="38608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v</a:t>
              </a:r>
              <a:r>
                <a:rPr lang="en-US" sz="2400" b="1" baseline="70000">
                  <a:solidFill>
                    <a:srgbClr val="000000"/>
                  </a:solidFill>
                  <a:latin typeface="Arial" pitchFamily="34" charset="0"/>
                  <a:cs typeface="Arial" pitchFamily="34" charset="0"/>
                </a:rPr>
                <a:t>2</a:t>
              </a:r>
              <a:r>
                <a:rPr lang="en-US" sz="2400" b="1">
                  <a:solidFill>
                    <a:srgbClr val="000000"/>
                  </a:solidFill>
                  <a:latin typeface="Arial" pitchFamily="34" charset="0"/>
                  <a:cs typeface="Arial" pitchFamily="34" charset="0"/>
                </a:rPr>
                <a:t> = v</a:t>
              </a:r>
              <a:r>
                <a:rPr lang="en-US" sz="2400" b="1" baseline="-25000">
                  <a:solidFill>
                    <a:srgbClr val="000000"/>
                  </a:solidFill>
                  <a:latin typeface="Arial" pitchFamily="34" charset="0"/>
                  <a:cs typeface="Arial" pitchFamily="34" charset="0"/>
                </a:rPr>
                <a:t>o</a:t>
              </a:r>
              <a:r>
                <a:rPr lang="en-US" sz="2400" b="1" baseline="70000">
                  <a:solidFill>
                    <a:srgbClr val="000000"/>
                  </a:solidFill>
                  <a:latin typeface="Arial" pitchFamily="34" charset="0"/>
                  <a:cs typeface="Arial" pitchFamily="34" charset="0"/>
                </a:rPr>
                <a:t>2</a:t>
              </a:r>
              <a:r>
                <a:rPr lang="en-US" sz="2400" b="1">
                  <a:solidFill>
                    <a:srgbClr val="000000"/>
                  </a:solidFill>
                  <a:latin typeface="Arial" pitchFamily="34" charset="0"/>
                  <a:cs typeface="Arial" pitchFamily="34" charset="0"/>
                </a:rPr>
                <a:t> </a:t>
              </a:r>
              <a:r>
                <a:rPr lang="en-US" sz="2400">
                  <a:solidFill>
                    <a:srgbClr val="000000"/>
                  </a:solidFill>
                  <a:latin typeface="Arial" pitchFamily="34" charset="0"/>
                  <a:cs typeface="Arial" pitchFamily="34" charset="0"/>
                </a:rPr>
                <a:t>+ 2</a:t>
              </a:r>
              <a:r>
                <a:rPr lang="en-US" sz="2400" b="1">
                  <a:solidFill>
                    <a:srgbClr val="000000"/>
                  </a:solidFill>
                  <a:latin typeface="Arial" pitchFamily="34" charset="0"/>
                  <a:cs typeface="Arial" pitchFamily="34" charset="0"/>
                </a:rPr>
                <a:t>a(x - x</a:t>
              </a:r>
              <a:r>
                <a:rPr lang="en-US" sz="2400" b="1" baseline="-25000">
                  <a:solidFill>
                    <a:srgbClr val="000000"/>
                  </a:solidFill>
                  <a:latin typeface="Arial" pitchFamily="34" charset="0"/>
                  <a:cs typeface="Arial" pitchFamily="34" charset="0"/>
                </a:rPr>
                <a:t>o</a:t>
              </a:r>
              <a:r>
                <a:rPr lang="en-US" sz="2400" b="1">
                  <a:solidFill>
                    <a:srgbClr val="000000"/>
                  </a:solidFill>
                  <a:latin typeface="Arial" pitchFamily="34" charset="0"/>
                  <a:cs typeface="Arial" pitchFamily="34" charset="0"/>
                </a:rPr>
                <a:t>)</a:t>
              </a:r>
            </a:p>
          </p:txBody>
        </p:sp>
        <p:sp>
          <p:nvSpPr>
            <p:cNvPr id="5" name="TextBox 4"/>
            <p:cNvSpPr txBox="1"/>
            <p:nvPr/>
          </p:nvSpPr>
          <p:spPr>
            <a:xfrm>
              <a:off x="3670300" y="3505200"/>
              <a:ext cx="37084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x = x</a:t>
              </a:r>
              <a:r>
                <a:rPr lang="en-US" sz="2400" b="1" baseline="-25000">
                  <a:solidFill>
                    <a:srgbClr val="000000"/>
                  </a:solidFill>
                  <a:latin typeface="Arial" pitchFamily="34" charset="0"/>
                  <a:cs typeface="Arial" pitchFamily="34" charset="0"/>
                </a:rPr>
                <a:t>o</a:t>
              </a:r>
              <a:r>
                <a:rPr lang="en-US" sz="2400" b="1">
                  <a:solidFill>
                    <a:srgbClr val="000000"/>
                  </a:solidFill>
                  <a:latin typeface="Arial" pitchFamily="34" charset="0"/>
                  <a:cs typeface="Arial" pitchFamily="34" charset="0"/>
                </a:rPr>
                <a:t> + v</a:t>
              </a:r>
              <a:r>
                <a:rPr lang="en-US" sz="2400" b="1" baseline="-25000">
                  <a:solidFill>
                    <a:srgbClr val="000000"/>
                  </a:solidFill>
                  <a:latin typeface="Arial" pitchFamily="34" charset="0"/>
                  <a:cs typeface="Arial" pitchFamily="34" charset="0"/>
                </a:rPr>
                <a:t>o</a:t>
              </a:r>
              <a:r>
                <a:rPr lang="en-US" sz="2400" b="1">
                  <a:solidFill>
                    <a:srgbClr val="000000"/>
                  </a:solidFill>
                  <a:latin typeface="Arial" pitchFamily="34" charset="0"/>
                  <a:cs typeface="Arial" pitchFamily="34" charset="0"/>
                </a:rPr>
                <a:t>t + ½at</a:t>
              </a:r>
              <a:r>
                <a:rPr lang="en-US" sz="2400" b="1" baseline="70000">
                  <a:solidFill>
                    <a:srgbClr val="000000"/>
                  </a:solidFill>
                  <a:latin typeface="Arial" pitchFamily="34" charset="0"/>
                  <a:cs typeface="Arial" pitchFamily="34" charset="0"/>
                </a:rPr>
                <a:t>2</a:t>
              </a:r>
            </a:p>
          </p:txBody>
        </p:sp>
        <p:sp>
          <p:nvSpPr>
            <p:cNvPr id="6" name="TextBox 5"/>
            <p:cNvSpPr txBox="1"/>
            <p:nvPr/>
          </p:nvSpPr>
          <p:spPr>
            <a:xfrm>
              <a:off x="3670300" y="2806700"/>
              <a:ext cx="23114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v = v</a:t>
              </a:r>
              <a:r>
                <a:rPr lang="en-US" sz="2400" b="1" baseline="-25000">
                  <a:solidFill>
                    <a:srgbClr val="000000"/>
                  </a:solidFill>
                  <a:latin typeface="Arial" pitchFamily="34" charset="0"/>
                  <a:cs typeface="Arial" pitchFamily="34" charset="0"/>
                </a:rPr>
                <a:t>o</a:t>
              </a:r>
              <a:r>
                <a:rPr lang="en-US" sz="2400" b="1">
                  <a:solidFill>
                    <a:srgbClr val="000000"/>
                  </a:solidFill>
                  <a:latin typeface="Arial" pitchFamily="34" charset="0"/>
                  <a:cs typeface="Arial" pitchFamily="34" charset="0"/>
                </a:rPr>
                <a:t> + at</a:t>
              </a:r>
            </a:p>
          </p:txBody>
        </p:sp>
        <p:grpSp>
          <p:nvGrpSpPr>
            <p:cNvPr id="12" name="Group 11"/>
            <p:cNvGrpSpPr/>
            <p:nvPr/>
          </p:nvGrpSpPr>
          <p:grpSpPr>
            <a:xfrm>
              <a:off x="3695700" y="5054600"/>
              <a:ext cx="2235200" cy="906165"/>
              <a:chOff x="3695700" y="5054600"/>
              <a:chExt cx="2235200" cy="906165"/>
            </a:xfrm>
          </p:grpSpPr>
          <p:sp>
            <p:nvSpPr>
              <p:cNvPr id="7" name="TextBox 6"/>
              <p:cNvSpPr txBox="1"/>
              <p:nvPr/>
            </p:nvSpPr>
            <p:spPr>
              <a:xfrm>
                <a:off x="3695700" y="5283200"/>
                <a:ext cx="12192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v = </a:t>
                </a:r>
              </a:p>
            </p:txBody>
          </p:sp>
          <p:sp>
            <p:nvSpPr>
              <p:cNvPr id="8" name="TextBox 7"/>
              <p:cNvSpPr txBox="1"/>
              <p:nvPr/>
            </p:nvSpPr>
            <p:spPr>
              <a:xfrm>
                <a:off x="4381500" y="5054600"/>
                <a:ext cx="15494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v + v</a:t>
                </a:r>
                <a:r>
                  <a:rPr lang="en-US" sz="2400" b="1" baseline="-25000">
                    <a:solidFill>
                      <a:srgbClr val="000000"/>
                    </a:solidFill>
                    <a:latin typeface="Arial" pitchFamily="34" charset="0"/>
                    <a:cs typeface="Arial" pitchFamily="34" charset="0"/>
                  </a:rPr>
                  <a:t>o</a:t>
                </a:r>
              </a:p>
            </p:txBody>
          </p:sp>
          <p:sp>
            <p:nvSpPr>
              <p:cNvPr id="9" name="TextBox 8"/>
              <p:cNvSpPr txBox="1"/>
              <p:nvPr/>
            </p:nvSpPr>
            <p:spPr>
              <a:xfrm>
                <a:off x="4699000" y="5499100"/>
                <a:ext cx="7366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2</a:t>
                </a:r>
              </a:p>
            </p:txBody>
          </p:sp>
          <p:cxnSp>
            <p:nvCxnSpPr>
              <p:cNvPr id="10" name="Straight Connector 9"/>
              <p:cNvCxnSpPr/>
              <p:nvPr/>
            </p:nvCxnSpPr>
            <p:spPr>
              <a:xfrm>
                <a:off x="4439665" y="5487542"/>
                <a:ext cx="111061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53358" y="5338445"/>
                <a:ext cx="26797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67380"/>
            <a:ext cx="9652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6</a:t>
            </a:r>
          </a:p>
        </p:txBody>
      </p:sp>
      <p:sp>
        <p:nvSpPr>
          <p:cNvPr id="3" name="TextBox 2"/>
          <p:cNvSpPr txBox="1"/>
          <p:nvPr/>
        </p:nvSpPr>
        <p:spPr>
          <a:xfrm>
            <a:off x="1384300" y="457200"/>
            <a:ext cx="88773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 travel at a constant speed of 20 m/s; how much time does it take you to travel a distance of 120m?</a:t>
            </a:r>
          </a:p>
        </p:txBody>
      </p:sp>
      <p:pic>
        <p:nvPicPr>
          <p:cNvPr id="10" name="Picture 9" descr="clipboard(12).png"/>
          <p:cNvPicPr>
            <a:picLocks/>
          </p:cNvPicPr>
          <p:nvPr/>
        </p:nvPicPr>
        <p:blipFill>
          <a:blip r:embed="rId3" cstate="print"/>
          <a:stretch>
            <a:fillRect/>
          </a:stretch>
        </p:blipFill>
        <p:spPr>
          <a:xfrm>
            <a:off x="50800" y="50801"/>
            <a:ext cx="4064000" cy="63501"/>
          </a:xfrm>
          <a:prstGeom prst="rect">
            <a:avLst/>
          </a:prstGeom>
          <a:solidFill>
            <a:scrgbClr r="0" g="0" b="0">
              <a:alpha val="0"/>
            </a:scrgbClr>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391180"/>
            <a:ext cx="9779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7</a:t>
            </a:r>
          </a:p>
        </p:txBody>
      </p:sp>
      <p:sp>
        <p:nvSpPr>
          <p:cNvPr id="3" name="TextBox 2"/>
          <p:cNvSpPr txBox="1"/>
          <p:nvPr/>
        </p:nvSpPr>
        <p:spPr>
          <a:xfrm>
            <a:off x="1193800" y="417493"/>
            <a:ext cx="8966200"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travel at a constant speed of 30m/s; how much time does it take you to travel a distance of 150m?</a:t>
            </a:r>
          </a:p>
        </p:txBody>
      </p:sp>
      <p:pic>
        <p:nvPicPr>
          <p:cNvPr id="10" name="Picture 9" descr="clipboard(13).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2336800" y="1988403"/>
            <a:ext cx="51054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Average Speed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2300" y="344270"/>
            <a:ext cx="8966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Distance</a:t>
            </a:r>
          </a:p>
        </p:txBody>
      </p:sp>
      <p:sp>
        <p:nvSpPr>
          <p:cNvPr id="3" name="TextBox 2"/>
          <p:cNvSpPr txBox="1"/>
          <p:nvPr/>
        </p:nvSpPr>
        <p:spPr>
          <a:xfrm>
            <a:off x="431800" y="1447800"/>
            <a:ext cx="8839200" cy="341632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We all know what the distance between two objects is...</a:t>
            </a:r>
          </a:p>
          <a:p>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So</a:t>
            </a:r>
            <a:r>
              <a:rPr lang="en-US" sz="2400" i="1" dirty="0">
                <a:solidFill>
                  <a:srgbClr val="00008B"/>
                </a:solidFill>
                <a:latin typeface="Arial" pitchFamily="34" charset="0"/>
                <a:cs typeface="Arial" pitchFamily="34" charset="0"/>
              </a:rPr>
              <a:t> what is it?  </a:t>
            </a:r>
          </a:p>
          <a:p>
            <a:pPr algn="ctr"/>
            <a:r>
              <a:rPr lang="en-US" sz="2400" i="1" dirty="0">
                <a:solidFill>
                  <a:srgbClr val="00008B"/>
                </a:solidFill>
                <a:latin typeface="Arial" pitchFamily="34" charset="0"/>
                <a:cs typeface="Arial" pitchFamily="34" charset="0"/>
              </a:rPr>
              <a:t>What is distance?  </a:t>
            </a:r>
          </a:p>
          <a:p>
            <a:pPr algn="ctr"/>
            <a:r>
              <a:rPr lang="en-US" sz="2400" i="1" dirty="0">
                <a:solidFill>
                  <a:srgbClr val="00008B"/>
                </a:solidFill>
                <a:latin typeface="Arial" pitchFamily="34" charset="0"/>
                <a:cs typeface="Arial" pitchFamily="34" charset="0"/>
              </a:rPr>
              <a:t>What is length?</a:t>
            </a:r>
          </a:p>
          <a:p>
            <a:endParaRPr lang="en-US" sz="2400" i="1" dirty="0">
              <a:solidFill>
                <a:srgbClr val="00008B"/>
              </a:solidFill>
              <a:latin typeface="Arial" pitchFamily="34" charset="0"/>
              <a:cs typeface="Arial" pitchFamily="34" charset="0"/>
            </a:endParaRPr>
          </a:p>
          <a:p>
            <a:endParaRPr lang="en-US" sz="2400" i="1" dirty="0">
              <a:solidFill>
                <a:srgbClr val="00008B"/>
              </a:solidFill>
              <a:latin typeface="Arial" pitchFamily="34" charset="0"/>
              <a:cs typeface="Arial" pitchFamily="34" charset="0"/>
            </a:endParaRPr>
          </a:p>
          <a:p>
            <a:r>
              <a:rPr lang="en-US" sz="2400" i="1" dirty="0">
                <a:solidFill>
                  <a:srgbClr val="00008B"/>
                </a:solidFill>
                <a:latin typeface="Arial" pitchFamily="34" charset="0"/>
                <a:cs typeface="Arial" pitchFamily="34" charset="0"/>
              </a:rPr>
              <a:t>ALS</a:t>
            </a:r>
            <a:r>
              <a:rPr lang="en-US" sz="2400" dirty="0">
                <a:solidFill>
                  <a:srgbClr val="00008B"/>
                </a:solidFill>
                <a:latin typeface="Arial" pitchFamily="34" charset="0"/>
                <a:cs typeface="Arial" pitchFamily="34" charset="0"/>
              </a:rPr>
              <a:t>O - you can't use the words "distance" or "length" in your definition; that would be cheating.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6400" y="304800"/>
            <a:ext cx="9093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Average Speed</a:t>
            </a:r>
          </a:p>
        </p:txBody>
      </p:sp>
      <p:sp>
        <p:nvSpPr>
          <p:cNvPr id="3" name="TextBox 2"/>
          <p:cNvSpPr txBox="1"/>
          <p:nvPr/>
        </p:nvSpPr>
        <p:spPr>
          <a:xfrm>
            <a:off x="469900" y="1473202"/>
            <a:ext cx="8788400" cy="3785652"/>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speed we have been calculating is a constant speed over a short period of time.  Another name for this is instantaneous speed.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If a trip has multiple parts, each part must be treated separately.  In this case, we can calculate the average speed for a total trip.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Determine the average speed by finding the </a:t>
            </a:r>
            <a:r>
              <a:rPr lang="en-US" sz="2400" i="1" dirty="0">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distance you traveled and dividing that by the </a:t>
            </a:r>
            <a:r>
              <a:rPr lang="en-US" sz="2400" i="1" dirty="0">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time it took you to travel that distance.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1447800"/>
            <a:ext cx="8839200" cy="2585323"/>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In physics we use subscripts in order to avoid any confusion with different distances and time intervals.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For example: if an object makes a multiple trip that has three parts we present them as d</a:t>
            </a:r>
            <a:r>
              <a:rPr lang="en-US" sz="2400" baseline="-25000" dirty="0">
                <a:solidFill>
                  <a:srgbClr val="00008B"/>
                </a:solidFill>
                <a:latin typeface="Arial" pitchFamily="34" charset="0"/>
                <a:cs typeface="Arial" pitchFamily="34" charset="0"/>
              </a:rPr>
              <a:t>1</a:t>
            </a:r>
            <a:r>
              <a:rPr lang="en-US" sz="2400" dirty="0">
                <a:solidFill>
                  <a:srgbClr val="00008B"/>
                </a:solidFill>
                <a:latin typeface="Arial" pitchFamily="34" charset="0"/>
                <a:cs typeface="Arial" pitchFamily="34" charset="0"/>
              </a:rPr>
              <a:t>, d</a:t>
            </a:r>
            <a:r>
              <a:rPr lang="en-US" sz="2400" baseline="-25000" dirty="0">
                <a:solidFill>
                  <a:srgbClr val="00008B"/>
                </a:solidFill>
                <a:latin typeface="Arial" pitchFamily="34" charset="0"/>
                <a:cs typeface="Arial" pitchFamily="34" charset="0"/>
              </a:rPr>
              <a:t>2</a:t>
            </a:r>
            <a:r>
              <a:rPr lang="en-US" sz="2400" dirty="0">
                <a:solidFill>
                  <a:srgbClr val="00008B"/>
                </a:solidFill>
                <a:latin typeface="Arial" pitchFamily="34" charset="0"/>
                <a:cs typeface="Arial" pitchFamily="34" charset="0"/>
              </a:rPr>
              <a:t>, d</a:t>
            </a:r>
            <a:r>
              <a:rPr lang="en-US" sz="2400" baseline="-25000" dirty="0">
                <a:solidFill>
                  <a:srgbClr val="00008B"/>
                </a:solidFill>
                <a:latin typeface="Arial" pitchFamily="34" charset="0"/>
                <a:cs typeface="Arial" pitchFamily="34" charset="0"/>
              </a:rPr>
              <a:t>3</a:t>
            </a:r>
            <a:r>
              <a:rPr lang="en-US" sz="2400" dirty="0">
                <a:solidFill>
                  <a:srgbClr val="00008B"/>
                </a:solidFill>
                <a:latin typeface="Arial" pitchFamily="34" charset="0"/>
                <a:cs typeface="Arial" pitchFamily="34" charset="0"/>
              </a:rPr>
              <a:t> and the corresponding time intervals t</a:t>
            </a:r>
            <a:r>
              <a:rPr lang="en-US" sz="2400" baseline="-25000" dirty="0">
                <a:solidFill>
                  <a:srgbClr val="00008B"/>
                </a:solidFill>
                <a:latin typeface="Arial" pitchFamily="34" charset="0"/>
                <a:cs typeface="Arial" pitchFamily="34" charset="0"/>
              </a:rPr>
              <a:t>1</a:t>
            </a:r>
            <a:r>
              <a:rPr lang="en-US" sz="2400" dirty="0">
                <a:solidFill>
                  <a:srgbClr val="00008B"/>
                </a:solidFill>
                <a:latin typeface="Arial" pitchFamily="34" charset="0"/>
                <a:cs typeface="Arial" pitchFamily="34" charset="0"/>
              </a:rPr>
              <a:t>, t</a:t>
            </a:r>
            <a:r>
              <a:rPr lang="en-US" sz="2400" baseline="-25000" dirty="0">
                <a:solidFill>
                  <a:srgbClr val="00008B"/>
                </a:solidFill>
                <a:latin typeface="Arial" pitchFamily="34" charset="0"/>
                <a:cs typeface="Arial" pitchFamily="34" charset="0"/>
              </a:rPr>
              <a:t>2</a:t>
            </a:r>
            <a:r>
              <a:rPr lang="en-US" sz="2400" dirty="0">
                <a:solidFill>
                  <a:srgbClr val="00008B"/>
                </a:solidFill>
                <a:latin typeface="Arial" pitchFamily="34" charset="0"/>
                <a:cs typeface="Arial" pitchFamily="34" charset="0"/>
              </a:rPr>
              <a:t>, t</a:t>
            </a:r>
            <a:r>
              <a:rPr lang="en-US" sz="2400" baseline="-25000" dirty="0">
                <a:solidFill>
                  <a:srgbClr val="00008B"/>
                </a:solidFill>
                <a:latin typeface="Arial" pitchFamily="34" charset="0"/>
                <a:cs typeface="Arial" pitchFamily="34" charset="0"/>
              </a:rPr>
              <a:t>3</a:t>
            </a:r>
            <a:r>
              <a:rPr lang="en-US" sz="2400" dirty="0">
                <a:solidFill>
                  <a:srgbClr val="00008B"/>
                </a:solidFill>
                <a:latin typeface="Arial" pitchFamily="34" charset="0"/>
                <a:cs typeface="Arial" pitchFamily="34" charset="0"/>
              </a:rPr>
              <a:t>. </a:t>
            </a:r>
          </a:p>
          <a:p>
            <a:endParaRPr lang="en-US" dirty="0">
              <a:solidFill>
                <a:srgbClr val="00008B"/>
              </a:solidFill>
              <a:latin typeface="Arial - 24"/>
            </a:endParaRPr>
          </a:p>
        </p:txBody>
      </p:sp>
      <p:sp>
        <p:nvSpPr>
          <p:cNvPr id="3" name="TextBox 2"/>
          <p:cNvSpPr txBox="1"/>
          <p:nvPr/>
        </p:nvSpPr>
        <p:spPr>
          <a:xfrm>
            <a:off x="482600" y="381000"/>
            <a:ext cx="90170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Distance and Time Intervals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1371600"/>
            <a:ext cx="8839200" cy="2800767"/>
          </a:xfrm>
          <a:prstGeom prst="rect">
            <a:avLst/>
          </a:prstGeom>
          <a:noFill/>
        </p:spPr>
        <p:txBody>
          <a:bodyPr vert="horz" rtlCol="0">
            <a:spAutoFit/>
          </a:bodyPr>
          <a:lstStyle/>
          <a:p>
            <a:r>
              <a:rPr lang="en-US" sz="2400" dirty="0">
                <a:latin typeface="Arial" pitchFamily="34" charset="0"/>
                <a:cs typeface="Arial" pitchFamily="34" charset="0"/>
              </a:rPr>
              <a:t>T</a:t>
            </a:r>
            <a:r>
              <a:rPr lang="en-US" sz="2400" dirty="0">
                <a:solidFill>
                  <a:srgbClr val="00008B"/>
                </a:solidFill>
                <a:latin typeface="Arial" pitchFamily="34" charset="0"/>
                <a:cs typeface="Arial" pitchFamily="34" charset="0"/>
              </a:rPr>
              <a:t>he following pattern of steps will help us to find the average speed: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Find the total distance </a:t>
            </a:r>
            <a:r>
              <a:rPr lang="en-US" sz="2400" dirty="0" err="1">
                <a:solidFill>
                  <a:srgbClr val="00008B"/>
                </a:solidFill>
                <a:latin typeface="Arial" pitchFamily="34" charset="0"/>
                <a:cs typeface="Arial" pitchFamily="34" charset="0"/>
              </a:rPr>
              <a:t>d</a:t>
            </a:r>
            <a:r>
              <a:rPr lang="en-US" sz="2400" baseline="-25000" dirty="0" err="1">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 d</a:t>
            </a:r>
            <a:r>
              <a:rPr lang="en-US" sz="2400" baseline="-25000" dirty="0">
                <a:solidFill>
                  <a:srgbClr val="00008B"/>
                </a:solidFill>
                <a:latin typeface="Arial" pitchFamily="34" charset="0"/>
                <a:cs typeface="Arial" pitchFamily="34" charset="0"/>
              </a:rPr>
              <a:t>1</a:t>
            </a:r>
            <a:r>
              <a:rPr lang="en-US" sz="2400" dirty="0">
                <a:solidFill>
                  <a:srgbClr val="00008B"/>
                </a:solidFill>
                <a:latin typeface="Arial" pitchFamily="34" charset="0"/>
                <a:cs typeface="Arial" pitchFamily="34" charset="0"/>
              </a:rPr>
              <a:t>+ d</a:t>
            </a:r>
            <a:r>
              <a:rPr lang="en-US" sz="2400" baseline="-25000" dirty="0">
                <a:solidFill>
                  <a:srgbClr val="00008B"/>
                </a:solidFill>
                <a:latin typeface="Arial" pitchFamily="34" charset="0"/>
                <a:cs typeface="Arial" pitchFamily="34" charset="0"/>
              </a:rPr>
              <a:t>2</a:t>
            </a:r>
            <a:r>
              <a:rPr lang="en-US" sz="2400" dirty="0">
                <a:solidFill>
                  <a:srgbClr val="00008B"/>
                </a:solidFill>
                <a:latin typeface="Arial" pitchFamily="34" charset="0"/>
                <a:cs typeface="Arial" pitchFamily="34" charset="0"/>
              </a:rPr>
              <a:t>+ d</a:t>
            </a:r>
            <a:r>
              <a:rPr lang="en-US" sz="2400" baseline="-25000" dirty="0">
                <a:solidFill>
                  <a:srgbClr val="00008B"/>
                </a:solidFill>
                <a:latin typeface="Arial" pitchFamily="34" charset="0"/>
                <a:cs typeface="Arial" pitchFamily="34" charset="0"/>
              </a:rPr>
              <a:t>3</a:t>
            </a:r>
          </a:p>
          <a:p>
            <a:endParaRPr lang="en-US" sz="2400" baseline="-250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Find the total time </a:t>
            </a:r>
            <a:r>
              <a:rPr lang="en-US" sz="2400" dirty="0" err="1">
                <a:solidFill>
                  <a:srgbClr val="00008B"/>
                </a:solidFill>
                <a:latin typeface="Arial" pitchFamily="34" charset="0"/>
                <a:cs typeface="Arial" pitchFamily="34" charset="0"/>
              </a:rPr>
              <a:t>t</a:t>
            </a:r>
            <a:r>
              <a:rPr lang="en-US" sz="2400" baseline="-25000" dirty="0" err="1">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 t</a:t>
            </a:r>
            <a:r>
              <a:rPr lang="en-US" sz="2400" baseline="-25000" dirty="0">
                <a:solidFill>
                  <a:srgbClr val="00008B"/>
                </a:solidFill>
                <a:latin typeface="Arial" pitchFamily="34" charset="0"/>
                <a:cs typeface="Arial" pitchFamily="34" charset="0"/>
              </a:rPr>
              <a:t>1 </a:t>
            </a:r>
            <a:r>
              <a:rPr lang="en-US" sz="2400" dirty="0">
                <a:solidFill>
                  <a:srgbClr val="00008B"/>
                </a:solidFill>
                <a:latin typeface="Arial" pitchFamily="34" charset="0"/>
                <a:cs typeface="Arial" pitchFamily="34" charset="0"/>
              </a:rPr>
              <a:t>+ t</a:t>
            </a:r>
            <a:r>
              <a:rPr lang="en-US" sz="2400" baseline="-25000" dirty="0">
                <a:solidFill>
                  <a:srgbClr val="00008B"/>
                </a:solidFill>
                <a:latin typeface="Arial" pitchFamily="34" charset="0"/>
                <a:cs typeface="Arial" pitchFamily="34" charset="0"/>
              </a:rPr>
              <a:t>2 </a:t>
            </a:r>
            <a:r>
              <a:rPr lang="en-US" sz="2400" dirty="0">
                <a:solidFill>
                  <a:srgbClr val="00008B"/>
                </a:solidFill>
                <a:latin typeface="Arial" pitchFamily="34" charset="0"/>
                <a:cs typeface="Arial" pitchFamily="34" charset="0"/>
              </a:rPr>
              <a:t>+ t</a:t>
            </a:r>
            <a:r>
              <a:rPr lang="en-US" sz="2400" baseline="-25000" dirty="0">
                <a:solidFill>
                  <a:srgbClr val="00008B"/>
                </a:solidFill>
                <a:latin typeface="Arial" pitchFamily="34" charset="0"/>
                <a:cs typeface="Arial" pitchFamily="34" charset="0"/>
              </a:rPr>
              <a:t>3</a:t>
            </a:r>
          </a:p>
          <a:p>
            <a:endParaRPr lang="en-US" sz="2400" baseline="-250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Use the average speed formula</a:t>
            </a:r>
          </a:p>
        </p:txBody>
      </p:sp>
      <p:sp>
        <p:nvSpPr>
          <p:cNvPr id="3" name="TextBox 2"/>
          <p:cNvSpPr txBox="1"/>
          <p:nvPr/>
        </p:nvSpPr>
        <p:spPr>
          <a:xfrm>
            <a:off x="558800" y="381000"/>
            <a:ext cx="90170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Average Speed &amp; Non-Uniform Motion</a:t>
            </a:r>
          </a:p>
        </p:txBody>
      </p:sp>
      <p:grpSp>
        <p:nvGrpSpPr>
          <p:cNvPr id="6" name="Group 5"/>
          <p:cNvGrpSpPr/>
          <p:nvPr/>
        </p:nvGrpSpPr>
        <p:grpSpPr>
          <a:xfrm>
            <a:off x="3124200" y="4671537"/>
            <a:ext cx="1803400" cy="830997"/>
            <a:chOff x="3124200" y="4671538"/>
            <a:chExt cx="1803400" cy="830999"/>
          </a:xfrm>
        </p:grpSpPr>
        <p:cxnSp>
          <p:nvCxnSpPr>
            <p:cNvPr id="4" name="Straight Connector 3"/>
            <p:cNvCxnSpPr/>
            <p:nvPr/>
          </p:nvCxnSpPr>
          <p:spPr>
            <a:xfrm>
              <a:off x="3959478" y="5173345"/>
              <a:ext cx="922782"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24200" y="4671538"/>
              <a:ext cx="1803400" cy="83099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 </a:t>
              </a:r>
              <a:r>
                <a:rPr lang="en-US" sz="2400" dirty="0" err="1">
                  <a:solidFill>
                    <a:srgbClr val="00008B"/>
                  </a:solidFill>
                  <a:latin typeface="Arial" pitchFamily="34" charset="0"/>
                  <a:cs typeface="Arial" pitchFamily="34" charset="0"/>
                </a:rPr>
                <a:t>s</a:t>
              </a:r>
              <a:r>
                <a:rPr lang="en-US" sz="2400" baseline="-25000" dirty="0" err="1">
                  <a:solidFill>
                    <a:srgbClr val="00008B"/>
                  </a:solidFill>
                  <a:latin typeface="Arial" pitchFamily="34" charset="0"/>
                  <a:cs typeface="Arial" pitchFamily="34" charset="0"/>
                </a:rPr>
                <a:t>avg</a:t>
              </a:r>
              <a:r>
                <a:rPr lang="en-US" sz="2400" dirty="0">
                  <a:solidFill>
                    <a:srgbClr val="00008B"/>
                  </a:solidFill>
                  <a:latin typeface="Arial" pitchFamily="34" charset="0"/>
                  <a:cs typeface="Arial" pitchFamily="34" charset="0"/>
                </a:rPr>
                <a:t> = </a:t>
              </a:r>
              <a:r>
                <a:rPr lang="en-US" sz="2400" dirty="0" err="1">
                  <a:solidFill>
                    <a:srgbClr val="00008B"/>
                  </a:solidFill>
                  <a:latin typeface="Arial" pitchFamily="34" charset="0"/>
                  <a:cs typeface="Arial" pitchFamily="34" charset="0"/>
                </a:rPr>
                <a:t>d</a:t>
              </a:r>
              <a:r>
                <a:rPr lang="en-US" sz="2400" baseline="-25000" dirty="0" err="1">
                  <a:solidFill>
                    <a:srgbClr val="00008B"/>
                  </a:solidFill>
                  <a:latin typeface="Arial" pitchFamily="34" charset="0"/>
                  <a:cs typeface="Arial" pitchFamily="34" charset="0"/>
                </a:rPr>
                <a:t>total</a:t>
              </a:r>
              <a:endParaRPr lang="en-US" sz="2400" baseline="-25000" dirty="0">
                <a:solidFill>
                  <a:srgbClr val="00008B"/>
                </a:solidFill>
                <a:latin typeface="Arial" pitchFamily="34" charset="0"/>
                <a:cs typeface="Arial" pitchFamily="34" charset="0"/>
              </a:endParaRPr>
            </a:p>
            <a:p>
              <a:r>
                <a:rPr lang="en-US" sz="1200" baseline="-25000" dirty="0">
                  <a:solidFill>
                    <a:srgbClr val="00008B"/>
                  </a:solidFill>
                  <a:latin typeface="Arial" pitchFamily="34" charset="0"/>
                  <a:cs typeface="Arial" pitchFamily="34" charset="0"/>
                </a:rPr>
                <a:t> </a:t>
              </a:r>
              <a:r>
                <a:rPr lang="en-US" dirty="0">
                  <a:solidFill>
                    <a:srgbClr val="00008B"/>
                  </a:solidFill>
                  <a:latin typeface="Arial" pitchFamily="34" charset="0"/>
                  <a:cs typeface="Arial" pitchFamily="34" charset="0"/>
                </a:rPr>
                <a:t>             </a:t>
              </a:r>
              <a:r>
                <a:rPr lang="en-US" sz="2400" dirty="0">
                  <a:solidFill>
                    <a:srgbClr val="00008B"/>
                  </a:solidFill>
                  <a:latin typeface="Arial" pitchFamily="34" charset="0"/>
                  <a:cs typeface="Arial" pitchFamily="34" charset="0"/>
                </a:rPr>
                <a:t> </a:t>
              </a:r>
              <a:r>
                <a:rPr lang="en-US" sz="2400" dirty="0" err="1">
                  <a:solidFill>
                    <a:srgbClr val="00008B"/>
                  </a:solidFill>
                  <a:latin typeface="Arial" pitchFamily="34" charset="0"/>
                  <a:cs typeface="Arial" pitchFamily="34" charset="0"/>
                </a:rPr>
                <a:t>t</a:t>
              </a:r>
              <a:r>
                <a:rPr lang="en-US" sz="2400" baseline="-25000" dirty="0" err="1">
                  <a:solidFill>
                    <a:srgbClr val="00008B"/>
                  </a:solidFill>
                  <a:latin typeface="Arial" pitchFamily="34" charset="0"/>
                  <a:cs typeface="Arial" pitchFamily="34" charset="0"/>
                </a:rPr>
                <a:t>total</a:t>
              </a:r>
              <a:endParaRPr lang="en-US" sz="2400" baseline="-25000" dirty="0">
                <a:solidFill>
                  <a:srgbClr val="00008B"/>
                </a:solidFill>
                <a:latin typeface="Arial" pitchFamily="34" charset="0"/>
                <a:cs typeface="Arial"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139703"/>
            <a:ext cx="9093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Average Speed - Example 1</a:t>
            </a:r>
          </a:p>
        </p:txBody>
      </p:sp>
      <p:sp>
        <p:nvSpPr>
          <p:cNvPr id="3" name="TextBox 2"/>
          <p:cNvSpPr txBox="1"/>
          <p:nvPr/>
        </p:nvSpPr>
        <p:spPr>
          <a:xfrm>
            <a:off x="4584700" y="1320800"/>
            <a:ext cx="5232400" cy="3046988"/>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p>
        </p:txBody>
      </p:sp>
      <p:sp>
        <p:nvSpPr>
          <p:cNvPr id="4" name="TextBox 3"/>
          <p:cNvSpPr txBox="1"/>
          <p:nvPr/>
        </p:nvSpPr>
        <p:spPr>
          <a:xfrm>
            <a:off x="5194300" y="4965700"/>
            <a:ext cx="4013200" cy="1200329"/>
          </a:xfrm>
          <a:prstGeom prst="rect">
            <a:avLst/>
          </a:prstGeom>
          <a:noFill/>
        </p:spPr>
        <p:txBody>
          <a:bodyPr vert="horz" rtlCol="0">
            <a:spAutoFit/>
          </a:bodyPr>
          <a:lstStyle/>
          <a:p>
            <a:pPr algn="ctr"/>
            <a:r>
              <a:rPr lang="en-US" sz="2400" i="1" dirty="0">
                <a:solidFill>
                  <a:srgbClr val="00008B"/>
                </a:solidFill>
                <a:latin typeface="Arial" pitchFamily="34" charset="0"/>
                <a:cs typeface="Arial" pitchFamily="34" charset="0"/>
              </a:rPr>
              <a:t>To keep things clear, we can use a table to keep track of the information... </a:t>
            </a:r>
          </a:p>
        </p:txBody>
      </p:sp>
      <p:pic>
        <p:nvPicPr>
          <p:cNvPr id="5" name="Picture 4" descr="NBK-139-6736fb.png"/>
          <p:cNvPicPr>
            <a:picLocks/>
          </p:cNvPicPr>
          <p:nvPr/>
        </p:nvPicPr>
        <p:blipFill>
          <a:blip r:embed="rId2" cstate="print"/>
          <a:stretch>
            <a:fillRect/>
          </a:stretch>
        </p:blipFill>
        <p:spPr>
          <a:xfrm>
            <a:off x="304800" y="1041400"/>
            <a:ext cx="3765296" cy="5682868"/>
          </a:xfrm>
          <a:prstGeom prst="rect">
            <a:avLst/>
          </a:prstGeom>
          <a:solidFill>
            <a:scrgbClr r="0" g="0" b="0">
              <a:alpha val="0"/>
            </a:scrgb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9900" y="279402"/>
            <a:ext cx="9093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Example 1 - Step 1</a:t>
            </a:r>
          </a:p>
        </p:txBody>
      </p:sp>
      <p:sp>
        <p:nvSpPr>
          <p:cNvPr id="3" name="TextBox 2"/>
          <p:cNvSpPr txBox="1"/>
          <p:nvPr/>
        </p:nvSpPr>
        <p:spPr>
          <a:xfrm>
            <a:off x="5892800" y="2082800"/>
            <a:ext cx="4089400" cy="4154984"/>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p>
        </p:txBody>
      </p:sp>
      <p:graphicFrame>
        <p:nvGraphicFramePr>
          <p:cNvPr id="4" name="Table 3"/>
          <p:cNvGraphicFramePr>
            <a:graphicFrameLocks noGrp="1"/>
          </p:cNvGraphicFramePr>
          <p:nvPr/>
        </p:nvGraphicFramePr>
        <p:xfrm>
          <a:off x="393700" y="2413003"/>
          <a:ext cx="5321300" cy="3225797"/>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tblGrid>
              <a:tr h="558797">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584196">
                <a:tc>
                  <a:txBody>
                    <a:bodyPr/>
                    <a:lstStyle/>
                    <a:p>
                      <a:pPr algn="ctr"/>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422400" y="1346200"/>
            <a:ext cx="65786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Write the given information in the table below: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7800" y="344269"/>
            <a:ext cx="9093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Example 1 - Step 2</a:t>
            </a:r>
          </a:p>
        </p:txBody>
      </p:sp>
      <p:sp>
        <p:nvSpPr>
          <p:cNvPr id="3" name="TextBox 2"/>
          <p:cNvSpPr txBox="1"/>
          <p:nvPr/>
        </p:nvSpPr>
        <p:spPr>
          <a:xfrm>
            <a:off x="5918200" y="2691348"/>
            <a:ext cx="4089400" cy="4154984"/>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p>
        </p:txBody>
      </p:sp>
      <p:graphicFrame>
        <p:nvGraphicFramePr>
          <p:cNvPr id="4" name="Table 3"/>
          <p:cNvGraphicFramePr>
            <a:graphicFrameLocks noGrp="1"/>
          </p:cNvGraphicFramePr>
          <p:nvPr/>
        </p:nvGraphicFramePr>
        <p:xfrm>
          <a:off x="419100" y="2673347"/>
          <a:ext cx="5321300" cy="3858264"/>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tblGrid>
              <a:tr h="603253">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pPr algn="ctr"/>
                      <a:endParaRPr lang="en-US" sz="24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4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4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4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2500m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420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600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673100">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3500m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540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816610">
                <a:tc>
                  <a:txBody>
                    <a:bodyPr/>
                    <a:lstStyle/>
                    <a:p>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508000" y="1455003"/>
            <a:ext cx="80772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Next, use the given information to find the </a:t>
            </a:r>
            <a:r>
              <a:rPr lang="en-US" sz="2400" i="1" dirty="0">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distance and </a:t>
            </a:r>
            <a:r>
              <a:rPr lang="en-US" sz="2400" i="1" dirty="0">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5600" y="344269"/>
            <a:ext cx="9093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Example 1 - Step 2</a:t>
            </a:r>
          </a:p>
        </p:txBody>
      </p:sp>
      <p:sp>
        <p:nvSpPr>
          <p:cNvPr id="3" name="TextBox 2"/>
          <p:cNvSpPr txBox="1"/>
          <p:nvPr/>
        </p:nvSpPr>
        <p:spPr>
          <a:xfrm>
            <a:off x="5918200" y="2615148"/>
            <a:ext cx="4089400" cy="4154984"/>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p>
        </p:txBody>
      </p:sp>
      <p:graphicFrame>
        <p:nvGraphicFramePr>
          <p:cNvPr id="4" name="Table 3"/>
          <p:cNvGraphicFramePr>
            <a:graphicFrameLocks noGrp="1"/>
          </p:cNvGraphicFramePr>
          <p:nvPr/>
        </p:nvGraphicFramePr>
        <p:xfrm>
          <a:off x="419100" y="2590800"/>
          <a:ext cx="5321300" cy="3581400"/>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tblGrid>
              <a:tr h="533400">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pPr algn="ctr"/>
                      <a:endParaRPr lang="en-US" sz="18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2500m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420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600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673100">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a:solidFill>
                            <a:srgbClr val="00008B"/>
                          </a:solidFill>
                          <a:latin typeface="Arial - 24"/>
                        </a:rPr>
                        <a:t>3500m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540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609599">
                <a:tc>
                  <a:txBody>
                    <a:bodyPr/>
                    <a:lstStyle/>
                    <a:p>
                      <a:pPr algn="ctr"/>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a:solidFill>
                            <a:srgbClr val="00008B"/>
                          </a:solidFill>
                          <a:latin typeface="Arial - 24"/>
                        </a:rPr>
                        <a:t>6000m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a:solidFill>
                            <a:srgbClr val="00008B"/>
                          </a:solidFill>
                          <a:latin typeface="Arial - 24"/>
                        </a:rPr>
                        <a:t>1560s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31800" y="1455003"/>
            <a:ext cx="80772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Next, use the given information to find the </a:t>
            </a:r>
            <a:r>
              <a:rPr lang="en-US" sz="2400" i="1" dirty="0">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distance and </a:t>
            </a:r>
            <a:r>
              <a:rPr lang="en-US" sz="2400" i="1" dirty="0">
                <a:solidFill>
                  <a:srgbClr val="00008B"/>
                </a:solidFill>
                <a:latin typeface="Arial" pitchFamily="34" charset="0"/>
                <a:cs typeface="Arial" pitchFamily="34" charset="0"/>
              </a:rPr>
              <a:t>total</a:t>
            </a:r>
            <a:r>
              <a:rPr lang="en-US" sz="2400" dirty="0">
                <a:solidFill>
                  <a:srgbClr val="00008B"/>
                </a:solidFill>
                <a:latin typeface="Arial" pitchFamily="34" charset="0"/>
                <a:cs typeface="Arial" pitchFamily="34" charset="0"/>
              </a:rPr>
              <a:t> time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241302"/>
            <a:ext cx="9093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Example 1 - Step 3</a:t>
            </a:r>
          </a:p>
        </p:txBody>
      </p:sp>
      <p:sp>
        <p:nvSpPr>
          <p:cNvPr id="3" name="TextBox 2"/>
          <p:cNvSpPr txBox="1"/>
          <p:nvPr/>
        </p:nvSpPr>
        <p:spPr>
          <a:xfrm>
            <a:off x="5918200" y="2070100"/>
            <a:ext cx="4114800" cy="3785652"/>
          </a:xfrm>
          <a:prstGeom prst="rect">
            <a:avLst/>
          </a:prstGeom>
          <a:noFill/>
        </p:spPr>
        <p:txBody>
          <a:bodyPr vert="horz" wrap="square" rtlCol="0">
            <a:spAutoFit/>
          </a:bodyPr>
          <a:lstStyle/>
          <a:p>
            <a:r>
              <a:rPr lang="en-US" sz="2400" i="1" dirty="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p>
        </p:txBody>
      </p:sp>
      <p:graphicFrame>
        <p:nvGraphicFramePr>
          <p:cNvPr id="4" name="Table 3"/>
          <p:cNvGraphicFramePr>
            <a:graphicFrameLocks noGrp="1"/>
          </p:cNvGraphicFramePr>
          <p:nvPr/>
        </p:nvGraphicFramePr>
        <p:xfrm>
          <a:off x="419100" y="2216147"/>
          <a:ext cx="5321300" cy="3629664"/>
        </p:xfrm>
        <a:graphic>
          <a:graphicData uri="http://schemas.openxmlformats.org/drawingml/2006/table">
            <a:tbl>
              <a:tblPr firstRow="1" bandRow="1">
                <a:tableStyleId>{5C22544A-7EE6-4342-B048-85BDC9FD1C3A}</a:tableStyleId>
              </a:tblPr>
              <a:tblGrid>
                <a:gridCol w="15367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tblGrid>
              <a:tr h="603253">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2500m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420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600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673100">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3500m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540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588010">
                <a:tc>
                  <a:txBody>
                    <a:bodyPr/>
                    <a:lstStyle/>
                    <a:p>
                      <a:pPr algn="ctr"/>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6000m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1560s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584200" y="1367135"/>
            <a:ext cx="78740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Next use total distance and time to find average speed.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344269"/>
            <a:ext cx="9093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Example 1 - Solution</a:t>
            </a:r>
          </a:p>
        </p:txBody>
      </p:sp>
      <p:sp>
        <p:nvSpPr>
          <p:cNvPr id="3" name="TextBox 2"/>
          <p:cNvSpPr txBox="1"/>
          <p:nvPr/>
        </p:nvSpPr>
        <p:spPr>
          <a:xfrm>
            <a:off x="5918200" y="2070100"/>
            <a:ext cx="4114800" cy="3785652"/>
          </a:xfrm>
          <a:prstGeom prst="rect">
            <a:avLst/>
          </a:prstGeom>
          <a:noFill/>
        </p:spPr>
        <p:txBody>
          <a:bodyPr vert="horz" wrap="square" rtlCol="0">
            <a:spAutoFit/>
          </a:bodyPr>
          <a:lstStyle/>
          <a:p>
            <a:r>
              <a:rPr lang="en-US" sz="2400" i="1" dirty="0">
                <a:solidFill>
                  <a:srgbClr val="00008B"/>
                </a:solidFill>
                <a:latin typeface="Arial" pitchFamily="34" charset="0"/>
                <a:cs typeface="Arial" pitchFamily="34" charset="0"/>
              </a:rPr>
              <a:t>You ride your bike home from school by way of your friend’s house. It takes you 7 minutes (420 s) to travel the 2500 m to his house.  You spend 10 minutes (600 s) there, before traveling 3500 m to your house in 9 minutes (540 s).  What was your average speed for this trip? </a:t>
            </a:r>
          </a:p>
        </p:txBody>
      </p:sp>
      <p:graphicFrame>
        <p:nvGraphicFramePr>
          <p:cNvPr id="4" name="Table 3"/>
          <p:cNvGraphicFramePr>
            <a:graphicFrameLocks noGrp="1"/>
          </p:cNvGraphicFramePr>
          <p:nvPr/>
        </p:nvGraphicFramePr>
        <p:xfrm>
          <a:off x="419101" y="2082802"/>
          <a:ext cx="5128641" cy="3860798"/>
        </p:xfrm>
        <a:graphic>
          <a:graphicData uri="http://schemas.openxmlformats.org/drawingml/2006/table">
            <a:tbl>
              <a:tblPr firstRow="1" bandRow="1">
                <a:tableStyleId>{5C22544A-7EE6-4342-B048-85BDC9FD1C3A}</a:tableStyleId>
              </a:tblPr>
              <a:tblGrid>
                <a:gridCol w="13842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68401">
                  <a:extLst>
                    <a:ext uri="{9D8B030D-6E8A-4147-A177-3AD203B41FA5}">
                      <a16:colId xmlns:a16="http://schemas.microsoft.com/office/drawing/2014/main" val="20002"/>
                    </a:ext>
                  </a:extLst>
                </a:gridCol>
                <a:gridCol w="1204341">
                  <a:extLst>
                    <a:ext uri="{9D8B030D-6E8A-4147-A177-3AD203B41FA5}">
                      <a16:colId xmlns:a16="http://schemas.microsoft.com/office/drawing/2014/main" val="20003"/>
                    </a:ext>
                  </a:extLst>
                </a:gridCol>
              </a:tblGrid>
              <a:tr h="584198">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pPr algn="ctr"/>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2500m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420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622300">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600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673100">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3500m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540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838199">
                <a:tc>
                  <a:txBody>
                    <a:bodyPr/>
                    <a:lstStyle/>
                    <a:p>
                      <a:pPr algn="ctr"/>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6000m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a:solidFill>
                            <a:srgbClr val="00008B"/>
                          </a:solidFill>
                          <a:latin typeface="Arial - 24"/>
                        </a:rPr>
                        <a:t>1560s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dirty="0">
                          <a:solidFill>
                            <a:srgbClr val="00008B"/>
                          </a:solidFill>
                          <a:latin typeface="Arial - 24"/>
                        </a:rPr>
                        <a:t>3.85
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508000" y="1367135"/>
            <a:ext cx="78740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Next use total distance and time to find average speed.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1600" y="344269"/>
            <a:ext cx="9093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Example 2</a:t>
            </a:r>
          </a:p>
        </p:txBody>
      </p:sp>
      <p:graphicFrame>
        <p:nvGraphicFramePr>
          <p:cNvPr id="3" name="Table 2"/>
          <p:cNvGraphicFramePr>
            <a:graphicFrameLocks noGrp="1"/>
          </p:cNvGraphicFramePr>
          <p:nvPr/>
        </p:nvGraphicFramePr>
        <p:xfrm>
          <a:off x="266700" y="1809744"/>
          <a:ext cx="5321300" cy="314707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tblGrid>
              <a:tr h="552456">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pPr algn="ctr"/>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511810">
                <a:tc>
                  <a:txBody>
                    <a:bodyPr/>
                    <a:lstStyle/>
                    <a:p>
                      <a:pPr algn="ctr"/>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918200" y="2058412"/>
            <a:ext cx="3937000" cy="3046988"/>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You run a distance of 210 m at a speed of 7 m/s.  You then jog a distance of </a:t>
            </a:r>
          </a:p>
          <a:p>
            <a:r>
              <a:rPr lang="en-US" sz="2400" i="1" dirty="0">
                <a:solidFill>
                  <a:srgbClr val="00008B"/>
                </a:solidFill>
                <a:latin typeface="Arial" pitchFamily="34" charset="0"/>
                <a:cs typeface="Arial" pitchFamily="34" charset="0"/>
              </a:rPr>
              <a:t>800 m in a time of 235 s.  Finally, you run for 25s at a speed of 6 m/s.  What was the average speed of your total run?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5000" y="344270"/>
            <a:ext cx="89662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Distance</a:t>
            </a:r>
          </a:p>
        </p:txBody>
      </p:sp>
      <p:sp>
        <p:nvSpPr>
          <p:cNvPr id="3" name="TextBox 2"/>
          <p:cNvSpPr txBox="1"/>
          <p:nvPr/>
        </p:nvSpPr>
        <p:spPr>
          <a:xfrm>
            <a:off x="431800" y="1447800"/>
            <a:ext cx="9525000" cy="2677656"/>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As you can see from your efforts, it is impossible to define distance.</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Distance is a fundamental part of nature. It is so fundamental that it's impossible to define. Everyone knows what distance is, but no one can really say what it is.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However, distances can be compared.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9400" y="344269"/>
            <a:ext cx="9093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Example 2 - Reflection</a:t>
            </a:r>
          </a:p>
        </p:txBody>
      </p:sp>
      <p:graphicFrame>
        <p:nvGraphicFramePr>
          <p:cNvPr id="3" name="Table 2"/>
          <p:cNvGraphicFramePr>
            <a:graphicFrameLocks noGrp="1"/>
          </p:cNvGraphicFramePr>
          <p:nvPr>
            <p:extLst>
              <p:ext uri="{D42A27DB-BD31-4B8C-83A1-F6EECF244321}">
                <p14:modId xmlns:p14="http://schemas.microsoft.com/office/powerpoint/2010/main" val="399194320"/>
              </p:ext>
            </p:extLst>
          </p:nvPr>
        </p:nvGraphicFramePr>
        <p:xfrm>
          <a:off x="266700" y="1813553"/>
          <a:ext cx="5321300" cy="3215652"/>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tblGrid>
              <a:tr h="548647">
                <a:tc>
                  <a:txBody>
                    <a:bodyPr/>
                    <a:lstStyle/>
                    <a:p>
                      <a:pPr algn="ctr"/>
                      <a:r>
                        <a:rPr lang="en-US" sz="2000" b="1" i="0" u="none" baseline="0" dirty="0">
                          <a:solidFill>
                            <a:srgbClr val="000000"/>
                          </a:solidFill>
                          <a:latin typeface="Times New Roman" pitchFamily="18" charset="0"/>
                          <a:cs typeface="Times New Roman" pitchFamily="18" charset="0"/>
                        </a:rPr>
                        <a:t>Segment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Speed</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20701">
                <a:tc>
                  <a:txBody>
                    <a:bodyPr/>
                    <a:lstStyle/>
                    <a:p>
                      <a:pPr algn="ctr"/>
                      <a:endParaRPr lang="en-US" sz="2000" dirty="0">
                        <a:latin typeface="Times New Roman" pitchFamily="18" charset="0"/>
                        <a:cs typeface="Times New Roman" pitchFamily="18" charset="0"/>
                      </a:endParaRP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dirty="0">
                          <a:solidFill>
                            <a:srgbClr val="000000"/>
                          </a:solidFill>
                          <a:latin typeface="Times New Roman" pitchFamily="18" charset="0"/>
                          <a:cs typeface="Times New Roman" pitchFamily="18" charset="0"/>
                        </a:rPr>
                        <a:t>(m/s)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a:solidFill>
                            <a:srgbClr val="C0C0C0"/>
                          </a:solidFill>
                          <a:latin typeface="Times New Roman - 20"/>
                        </a:rPr>
                        <a:t>210</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a:solidFill>
                            <a:srgbClr val="C0C0C0"/>
                          </a:solidFill>
                          <a:latin typeface="Times New Roman - 20"/>
                        </a:rPr>
                        <a:t>30</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000000"/>
                          </a:solidFill>
                          <a:latin typeface="Times New Roman - 20"/>
                        </a:rPr>
                        <a:t>7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2"/>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II</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C0C0C0"/>
                          </a:solidFill>
                          <a:latin typeface="Times New Roman - 20"/>
                        </a:rPr>
                        <a:t>800</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C0C0C0"/>
                          </a:solidFill>
                          <a:latin typeface="Times New Roman - 20"/>
                        </a:rPr>
                        <a:t>235</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000000"/>
                          </a:solidFill>
                          <a:latin typeface="Times New Roman - 20"/>
                        </a:rPr>
                        <a:t>3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3"/>
                  </a:ext>
                </a:extLst>
              </a:tr>
              <a:tr h="520701">
                <a:tc>
                  <a:txBody>
                    <a:bodyPr/>
                    <a:lstStyle/>
                    <a:p>
                      <a:pPr algn="ctr"/>
                      <a:r>
                        <a:rPr lang="en-US" sz="2000" b="1" i="0" u="none" baseline="0" dirty="0">
                          <a:solidFill>
                            <a:srgbClr val="000000"/>
                          </a:solidFill>
                          <a:latin typeface="Times New Roman" pitchFamily="18" charset="0"/>
                          <a:cs typeface="Times New Roman" pitchFamily="18" charset="0"/>
                        </a:rPr>
                        <a:t>III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C0C0C0"/>
                          </a:solidFill>
                          <a:latin typeface="Times New Roman - 20"/>
                        </a:rPr>
                        <a:t>150</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a:solidFill>
                            <a:srgbClr val="C0C0C0"/>
                          </a:solidFill>
                          <a:latin typeface="Times New Roman - 20"/>
                        </a:rPr>
                        <a:t>25</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000000"/>
                          </a:solidFill>
                          <a:latin typeface="Times New Roman - 20"/>
                        </a:rPr>
                        <a:t>6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4"/>
                  </a:ext>
                </a:extLst>
              </a:tr>
              <a:tr h="584201">
                <a:tc>
                  <a:txBody>
                    <a:bodyPr/>
                    <a:lstStyle/>
                    <a:p>
                      <a:pPr algn="ctr"/>
                      <a:r>
                        <a:rPr lang="en-US" sz="2000" b="1" i="0" u="none" baseline="0" dirty="0">
                          <a:solidFill>
                            <a:srgbClr val="000000"/>
                          </a:solidFill>
                          <a:latin typeface="Times New Roman" pitchFamily="18" charset="0"/>
                          <a:cs typeface="Times New Roman" pitchFamily="18" charset="0"/>
                        </a:rPr>
                        <a:t>Total /Avg.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C0C0C0"/>
                          </a:solidFill>
                          <a:latin typeface="Times New Roman - 20"/>
                        </a:rPr>
                        <a:t>1160</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C0C0C0"/>
                          </a:solidFill>
                          <a:latin typeface="Times New Roman - 20"/>
                        </a:rPr>
                        <a:t>290</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dirty="0">
                          <a:solidFill>
                            <a:srgbClr val="808080"/>
                          </a:solidFill>
                          <a:latin typeface="Times New Roman - 20"/>
                        </a:rPr>
                        <a:t>4</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727700" y="2260603"/>
            <a:ext cx="4229100" cy="2769989"/>
          </a:xfrm>
          <a:prstGeom prst="rect">
            <a:avLst/>
          </a:prstGeom>
          <a:noFill/>
        </p:spPr>
        <p:txBody>
          <a:bodyPr vert="horz" wrap="square" rtlCol="0">
            <a:spAutoFit/>
          </a:bodyPr>
          <a:lstStyle/>
          <a:p>
            <a:r>
              <a:rPr lang="en-US" sz="2400" dirty="0">
                <a:solidFill>
                  <a:srgbClr val="00008B"/>
                </a:solidFill>
                <a:latin typeface="Arial" pitchFamily="34" charset="0"/>
                <a:cs typeface="Arial" pitchFamily="34" charset="0"/>
              </a:rPr>
              <a:t>What happens when you take the 'average' (arithmetic mean) of the speed for each leg of the trip?  Is it the same as the average speed?</a:t>
            </a:r>
          </a:p>
          <a:p>
            <a:endParaRPr lang="en-US" dirty="0">
              <a:solidFill>
                <a:srgbClr val="00008B"/>
              </a:solidFill>
              <a:latin typeface="Arial - 24"/>
            </a:endParaRPr>
          </a:p>
          <a:p>
            <a:endParaRPr lang="en-US" dirty="0">
              <a:solidFill>
                <a:srgbClr val="00008B"/>
              </a:solidFill>
              <a:latin typeface="Arial - 24"/>
            </a:endParaRPr>
          </a:p>
          <a:p>
            <a:endParaRPr lang="en-US" dirty="0">
              <a:solidFill>
                <a:srgbClr val="00008B"/>
              </a:solidFill>
              <a:latin typeface="Arial - 24"/>
            </a:endParaRPr>
          </a:p>
        </p:txBody>
      </p:sp>
      <p:sp>
        <p:nvSpPr>
          <p:cNvPr id="5" name="TextBox 4"/>
          <p:cNvSpPr txBox="1"/>
          <p:nvPr/>
        </p:nvSpPr>
        <p:spPr>
          <a:xfrm>
            <a:off x="2336800" y="5939135"/>
            <a:ext cx="4927600" cy="461665"/>
          </a:xfrm>
          <a:prstGeom prst="rect">
            <a:avLst/>
          </a:prstGeom>
          <a:noFill/>
        </p:spPr>
        <p:txBody>
          <a:bodyPr vert="horz" rtlCol="0">
            <a:spAutoFit/>
          </a:bodyPr>
          <a:lstStyle/>
          <a:p>
            <a:r>
              <a:rPr lang="en-US" sz="2400" i="1" dirty="0">
                <a:solidFill>
                  <a:srgbClr val="00008B"/>
                </a:solidFill>
                <a:latin typeface="Arial - 24"/>
              </a:rPr>
              <a:t>Why do you think this happens? </a:t>
            </a:r>
            <a:r>
              <a:rPr lang="en-US" sz="2400" dirty="0">
                <a:solidFill>
                  <a:srgbClr val="0000FF"/>
                </a:solidFill>
                <a:latin typeface="Comic Sans MS - 24"/>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431800" y="1320802"/>
            <a:ext cx="9728200" cy="830997"/>
          </a:xfrm>
          <a:prstGeom prst="rect">
            <a:avLst/>
          </a:prstGeom>
          <a:noFill/>
        </p:spPr>
        <p:txBody>
          <a:bodyPr vert="horz" wrap="square" rtlCol="0">
            <a:spAutoFit/>
          </a:bodyPr>
          <a:lstStyle/>
          <a:p>
            <a:r>
              <a:rPr lang="en-US" sz="4800" b="1" dirty="0">
                <a:solidFill>
                  <a:srgbClr val="0000FF"/>
                </a:solidFill>
                <a:latin typeface="Arial" pitchFamily="34" charset="0"/>
                <a:cs typeface="Arial" pitchFamily="34" charset="0"/>
              </a:rPr>
              <a:t>Position and Reference Frames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381000"/>
            <a:ext cx="8991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Position and Reference Frames</a:t>
            </a:r>
          </a:p>
        </p:txBody>
      </p:sp>
      <p:sp>
        <p:nvSpPr>
          <p:cNvPr id="3" name="TextBox 2"/>
          <p:cNvSpPr txBox="1"/>
          <p:nvPr/>
        </p:nvSpPr>
        <p:spPr>
          <a:xfrm>
            <a:off x="508000" y="1752600"/>
            <a:ext cx="8813800" cy="2585323"/>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Speed, distance and time didn't require us to define where we started and where we ended up.  They just measure how far we traveled and how long it took to travel that far.</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However, much of physics is about knowing where something is and how its position changes with time.  </a:t>
            </a:r>
          </a:p>
          <a:p>
            <a:endParaRPr lang="en-US" dirty="0">
              <a:solidFill>
                <a:srgbClr val="00008B"/>
              </a:solidFill>
              <a:latin typeface="Arial - 24"/>
            </a:endParaRPr>
          </a:p>
        </p:txBody>
      </p:sp>
      <p:sp>
        <p:nvSpPr>
          <p:cNvPr id="4" name="TextBox 3"/>
          <p:cNvSpPr txBox="1"/>
          <p:nvPr/>
        </p:nvSpPr>
        <p:spPr>
          <a:xfrm>
            <a:off x="1181100" y="5143501"/>
            <a:ext cx="7670800" cy="461665"/>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To define position we have to use a reference frame. </a:t>
            </a:r>
            <a:r>
              <a:rPr lang="en-US" sz="2400" b="1" i="1" dirty="0">
                <a:solidFill>
                  <a:srgbClr val="333399"/>
                </a:solidFill>
                <a:latin typeface="Arial" pitchFamily="34" charset="0"/>
                <a:cs typeface="Arial"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381000"/>
            <a:ext cx="89916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Position and Reference Frames</a:t>
            </a:r>
          </a:p>
        </p:txBody>
      </p:sp>
      <p:sp>
        <p:nvSpPr>
          <p:cNvPr id="3" name="TextBox 2"/>
          <p:cNvSpPr txBox="1"/>
          <p:nvPr/>
        </p:nvSpPr>
        <p:spPr>
          <a:xfrm>
            <a:off x="609600" y="1397002"/>
            <a:ext cx="9245600" cy="1661993"/>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A reference frame lets us define where an object is located, relative to other objects.</a:t>
            </a:r>
          </a:p>
          <a:p>
            <a:endParaRPr lang="en-US" dirty="0">
              <a:solidFill>
                <a:srgbClr val="00008B"/>
              </a:solidFill>
              <a:latin typeface="Arial - 24"/>
            </a:endParaRPr>
          </a:p>
          <a:p>
            <a:endParaRPr lang="en-US" dirty="0">
              <a:solidFill>
                <a:srgbClr val="00008B"/>
              </a:solidFill>
              <a:latin typeface="Arial - 24"/>
            </a:endParaRPr>
          </a:p>
          <a:p>
            <a:r>
              <a:rPr lang="en-US" dirty="0">
                <a:solidFill>
                  <a:srgbClr val="00008B"/>
                </a:solidFill>
                <a:latin typeface="Arial - 24"/>
              </a:rPr>
              <a:t> </a:t>
            </a:r>
          </a:p>
        </p:txBody>
      </p:sp>
      <p:pic>
        <p:nvPicPr>
          <p:cNvPr id="4" name="Picture 3" descr="NBK-139-6950ad.png"/>
          <p:cNvPicPr>
            <a:picLocks/>
          </p:cNvPicPr>
          <p:nvPr/>
        </p:nvPicPr>
        <p:blipFill>
          <a:blip r:embed="rId3" cstate="print"/>
          <a:stretch>
            <a:fillRect/>
          </a:stretch>
        </p:blipFill>
        <p:spPr>
          <a:xfrm>
            <a:off x="7210552" y="2051306"/>
            <a:ext cx="2229992" cy="2689732"/>
          </a:xfrm>
          <a:prstGeom prst="rect">
            <a:avLst/>
          </a:prstGeom>
          <a:solidFill>
            <a:scrgbClr r="0" g="0" b="0">
              <a:alpha val="0"/>
            </a:scrgbClr>
          </a:solidFill>
        </p:spPr>
      </p:pic>
      <p:sp>
        <p:nvSpPr>
          <p:cNvPr id="5" name="TextBox 4"/>
          <p:cNvSpPr txBox="1"/>
          <p:nvPr/>
        </p:nvSpPr>
        <p:spPr>
          <a:xfrm>
            <a:off x="520700" y="3048003"/>
            <a:ext cx="6654800" cy="1477328"/>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For instance, we can use a map to compare the location of different cities, or a globe to compare the location of different continents.  </a:t>
            </a:r>
          </a:p>
          <a:p>
            <a:endParaRPr lang="en-US" dirty="0">
              <a:solidFill>
                <a:srgbClr val="00008B"/>
              </a:solidFill>
              <a:latin typeface="Arial - 24"/>
            </a:endParaRPr>
          </a:p>
        </p:txBody>
      </p:sp>
      <p:sp>
        <p:nvSpPr>
          <p:cNvPr id="6" name="TextBox 5"/>
          <p:cNvSpPr txBox="1"/>
          <p:nvPr/>
        </p:nvSpPr>
        <p:spPr>
          <a:xfrm>
            <a:off x="558800" y="5080000"/>
            <a:ext cx="90170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However, not every reference frame is appropriate for every problem.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344269"/>
            <a:ext cx="90424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Reference Frame Activity</a:t>
            </a:r>
          </a:p>
        </p:txBody>
      </p:sp>
      <p:sp>
        <p:nvSpPr>
          <p:cNvPr id="3" name="TextBox 2"/>
          <p:cNvSpPr txBox="1"/>
          <p:nvPr/>
        </p:nvSpPr>
        <p:spPr>
          <a:xfrm>
            <a:off x="469900" y="1447800"/>
            <a:ext cx="8585200" cy="5262979"/>
          </a:xfrm>
          <a:prstGeom prst="rect">
            <a:avLst/>
          </a:prstGeom>
          <a:noFill/>
        </p:spPr>
        <p:txBody>
          <a:bodyPr vert="horz" wrap="square" rtlCol="0">
            <a:spAutoFit/>
          </a:bodyPr>
          <a:lstStyle/>
          <a:p>
            <a:r>
              <a:rPr lang="en-US" sz="2400" dirty="0">
                <a:solidFill>
                  <a:srgbClr val="00008B"/>
                </a:solidFill>
                <a:latin typeface="Arial" pitchFamily="34" charset="0"/>
                <a:cs typeface="Arial" pitchFamily="34" charset="0"/>
              </a:rPr>
              <a:t>Send a volunteer out of the classroom to wait for further instructions.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Place an object somewhere in your classroom. Write specific directions for someone to be able to locate the object</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Write them in a way that allows you to hand them to someone who can then follow them to the object.  </a:t>
            </a:r>
          </a:p>
          <a:p>
            <a:endParaRPr lang="en-US" dirty="0">
              <a:solidFill>
                <a:srgbClr val="00008B"/>
              </a:solidFill>
              <a:latin typeface="Arial - 24"/>
            </a:endParaRPr>
          </a:p>
          <a:p>
            <a:endParaRPr lang="en-US" dirty="0">
              <a:solidFill>
                <a:srgbClr val="00008B"/>
              </a:solidFill>
              <a:latin typeface="Arial - 24"/>
            </a:endParaRPr>
          </a:p>
          <a:p>
            <a:endParaRPr lang="en-US" dirty="0">
              <a:solidFill>
                <a:srgbClr val="00008B"/>
              </a:solidFill>
              <a:latin typeface="Arial - 24"/>
            </a:endParaRPr>
          </a:p>
          <a:p>
            <a:endParaRPr lang="en-US" dirty="0">
              <a:solidFill>
                <a:srgbClr val="00008B"/>
              </a:solidFill>
              <a:latin typeface="Arial - 24"/>
            </a:endParaRP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Test your directions out on your classmate, (who is hopefully still in the hallway!)</a:t>
            </a:r>
          </a:p>
        </p:txBody>
      </p:sp>
      <p:sp>
        <p:nvSpPr>
          <p:cNvPr id="4" name="TextBox 3"/>
          <p:cNvSpPr txBox="1"/>
          <p:nvPr/>
        </p:nvSpPr>
        <p:spPr>
          <a:xfrm>
            <a:off x="711200" y="4572000"/>
            <a:ext cx="8712200" cy="1107996"/>
          </a:xfrm>
          <a:prstGeom prst="rect">
            <a:avLst/>
          </a:prstGeom>
          <a:noFill/>
        </p:spPr>
        <p:txBody>
          <a:bodyPr vert="horz" wrap="square" rtlCol="0">
            <a:spAutoFit/>
          </a:bodyPr>
          <a:lstStyle/>
          <a:p>
            <a:r>
              <a:rPr lang="en-US" sz="2200" i="1" dirty="0">
                <a:solidFill>
                  <a:srgbClr val="00008B"/>
                </a:solidFill>
                <a:latin typeface="Arial" pitchFamily="34" charset="0"/>
                <a:cs typeface="Arial" pitchFamily="34" charset="0"/>
              </a:rPr>
              <a:t>Remember: you can't tell them the name of something your object is near, just how they have to move to get to it.  For instance 'walk to the </a:t>
            </a:r>
            <a:r>
              <a:rPr lang="en-US" sz="2200" i="1" dirty="0" err="1">
                <a:solidFill>
                  <a:srgbClr val="00008B"/>
                </a:solidFill>
                <a:latin typeface="Arial" pitchFamily="34" charset="0"/>
                <a:cs typeface="Arial" pitchFamily="34" charset="0"/>
              </a:rPr>
              <a:t>SmartBoard</a:t>
            </a:r>
            <a:r>
              <a:rPr lang="en-US" sz="2200" i="1" dirty="0">
                <a:solidFill>
                  <a:srgbClr val="00008B"/>
                </a:solidFill>
                <a:latin typeface="Arial" pitchFamily="34" charset="0"/>
                <a:cs typeface="Arial" pitchFamily="34" charset="0"/>
              </a:rPr>
              <a:t>' is not a specific direction.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0700" y="420469"/>
            <a:ext cx="9042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Reference Frame Activity - Reflection</a:t>
            </a:r>
          </a:p>
        </p:txBody>
      </p:sp>
      <p:sp>
        <p:nvSpPr>
          <p:cNvPr id="3" name="TextBox 2"/>
          <p:cNvSpPr txBox="1"/>
          <p:nvPr/>
        </p:nvSpPr>
        <p:spPr>
          <a:xfrm>
            <a:off x="495300" y="1447800"/>
            <a:ext cx="8483600" cy="1938992"/>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In your groups, make a list of the things you needed to include in your directions in order to successfully locate the object in the room.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As a class, discuss your findings.</a:t>
            </a:r>
          </a:p>
        </p:txBody>
      </p:sp>
      <p:pic>
        <p:nvPicPr>
          <p:cNvPr id="4" name="Picture 3" descr="NBK-139-6b4d24.png"/>
          <p:cNvPicPr>
            <a:picLocks/>
          </p:cNvPicPr>
          <p:nvPr/>
        </p:nvPicPr>
        <p:blipFill>
          <a:blip r:embed="rId3" cstate="print"/>
          <a:stretch>
            <a:fillRect/>
          </a:stretch>
        </p:blipFill>
        <p:spPr>
          <a:xfrm>
            <a:off x="5384804" y="3048000"/>
            <a:ext cx="4345813" cy="2873502"/>
          </a:xfrm>
          <a:prstGeom prst="rect">
            <a:avLst/>
          </a:prstGeom>
          <a:solidFill>
            <a:scrgbClr r="0" g="0" b="0">
              <a:alpha val="0"/>
            </a:scrgbClr>
          </a:solid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1447800"/>
            <a:ext cx="9728200" cy="2923877"/>
          </a:xfrm>
          <a:prstGeom prst="rect">
            <a:avLst/>
          </a:prstGeom>
          <a:noFill/>
        </p:spPr>
        <p:txBody>
          <a:bodyPr vert="horz" wrap="square" rtlCol="0">
            <a:spAutoFit/>
          </a:bodyPr>
          <a:lstStyle/>
          <a:p>
            <a:r>
              <a:rPr lang="en-US" sz="2400" dirty="0">
                <a:solidFill>
                  <a:srgbClr val="00008B"/>
                </a:solidFill>
                <a:latin typeface="Arial" pitchFamily="34" charset="0"/>
                <a:cs typeface="Arial" pitchFamily="34" charset="0"/>
              </a:rPr>
              <a:t>You probably found that you needed:</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A starting point </a:t>
            </a:r>
            <a:r>
              <a:rPr lang="en-US" sz="2400" i="1" dirty="0">
                <a:solidFill>
                  <a:srgbClr val="00008B"/>
                </a:solidFill>
                <a:latin typeface="Arial" pitchFamily="34" charset="0"/>
                <a:cs typeface="Arial" pitchFamily="34" charset="0"/>
              </a:rPr>
              <a:t>(an origin)</a:t>
            </a:r>
          </a:p>
          <a:p>
            <a:endParaRPr lang="en-US" sz="2400" i="1" dirty="0">
              <a:solidFill>
                <a:srgbClr val="00008B"/>
              </a:solidFill>
              <a:latin typeface="Arial" pitchFamily="34" charset="0"/>
              <a:cs typeface="Arial" pitchFamily="34" charset="0"/>
            </a:endParaRPr>
          </a:p>
          <a:p>
            <a:r>
              <a:rPr lang="en-US" sz="2400" i="1" dirty="0">
                <a:solidFill>
                  <a:srgbClr val="00008B"/>
                </a:solidFill>
                <a:latin typeface="Arial" pitchFamily="34" charset="0"/>
                <a:cs typeface="Arial" pitchFamily="34" charset="0"/>
              </a:rPr>
              <a:t>A </a:t>
            </a:r>
            <a:r>
              <a:rPr lang="en-US" sz="2400" dirty="0">
                <a:solidFill>
                  <a:srgbClr val="00008B"/>
                </a:solidFill>
                <a:latin typeface="Arial" pitchFamily="34" charset="0"/>
                <a:cs typeface="Arial" pitchFamily="34" charset="0"/>
              </a:rPr>
              <a:t>set of directions </a:t>
            </a:r>
            <a:r>
              <a:rPr lang="en-US" sz="2400" i="1" dirty="0">
                <a:solidFill>
                  <a:srgbClr val="00008B"/>
                </a:solidFill>
                <a:latin typeface="Arial" pitchFamily="34" charset="0"/>
                <a:cs typeface="Arial" pitchFamily="34" charset="0"/>
              </a:rPr>
              <a:t>(for instance left-right, forward-backward, up-down)</a:t>
            </a:r>
          </a:p>
          <a:p>
            <a:endParaRPr lang="en-US" sz="2400" i="1" dirty="0">
              <a:solidFill>
                <a:srgbClr val="00008B"/>
              </a:solidFill>
              <a:latin typeface="Arial" pitchFamily="34" charset="0"/>
              <a:cs typeface="Arial" pitchFamily="34" charset="0"/>
            </a:endParaRPr>
          </a:p>
          <a:p>
            <a:r>
              <a:rPr lang="en-US" sz="2400" i="1" dirty="0">
                <a:solidFill>
                  <a:srgbClr val="00008B"/>
                </a:solidFill>
                <a:latin typeface="Arial" pitchFamily="34" charset="0"/>
                <a:cs typeface="Arial" pitchFamily="34" charset="0"/>
              </a:rPr>
              <a:t>A </a:t>
            </a:r>
            <a:r>
              <a:rPr lang="en-US" sz="2400" dirty="0">
                <a:solidFill>
                  <a:srgbClr val="00008B"/>
                </a:solidFill>
                <a:latin typeface="Arial" pitchFamily="34" charset="0"/>
                <a:cs typeface="Arial" pitchFamily="34" charset="0"/>
              </a:rPr>
              <a:t>unit of measure</a:t>
            </a:r>
            <a:r>
              <a:rPr lang="en-US" sz="2400" i="1" dirty="0">
                <a:solidFill>
                  <a:srgbClr val="00008B"/>
                </a:solidFill>
                <a:latin typeface="Arial" pitchFamily="34" charset="0"/>
                <a:cs typeface="Arial" pitchFamily="34" charset="0"/>
              </a:rPr>
              <a:t> (to dictate how far to go in each direction)</a:t>
            </a:r>
          </a:p>
          <a:p>
            <a:endParaRPr lang="en-US" sz="1600" i="1" dirty="0">
              <a:solidFill>
                <a:srgbClr val="00008B"/>
              </a:solidFill>
              <a:latin typeface="Arial - 22"/>
            </a:endParaRPr>
          </a:p>
        </p:txBody>
      </p:sp>
      <p:sp>
        <p:nvSpPr>
          <p:cNvPr id="3" name="TextBox 2"/>
          <p:cNvSpPr txBox="1"/>
          <p:nvPr/>
        </p:nvSpPr>
        <p:spPr>
          <a:xfrm>
            <a:off x="520700" y="344269"/>
            <a:ext cx="9093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Results - Reference Frames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descr="clipboard(5).png"/>
          <p:cNvPicPr>
            <a:picLocks/>
          </p:cNvPicPr>
          <p:nvPr/>
        </p:nvPicPr>
        <p:blipFill>
          <a:blip r:embed="rId3" cstate="print"/>
          <a:stretch>
            <a:fillRect/>
          </a:stretch>
        </p:blipFill>
        <p:spPr>
          <a:xfrm>
            <a:off x="6800854" y="3798570"/>
            <a:ext cx="2619375" cy="2526030"/>
          </a:xfrm>
          <a:prstGeom prst="rect">
            <a:avLst/>
          </a:prstGeom>
          <a:solidFill>
            <a:scrgbClr r="0" g="0" b="0">
              <a:alpha val="0"/>
            </a:scrgbClr>
          </a:solidFill>
        </p:spPr>
      </p:pic>
      <p:sp>
        <p:nvSpPr>
          <p:cNvPr id="3" name="TextBox 2"/>
          <p:cNvSpPr txBox="1"/>
          <p:nvPr/>
        </p:nvSpPr>
        <p:spPr>
          <a:xfrm>
            <a:off x="508000" y="1448812"/>
            <a:ext cx="8077200" cy="2677656"/>
          </a:xfrm>
          <a:prstGeom prst="rect">
            <a:avLst/>
          </a:prstGeom>
          <a:noFill/>
        </p:spPr>
        <p:txBody>
          <a:bodyPr vert="horz" wrap="square" rtlCol="0">
            <a:spAutoFit/>
          </a:bodyPr>
          <a:lstStyle/>
          <a:p>
            <a:r>
              <a:rPr lang="en-US" sz="2400" dirty="0">
                <a:solidFill>
                  <a:srgbClr val="00008B"/>
                </a:solidFill>
                <a:latin typeface="Arial" pitchFamily="34" charset="0"/>
                <a:cs typeface="Arial" pitchFamily="34" charset="0"/>
              </a:rPr>
              <a:t>In this course, we'll usually:</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Define the origin as a location labeled "zero"</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Create three perpendicular axes : x, y and z for direction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Use the meter as our unit of measure</a:t>
            </a:r>
          </a:p>
        </p:txBody>
      </p:sp>
      <p:sp>
        <p:nvSpPr>
          <p:cNvPr id="4" name="TextBox 3"/>
          <p:cNvSpPr txBox="1"/>
          <p:nvPr/>
        </p:nvSpPr>
        <p:spPr>
          <a:xfrm>
            <a:off x="520700" y="344269"/>
            <a:ext cx="9093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Results - Reference Frames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08000" y="1401425"/>
            <a:ext cx="9067800" cy="637097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In this course, we will be solving problems in one-dimension.</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Typically, we use the x-axis for that direction.</a:t>
            </a:r>
          </a:p>
          <a:p>
            <a:pPr algn="ctr"/>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+x</a:t>
            </a:r>
            <a:r>
              <a:rPr lang="en-US" sz="2400" i="1" dirty="0">
                <a:solidFill>
                  <a:srgbClr val="00008B"/>
                </a:solidFill>
                <a:latin typeface="Arial" pitchFamily="34" charset="0"/>
                <a:cs typeface="Arial" pitchFamily="34" charset="0"/>
              </a:rPr>
              <a:t> will usually be to the right</a:t>
            </a:r>
          </a:p>
          <a:p>
            <a:pPr algn="ctr"/>
            <a:endParaRPr lang="en-US" sz="2400" i="1" dirty="0">
              <a:solidFill>
                <a:srgbClr val="00008B"/>
              </a:solidFill>
              <a:latin typeface="Arial" pitchFamily="34" charset="0"/>
              <a:cs typeface="Arial" pitchFamily="34" charset="0"/>
            </a:endParaRPr>
          </a:p>
          <a:p>
            <a:pPr algn="ctr"/>
            <a:r>
              <a:rPr lang="en-US" sz="2400" i="1" dirty="0">
                <a:solidFill>
                  <a:srgbClr val="00008B"/>
                </a:solidFill>
                <a:latin typeface="Arial" pitchFamily="34" charset="0"/>
                <a:cs typeface="Arial" pitchFamily="34" charset="0"/>
              </a:rPr>
              <a:t>-x would then be to the left</a:t>
            </a:r>
          </a:p>
          <a:p>
            <a:endParaRPr lang="en-US" sz="2400" i="1" dirty="0">
              <a:solidFill>
                <a:srgbClr val="00008B"/>
              </a:solidFill>
              <a:latin typeface="Arial" pitchFamily="34" charset="0"/>
              <a:cs typeface="Arial" pitchFamily="34" charset="0"/>
            </a:endParaRPr>
          </a:p>
          <a:p>
            <a:endParaRPr lang="en-US" sz="2400" i="1" dirty="0">
              <a:solidFill>
                <a:srgbClr val="00008B"/>
              </a:solidFill>
              <a:latin typeface="Arial" pitchFamily="34" charset="0"/>
              <a:cs typeface="Arial" pitchFamily="34" charset="0"/>
            </a:endParaRPr>
          </a:p>
          <a:p>
            <a:endParaRPr lang="en-US" sz="2400" i="1" dirty="0">
              <a:solidFill>
                <a:srgbClr val="00008B"/>
              </a:solidFill>
              <a:latin typeface="Arial" pitchFamily="34" charset="0"/>
              <a:cs typeface="Arial" pitchFamily="34" charset="0"/>
            </a:endParaRPr>
          </a:p>
          <a:p>
            <a:endParaRPr lang="en-US" sz="2400" i="1" dirty="0">
              <a:solidFill>
                <a:srgbClr val="00008B"/>
              </a:solidFill>
              <a:latin typeface="Arial" pitchFamily="34" charset="0"/>
              <a:cs typeface="Arial" pitchFamily="34" charset="0"/>
            </a:endParaRPr>
          </a:p>
          <a:p>
            <a:r>
              <a:rPr lang="en-US" sz="2400" i="1" dirty="0">
                <a:solidFill>
                  <a:srgbClr val="00008B"/>
                </a:solidFill>
                <a:latin typeface="Arial" pitchFamily="34" charset="0"/>
                <a:cs typeface="Arial" pitchFamily="34" charset="0"/>
              </a:rPr>
              <a:t>We co</a:t>
            </a:r>
            <a:r>
              <a:rPr lang="en-US" sz="2400" dirty="0">
                <a:solidFill>
                  <a:srgbClr val="00008B"/>
                </a:solidFill>
                <a:latin typeface="Arial" pitchFamily="34" charset="0"/>
                <a:cs typeface="Arial" pitchFamily="34" charset="0"/>
              </a:rPr>
              <a:t>uld define it the opposite way, but unless specified otherwise, this is what we'll assume. We also can think about compass directions in terms of positive and negative. For example, North would be positive and South negative.</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The symbol for position is "x".</a:t>
            </a:r>
          </a:p>
        </p:txBody>
      </p:sp>
      <p:sp>
        <p:nvSpPr>
          <p:cNvPr id="4" name="TextBox 3"/>
          <p:cNvSpPr txBox="1"/>
          <p:nvPr/>
        </p:nvSpPr>
        <p:spPr>
          <a:xfrm>
            <a:off x="127000" y="344269"/>
            <a:ext cx="9042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The Axis</a:t>
            </a:r>
          </a:p>
        </p:txBody>
      </p:sp>
      <p:grpSp>
        <p:nvGrpSpPr>
          <p:cNvPr id="18" name="Group 17"/>
          <p:cNvGrpSpPr/>
          <p:nvPr/>
        </p:nvGrpSpPr>
        <p:grpSpPr>
          <a:xfrm>
            <a:off x="1955800" y="4419600"/>
            <a:ext cx="5562600" cy="600583"/>
            <a:chOff x="2324100" y="4241800"/>
            <a:chExt cx="5562600" cy="600583"/>
          </a:xfrm>
        </p:grpSpPr>
        <p:grpSp>
          <p:nvGrpSpPr>
            <p:cNvPr id="15" name="Group 14"/>
            <p:cNvGrpSpPr/>
            <p:nvPr/>
          </p:nvGrpSpPr>
          <p:grpSpPr>
            <a:xfrm>
              <a:off x="2499486" y="4545838"/>
              <a:ext cx="5020692" cy="296545"/>
              <a:chOff x="2499486" y="4545838"/>
              <a:chExt cx="5020692" cy="296545"/>
            </a:xfrm>
          </p:grpSpPr>
          <p:cxnSp>
            <p:nvCxnSpPr>
              <p:cNvPr id="5" name="Straight Connector 4"/>
              <p:cNvCxnSpPr/>
              <p:nvPr/>
            </p:nvCxnSpPr>
            <p:spPr>
              <a:xfrm>
                <a:off x="2499486" y="46887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71340"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81371"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27650"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054"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20205"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98488" y="4570221"/>
                <a:ext cx="0" cy="25615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4500" y="45860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851275" y="4545838"/>
                <a:ext cx="9525" cy="25476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46907" y="4586096"/>
                <a:ext cx="0" cy="25628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24700" y="4241800"/>
              <a:ext cx="762000" cy="369332"/>
            </a:xfrm>
            <a:prstGeom prst="rect">
              <a:avLst/>
            </a:prstGeom>
            <a:noFill/>
          </p:spPr>
          <p:txBody>
            <a:bodyPr vert="horz" rtlCol="0">
              <a:spAutoFit/>
            </a:bodyPr>
            <a:lstStyle/>
            <a:p>
              <a:r>
                <a:rPr lang="en-US">
                  <a:solidFill>
                    <a:srgbClr val="0000FF"/>
                  </a:solidFill>
                  <a:latin typeface="Comic Sans MS - 24"/>
                </a:rPr>
                <a:t>+x</a:t>
              </a:r>
            </a:p>
          </p:txBody>
        </p:sp>
        <p:sp>
          <p:nvSpPr>
            <p:cNvPr id="17" name="TextBox 16"/>
            <p:cNvSpPr txBox="1"/>
            <p:nvPr/>
          </p:nvSpPr>
          <p:spPr>
            <a:xfrm>
              <a:off x="2324100" y="4241800"/>
              <a:ext cx="812800" cy="369332"/>
            </a:xfrm>
            <a:prstGeom prst="rect">
              <a:avLst/>
            </a:prstGeom>
            <a:noFill/>
          </p:spPr>
          <p:txBody>
            <a:bodyPr vert="horz" rtlCol="0">
              <a:spAutoFit/>
            </a:bodyPr>
            <a:lstStyle/>
            <a:p>
              <a:r>
                <a:rPr lang="en-US">
                  <a:solidFill>
                    <a:srgbClr val="0000FF"/>
                  </a:solidFill>
                  <a:latin typeface="Comic Sans MS - 24"/>
                </a:rPr>
                <a:t>- x</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677400" cy="523220"/>
          </a:xfrm>
          <a:prstGeom prst="rect">
            <a:avLst/>
          </a:prstGeom>
          <a:noFill/>
        </p:spPr>
        <p:txBody>
          <a:bodyPr vert="horz" rtlCol="0">
            <a:spAutoFit/>
          </a:bodyPr>
          <a:lstStyle/>
          <a:p>
            <a:r>
              <a:rPr lang="en-US" sz="2800" dirty="0">
                <a:solidFill>
                  <a:srgbClr val="000000"/>
                </a:solidFill>
                <a:latin typeface="Arial" pitchFamily="34" charset="0"/>
                <a:cs typeface="Arial" pitchFamily="34" charset="0"/>
              </a:rPr>
              <a:t>8</a:t>
            </a:r>
          </a:p>
        </p:txBody>
      </p:sp>
      <p:sp>
        <p:nvSpPr>
          <p:cNvPr id="3" name="TextBox 2"/>
          <p:cNvSpPr txBox="1"/>
          <p:nvPr/>
        </p:nvSpPr>
        <p:spPr>
          <a:xfrm>
            <a:off x="1384300" y="493693"/>
            <a:ext cx="9029700" cy="954107"/>
          </a:xfrm>
          <a:prstGeom prst="rect">
            <a:avLst/>
          </a:prstGeom>
          <a:noFill/>
        </p:spPr>
        <p:txBody>
          <a:bodyPr vert="horz" rtlCol="0">
            <a:spAutoFit/>
          </a:bodyPr>
          <a:lstStyle/>
          <a:p>
            <a:r>
              <a:rPr lang="en-US" sz="2800" b="1" dirty="0">
                <a:solidFill>
                  <a:srgbClr val="000000"/>
                </a:solidFill>
                <a:latin typeface="Arial - 28"/>
              </a:rPr>
              <a:t>All of the following are examples of positive direction except:</a:t>
            </a:r>
          </a:p>
        </p:txBody>
      </p:sp>
      <p:sp>
        <p:nvSpPr>
          <p:cNvPr id="4" name="TextBox 3"/>
          <p:cNvSpPr txBox="1"/>
          <p:nvPr/>
        </p:nvSpPr>
        <p:spPr>
          <a:xfrm>
            <a:off x="2336800" y="1752600"/>
            <a:ext cx="2832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38500" y="1752600"/>
            <a:ext cx="2832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to the right</a:t>
            </a:r>
          </a:p>
        </p:txBody>
      </p:sp>
      <p:sp>
        <p:nvSpPr>
          <p:cNvPr id="6" name="TextBox 5"/>
          <p:cNvSpPr txBox="1"/>
          <p:nvPr/>
        </p:nvSpPr>
        <p:spPr>
          <a:xfrm>
            <a:off x="2336800" y="2362200"/>
            <a:ext cx="2044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63900" y="2357735"/>
            <a:ext cx="2044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north</a:t>
            </a:r>
          </a:p>
        </p:txBody>
      </p:sp>
      <p:sp>
        <p:nvSpPr>
          <p:cNvPr id="8" name="TextBox 7"/>
          <p:cNvSpPr txBox="1"/>
          <p:nvPr/>
        </p:nvSpPr>
        <p:spPr>
          <a:xfrm>
            <a:off x="2336800" y="3043535"/>
            <a:ext cx="19939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38500" y="3043535"/>
            <a:ext cx="19939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west</a:t>
            </a:r>
          </a:p>
        </p:txBody>
      </p:sp>
      <p:sp>
        <p:nvSpPr>
          <p:cNvPr id="10" name="TextBox 9"/>
          <p:cNvSpPr txBox="1"/>
          <p:nvPr/>
        </p:nvSpPr>
        <p:spPr>
          <a:xfrm>
            <a:off x="2349500" y="3729335"/>
            <a:ext cx="17399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63900" y="3729335"/>
            <a:ext cx="17399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up</a:t>
            </a:r>
          </a:p>
        </p:txBody>
      </p:sp>
      <p:pic>
        <p:nvPicPr>
          <p:cNvPr id="18" name="Picture 17" descr="clipboard(14).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22400" y="1828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435100" y="2438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39196" y="3063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435100" y="3825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3700" y="330202"/>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Distance</a:t>
            </a:r>
          </a:p>
        </p:txBody>
      </p:sp>
      <p:sp>
        <p:nvSpPr>
          <p:cNvPr id="3" name="TextBox 2"/>
          <p:cNvSpPr txBox="1"/>
          <p:nvPr/>
        </p:nvSpPr>
        <p:spPr>
          <a:xfrm>
            <a:off x="431800" y="1460500"/>
            <a:ext cx="8813800" cy="4154984"/>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We can compare the distance between two objects to the distance between two other objects.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For convenience, we create standard distances so that we can easily make comparisons... and tell someone else about them.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We will be using the </a:t>
            </a:r>
            <a:r>
              <a:rPr lang="en-US" sz="2400" u="sng" dirty="0">
                <a:solidFill>
                  <a:srgbClr val="00008B"/>
                </a:solidFill>
                <a:latin typeface="Arial" pitchFamily="34" charset="0"/>
                <a:cs typeface="Arial" pitchFamily="34" charset="0"/>
              </a:rPr>
              <a:t>meter</a:t>
            </a:r>
            <a:r>
              <a:rPr lang="en-US" sz="2400" dirty="0">
                <a:solidFill>
                  <a:srgbClr val="00008B"/>
                </a:solidFill>
                <a:latin typeface="Arial" pitchFamily="34" charset="0"/>
                <a:cs typeface="Arial" pitchFamily="34" charset="0"/>
              </a:rPr>
              <a:t> as our unit for measuring distance. It's just that it's been accepted as a universal standard, so everyone knows what it is.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This doesn't define distance, but it allows us to work with it.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431800" y="1320802"/>
            <a:ext cx="9804400" cy="830997"/>
          </a:xfrm>
          <a:prstGeom prst="rect">
            <a:avLst/>
          </a:prstGeom>
          <a:noFill/>
        </p:spPr>
        <p:txBody>
          <a:bodyPr vert="horz" rtlCol="0">
            <a:spAutoFit/>
          </a:bodyPr>
          <a:lstStyle/>
          <a:p>
            <a:pPr algn="ctr"/>
            <a:r>
              <a:rPr lang="en-US" sz="4800" b="1" dirty="0">
                <a:solidFill>
                  <a:srgbClr val="0000FF"/>
                </a:solidFill>
                <a:latin typeface="Arial" pitchFamily="34" charset="0"/>
                <a:cs typeface="Arial" pitchFamily="34" charset="0"/>
              </a:rPr>
              <a:t>Displacement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Displacement</a:t>
            </a:r>
          </a:p>
        </p:txBody>
      </p:sp>
      <p:sp>
        <p:nvSpPr>
          <p:cNvPr id="3" name="TextBox 2"/>
          <p:cNvSpPr txBox="1"/>
          <p:nvPr/>
        </p:nvSpPr>
        <p:spPr>
          <a:xfrm>
            <a:off x="508000" y="1447800"/>
            <a:ext cx="8839200" cy="2308324"/>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Now that we understand how to define position, we can talk about a change in position; a </a:t>
            </a:r>
            <a:r>
              <a:rPr lang="en-US" sz="2400" b="1" dirty="0">
                <a:solidFill>
                  <a:srgbClr val="00008B"/>
                </a:solidFill>
                <a:latin typeface="Arial" pitchFamily="34" charset="0"/>
                <a:cs typeface="Arial" pitchFamily="34" charset="0"/>
              </a:rPr>
              <a:t>displacement</a:t>
            </a:r>
            <a:r>
              <a:rPr lang="en-US" sz="2400" dirty="0">
                <a:solidFill>
                  <a:srgbClr val="00008B"/>
                </a:solidFill>
                <a:latin typeface="Arial" pitchFamily="34" charset="0"/>
                <a:cs typeface="Arial" pitchFamily="34" charset="0"/>
              </a:rPr>
              <a:t>.</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The symbol for "change" is the Greek letter "delta"  "Δ".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So "</a:t>
            </a:r>
            <a:r>
              <a:rPr lang="en-US" sz="2400" dirty="0" err="1">
                <a:solidFill>
                  <a:srgbClr val="00008B"/>
                </a:solidFill>
                <a:latin typeface="Arial" pitchFamily="34" charset="0"/>
                <a:cs typeface="Arial" pitchFamily="34" charset="0"/>
              </a:rPr>
              <a:t>Δx</a:t>
            </a:r>
            <a:r>
              <a:rPr lang="en-US" sz="2400" dirty="0">
                <a:solidFill>
                  <a:srgbClr val="00008B"/>
                </a:solidFill>
                <a:latin typeface="Arial" pitchFamily="34" charset="0"/>
                <a:cs typeface="Arial" pitchFamily="34" charset="0"/>
              </a:rPr>
              <a:t>" means the change in x or the change in position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448300" y="1295400"/>
            <a:ext cx="4584700" cy="3633232"/>
            <a:chOff x="5448300" y="698500"/>
            <a:chExt cx="4584700" cy="3633232"/>
          </a:xfrm>
        </p:grpSpPr>
        <p:grpSp>
          <p:nvGrpSpPr>
            <p:cNvPr id="23" name="Group 22"/>
            <p:cNvGrpSpPr/>
            <p:nvPr/>
          </p:nvGrpSpPr>
          <p:grpSpPr>
            <a:xfrm>
              <a:off x="5448300" y="698500"/>
              <a:ext cx="4152900" cy="3633232"/>
              <a:chOff x="5448300" y="698500"/>
              <a:chExt cx="4152900" cy="3633232"/>
            </a:xfrm>
          </p:grpSpPr>
          <p:cxnSp>
            <p:nvCxnSpPr>
              <p:cNvPr id="2" name="Straight Connector 1"/>
              <p:cNvCxnSpPr/>
              <p:nvPr/>
            </p:nvCxnSpPr>
            <p:spPr>
              <a:xfrm>
                <a:off x="6845300" y="9525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600700" y="2476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48300" y="2552699"/>
                <a:ext cx="711200" cy="369332"/>
              </a:xfrm>
              <a:prstGeom prst="rect">
                <a:avLst/>
              </a:prstGeom>
              <a:noFill/>
            </p:spPr>
            <p:txBody>
              <a:bodyPr vert="horz" rtlCol="0">
                <a:spAutoFit/>
              </a:bodyPr>
              <a:lstStyle/>
              <a:p>
                <a:r>
                  <a:rPr lang="en-US" b="1">
                    <a:solidFill>
                      <a:srgbClr val="0000FF"/>
                    </a:solidFill>
                    <a:latin typeface="Arial - 24"/>
                  </a:rPr>
                  <a:t>-x</a:t>
                </a:r>
              </a:p>
            </p:txBody>
          </p:sp>
          <p:sp>
            <p:nvSpPr>
              <p:cNvPr id="5" name="TextBox 4"/>
              <p:cNvSpPr txBox="1"/>
              <p:nvPr/>
            </p:nvSpPr>
            <p:spPr>
              <a:xfrm>
                <a:off x="6350000" y="698500"/>
                <a:ext cx="787400" cy="369332"/>
              </a:xfrm>
              <a:prstGeom prst="rect">
                <a:avLst/>
              </a:prstGeom>
              <a:noFill/>
            </p:spPr>
            <p:txBody>
              <a:bodyPr vert="horz" rtlCol="0">
                <a:spAutoFit/>
              </a:bodyPr>
              <a:lstStyle/>
              <a:p>
                <a:r>
                  <a:rPr lang="en-US" b="1">
                    <a:solidFill>
                      <a:srgbClr val="0000FF"/>
                    </a:solidFill>
                    <a:latin typeface="Arial - 24"/>
                  </a:rPr>
                  <a:t>+y</a:t>
                </a:r>
              </a:p>
            </p:txBody>
          </p:sp>
          <p:sp>
            <p:nvSpPr>
              <p:cNvPr id="6" name="TextBox 5"/>
              <p:cNvSpPr txBox="1"/>
              <p:nvPr/>
            </p:nvSpPr>
            <p:spPr>
              <a:xfrm>
                <a:off x="6337300" y="3962400"/>
                <a:ext cx="711200" cy="369332"/>
              </a:xfrm>
              <a:prstGeom prst="rect">
                <a:avLst/>
              </a:prstGeom>
              <a:noFill/>
            </p:spPr>
            <p:txBody>
              <a:bodyPr vert="horz" rtlCol="0">
                <a:spAutoFit/>
              </a:bodyPr>
              <a:lstStyle/>
              <a:p>
                <a:r>
                  <a:rPr lang="en-US" b="1">
                    <a:solidFill>
                      <a:srgbClr val="0000FF"/>
                    </a:solidFill>
                    <a:latin typeface="Arial - 24"/>
                  </a:rPr>
                  <a:t>-y</a:t>
                </a:r>
              </a:p>
            </p:txBody>
          </p:sp>
          <p:cxnSp>
            <p:nvCxnSpPr>
              <p:cNvPr id="7" name="Straight Connector 6"/>
              <p:cNvCxnSpPr/>
              <p:nvPr/>
            </p:nvCxnSpPr>
            <p:spPr>
              <a:xfrm>
                <a:off x="72136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756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312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68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678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87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718300" y="2171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05600" y="185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05600" y="1511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05600" y="1193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05600" y="2794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05600" y="312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8300" y="3479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18300" y="3810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45600" y="2578100"/>
              <a:ext cx="787400" cy="369332"/>
            </a:xfrm>
            <a:prstGeom prst="rect">
              <a:avLst/>
            </a:prstGeom>
            <a:noFill/>
          </p:spPr>
          <p:txBody>
            <a:bodyPr vert="horz" rtlCol="0">
              <a:spAutoFit/>
            </a:bodyPr>
            <a:lstStyle/>
            <a:p>
              <a:r>
                <a:rPr lang="en-US" b="1">
                  <a:solidFill>
                    <a:srgbClr val="0000FF"/>
                  </a:solidFill>
                  <a:latin typeface="Arial - 24"/>
                </a:rPr>
                <a:t>+x</a:t>
              </a:r>
            </a:p>
          </p:txBody>
        </p:sp>
      </p:grpSp>
      <p:sp>
        <p:nvSpPr>
          <p:cNvPr id="26" name="TextBox 25"/>
          <p:cNvSpPr txBox="1"/>
          <p:nvPr/>
        </p:nvSpPr>
        <p:spPr>
          <a:xfrm>
            <a:off x="558800" y="88903"/>
            <a:ext cx="8966200" cy="830997"/>
          </a:xfrm>
          <a:prstGeom prst="rect">
            <a:avLst/>
          </a:prstGeom>
          <a:noFill/>
        </p:spPr>
        <p:txBody>
          <a:bodyPr vert="horz" rtlCol="0">
            <a:spAutoFit/>
          </a:bodyPr>
          <a:lstStyle/>
          <a:p>
            <a:pPr algn="ctr"/>
            <a:r>
              <a:rPr lang="en-US" sz="4800" b="1" dirty="0">
                <a:solidFill>
                  <a:srgbClr val="333399"/>
                </a:solidFill>
                <a:latin typeface="Arial" pitchFamily="34" charset="0"/>
                <a:cs typeface="Arial" pitchFamily="34" charset="0"/>
              </a:rPr>
              <a:t>Displacement</a:t>
            </a:r>
          </a:p>
        </p:txBody>
      </p:sp>
      <p:sp>
        <p:nvSpPr>
          <p:cNvPr id="27" name="TextBox 26"/>
          <p:cNvSpPr txBox="1"/>
          <p:nvPr/>
        </p:nvSpPr>
        <p:spPr>
          <a:xfrm>
            <a:off x="406400" y="1447800"/>
            <a:ext cx="4902200" cy="120032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Displacement describes how far you are from where you started, regardless of how you got there.</a:t>
            </a:r>
            <a:r>
              <a:rPr lang="en-US" sz="2400" dirty="0">
                <a:solidFill>
                  <a:srgbClr val="333399"/>
                </a:solidFill>
                <a:latin typeface="Arial" pitchFamily="34" charset="0"/>
                <a:cs typeface="Arial"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6845300" y="952502"/>
            <a:ext cx="0" cy="3263901"/>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600700" y="2476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48300" y="2552700"/>
            <a:ext cx="711200" cy="369332"/>
          </a:xfrm>
          <a:prstGeom prst="rect">
            <a:avLst/>
          </a:prstGeom>
          <a:noFill/>
        </p:spPr>
        <p:txBody>
          <a:bodyPr vert="horz" rtlCol="0">
            <a:spAutoFit/>
          </a:bodyPr>
          <a:lstStyle/>
          <a:p>
            <a:r>
              <a:rPr lang="en-US" b="1">
                <a:solidFill>
                  <a:srgbClr val="0000FF"/>
                </a:solidFill>
                <a:latin typeface="Arial - 24"/>
              </a:rPr>
              <a:t>-x</a:t>
            </a:r>
          </a:p>
        </p:txBody>
      </p:sp>
      <p:sp>
        <p:nvSpPr>
          <p:cNvPr id="5" name="TextBox 4"/>
          <p:cNvSpPr txBox="1"/>
          <p:nvPr/>
        </p:nvSpPr>
        <p:spPr>
          <a:xfrm>
            <a:off x="6350000" y="698500"/>
            <a:ext cx="787400" cy="369332"/>
          </a:xfrm>
          <a:prstGeom prst="rect">
            <a:avLst/>
          </a:prstGeom>
          <a:noFill/>
        </p:spPr>
        <p:txBody>
          <a:bodyPr vert="horz" rtlCol="0">
            <a:spAutoFit/>
          </a:bodyPr>
          <a:lstStyle/>
          <a:p>
            <a:r>
              <a:rPr lang="en-US" b="1">
                <a:solidFill>
                  <a:srgbClr val="0000FF"/>
                </a:solidFill>
                <a:latin typeface="Arial - 24"/>
              </a:rPr>
              <a:t>+y</a:t>
            </a:r>
          </a:p>
        </p:txBody>
      </p:sp>
      <p:sp>
        <p:nvSpPr>
          <p:cNvPr id="6" name="TextBox 5"/>
          <p:cNvSpPr txBox="1"/>
          <p:nvPr/>
        </p:nvSpPr>
        <p:spPr>
          <a:xfrm>
            <a:off x="6337300" y="3962400"/>
            <a:ext cx="711200" cy="369332"/>
          </a:xfrm>
          <a:prstGeom prst="rect">
            <a:avLst/>
          </a:prstGeom>
          <a:noFill/>
        </p:spPr>
        <p:txBody>
          <a:bodyPr vert="horz" rtlCol="0">
            <a:spAutoFit/>
          </a:bodyPr>
          <a:lstStyle/>
          <a:p>
            <a:r>
              <a:rPr lang="en-US" b="1">
                <a:solidFill>
                  <a:srgbClr val="0000FF"/>
                </a:solidFill>
                <a:latin typeface="Arial - 24"/>
              </a:rPr>
              <a:t>-y</a:t>
            </a:r>
          </a:p>
        </p:txBody>
      </p:sp>
      <p:cxnSp>
        <p:nvCxnSpPr>
          <p:cNvPr id="7" name="Straight Connector 6"/>
          <p:cNvCxnSpPr/>
          <p:nvPr/>
        </p:nvCxnSpPr>
        <p:spPr>
          <a:xfrm>
            <a:off x="72136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756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312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68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67800" y="2362202"/>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87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718300" y="2171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05600" y="185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05600" y="1511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05600" y="1193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05600" y="2794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05600" y="312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8300" y="3479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18300" y="3810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45600" y="2578100"/>
            <a:ext cx="787400" cy="369332"/>
          </a:xfrm>
          <a:prstGeom prst="rect">
            <a:avLst/>
          </a:prstGeom>
          <a:noFill/>
        </p:spPr>
        <p:txBody>
          <a:bodyPr vert="horz" rtlCol="0">
            <a:spAutoFit/>
          </a:bodyPr>
          <a:lstStyle/>
          <a:p>
            <a:r>
              <a:rPr lang="en-US" b="1">
                <a:solidFill>
                  <a:srgbClr val="0000FF"/>
                </a:solidFill>
                <a:latin typeface="Arial - 24"/>
              </a:rPr>
              <a:t>+x</a:t>
            </a:r>
          </a:p>
        </p:txBody>
      </p:sp>
      <p:sp>
        <p:nvSpPr>
          <p:cNvPr id="24" name="TextBox 23"/>
          <p:cNvSpPr txBox="1"/>
          <p:nvPr/>
        </p:nvSpPr>
        <p:spPr>
          <a:xfrm>
            <a:off x="-254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Displacement</a:t>
            </a:r>
          </a:p>
        </p:txBody>
      </p:sp>
      <p:sp>
        <p:nvSpPr>
          <p:cNvPr id="25" name="TextBox 24"/>
          <p:cNvSpPr txBox="1"/>
          <p:nvPr/>
        </p:nvSpPr>
        <p:spPr>
          <a:xfrm>
            <a:off x="431800" y="1460503"/>
            <a:ext cx="4902200" cy="1754326"/>
          </a:xfrm>
          <a:prstGeom prst="rect">
            <a:avLst/>
          </a:prstGeom>
          <a:noFill/>
        </p:spPr>
        <p:txBody>
          <a:bodyPr vert="horz" rtlCol="0">
            <a:spAutoFit/>
          </a:bodyPr>
          <a:lstStyle/>
          <a:p>
            <a:r>
              <a:rPr lang="en-US" sz="2400" dirty="0">
                <a:solidFill>
                  <a:srgbClr val="333399"/>
                </a:solidFill>
                <a:latin typeface="Arial" pitchFamily="34" charset="0"/>
                <a:cs typeface="Arial" pitchFamily="34" charset="0"/>
              </a:rPr>
              <a:t>For instance, if </a:t>
            </a:r>
            <a:r>
              <a:rPr lang="en-US" sz="2400" dirty="0">
                <a:solidFill>
                  <a:srgbClr val="FF0000"/>
                </a:solidFill>
                <a:latin typeface="Arial" pitchFamily="34" charset="0"/>
                <a:cs typeface="Arial" pitchFamily="34" charset="0"/>
              </a:rPr>
              <a:t>you drive 60 miles </a:t>
            </a:r>
            <a:r>
              <a:rPr lang="en-US" sz="2400" dirty="0">
                <a:solidFill>
                  <a:srgbClr val="00008B"/>
                </a:solidFill>
                <a:latin typeface="Arial" pitchFamily="34" charset="0"/>
                <a:cs typeface="Arial" pitchFamily="34" charset="0"/>
              </a:rPr>
              <a:t>from Pennsylvania to New Jersey...</a:t>
            </a:r>
            <a:r>
              <a:rPr lang="en-US" sz="2400" dirty="0">
                <a:solidFill>
                  <a:srgbClr val="333399"/>
                </a:solidFill>
                <a:latin typeface="Arial" pitchFamily="34" charset="0"/>
                <a:cs typeface="Arial" pitchFamily="34" charset="0"/>
              </a:rPr>
              <a:t> </a:t>
            </a:r>
          </a:p>
          <a:p>
            <a:endParaRPr lang="en-US" dirty="0">
              <a:solidFill>
                <a:srgbClr val="333399"/>
              </a:solidFill>
              <a:latin typeface="Arial - 24"/>
            </a:endParaRPr>
          </a:p>
          <a:p>
            <a:endParaRPr lang="en-US" dirty="0">
              <a:solidFill>
                <a:srgbClr val="333399"/>
              </a:solidFill>
              <a:latin typeface="Arial - 24"/>
            </a:endParaRPr>
          </a:p>
        </p:txBody>
      </p:sp>
      <p:cxnSp>
        <p:nvCxnSpPr>
          <p:cNvPr id="26" name="Straight Connector 25"/>
          <p:cNvCxnSpPr/>
          <p:nvPr/>
        </p:nvCxnSpPr>
        <p:spPr>
          <a:xfrm>
            <a:off x="6845300" y="2476500"/>
            <a:ext cx="21971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766559" y="2364232"/>
            <a:ext cx="163068" cy="163068"/>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946900" y="2501900"/>
            <a:ext cx="685800" cy="338554"/>
          </a:xfrm>
          <a:prstGeom prst="rect">
            <a:avLst/>
          </a:prstGeom>
          <a:noFill/>
        </p:spPr>
        <p:txBody>
          <a:bodyPr vert="horz" rtlCol="0">
            <a:spAutoFit/>
          </a:bodyPr>
          <a:lstStyle/>
          <a:p>
            <a:r>
              <a:rPr lang="en-US" sz="1600">
                <a:solidFill>
                  <a:srgbClr val="00008B"/>
                </a:solidFill>
                <a:latin typeface="Arial - 22"/>
              </a:rPr>
              <a:t>x</a:t>
            </a:r>
            <a:r>
              <a:rPr lang="en-US" sz="1000" baseline="-25000">
                <a:solidFill>
                  <a:srgbClr val="00008B"/>
                </a:solidFill>
                <a:latin typeface="Arial - 22"/>
              </a:rPr>
              <a:t>0</a:t>
            </a:r>
          </a:p>
        </p:txBody>
      </p:sp>
      <p:sp>
        <p:nvSpPr>
          <p:cNvPr id="29" name="TextBox 28"/>
          <p:cNvSpPr txBox="1"/>
          <p:nvPr/>
        </p:nvSpPr>
        <p:spPr>
          <a:xfrm>
            <a:off x="7213600" y="2806699"/>
            <a:ext cx="2032000" cy="1569660"/>
          </a:xfrm>
          <a:prstGeom prst="rect">
            <a:avLst/>
          </a:prstGeom>
          <a:noFill/>
        </p:spPr>
        <p:txBody>
          <a:bodyPr vert="horz" rtlCol="0">
            <a:spAutoFit/>
          </a:bodyPr>
          <a:lstStyle/>
          <a:p>
            <a:r>
              <a:rPr lang="en-US" sz="2400" i="1" dirty="0">
                <a:solidFill>
                  <a:srgbClr val="333399"/>
                </a:solidFill>
                <a:latin typeface="Arial - 24"/>
              </a:rPr>
              <a:t>(</a:t>
            </a:r>
            <a:r>
              <a:rPr lang="en-US" sz="2400" i="1" dirty="0">
                <a:solidFill>
                  <a:srgbClr val="333399"/>
                </a:solidFill>
                <a:latin typeface="Arial" pitchFamily="34" charset="0"/>
                <a:cs typeface="Arial" pitchFamily="34" charset="0"/>
              </a:rPr>
              <a:t>In physics, we label the starting position x</a:t>
            </a:r>
            <a:r>
              <a:rPr lang="en-US" sz="2400" i="1" baseline="-25000" dirty="0">
                <a:solidFill>
                  <a:srgbClr val="333399"/>
                </a:solidFill>
                <a:latin typeface="Arial" pitchFamily="34" charset="0"/>
                <a:cs typeface="Arial" pitchFamily="34" charset="0"/>
              </a:rPr>
              <a:t>0</a:t>
            </a:r>
            <a:r>
              <a:rPr lang="en-US" sz="2400" i="1" dirty="0">
                <a:solidFill>
                  <a:srgbClr val="333399"/>
                </a:solidFill>
                <a:latin typeface="Arial" pitchFamily="34" charset="0"/>
                <a:cs typeface="Arial"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461000" y="698500"/>
            <a:ext cx="4584700" cy="3633232"/>
            <a:chOff x="5461000" y="698500"/>
            <a:chExt cx="4584700" cy="3633232"/>
          </a:xfrm>
        </p:grpSpPr>
        <p:grpSp>
          <p:nvGrpSpPr>
            <p:cNvPr id="23" name="Group 22"/>
            <p:cNvGrpSpPr/>
            <p:nvPr/>
          </p:nvGrpSpPr>
          <p:grpSpPr>
            <a:xfrm>
              <a:off x="5461000" y="698500"/>
              <a:ext cx="4152900" cy="3633232"/>
              <a:chOff x="5461000" y="698500"/>
              <a:chExt cx="4152900" cy="3633232"/>
            </a:xfrm>
          </p:grpSpPr>
          <p:cxnSp>
            <p:nvCxnSpPr>
              <p:cNvPr id="2" name="Straight Connector 1"/>
              <p:cNvCxnSpPr/>
              <p:nvPr/>
            </p:nvCxnSpPr>
            <p:spPr>
              <a:xfrm>
                <a:off x="6858000" y="9525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613400" y="2476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61000" y="2552699"/>
                <a:ext cx="711200" cy="369332"/>
              </a:xfrm>
              <a:prstGeom prst="rect">
                <a:avLst/>
              </a:prstGeom>
              <a:noFill/>
            </p:spPr>
            <p:txBody>
              <a:bodyPr vert="horz" rtlCol="0">
                <a:spAutoFit/>
              </a:bodyPr>
              <a:lstStyle/>
              <a:p>
                <a:r>
                  <a:rPr lang="en-US" b="1">
                    <a:solidFill>
                      <a:srgbClr val="0000FF"/>
                    </a:solidFill>
                    <a:latin typeface="Arial - 24"/>
                  </a:rPr>
                  <a:t>-x</a:t>
                </a:r>
              </a:p>
            </p:txBody>
          </p:sp>
          <p:sp>
            <p:nvSpPr>
              <p:cNvPr id="5" name="TextBox 4"/>
              <p:cNvSpPr txBox="1"/>
              <p:nvPr/>
            </p:nvSpPr>
            <p:spPr>
              <a:xfrm>
                <a:off x="6362700" y="698500"/>
                <a:ext cx="787400" cy="369332"/>
              </a:xfrm>
              <a:prstGeom prst="rect">
                <a:avLst/>
              </a:prstGeom>
              <a:noFill/>
            </p:spPr>
            <p:txBody>
              <a:bodyPr vert="horz" rtlCol="0">
                <a:spAutoFit/>
              </a:bodyPr>
              <a:lstStyle/>
              <a:p>
                <a:r>
                  <a:rPr lang="en-US" b="1">
                    <a:solidFill>
                      <a:srgbClr val="0000FF"/>
                    </a:solidFill>
                    <a:latin typeface="Arial - 24"/>
                  </a:rPr>
                  <a:t>+y</a:t>
                </a:r>
              </a:p>
            </p:txBody>
          </p:sp>
          <p:sp>
            <p:nvSpPr>
              <p:cNvPr id="6" name="TextBox 5"/>
              <p:cNvSpPr txBox="1"/>
              <p:nvPr/>
            </p:nvSpPr>
            <p:spPr>
              <a:xfrm>
                <a:off x="6350000" y="3962400"/>
                <a:ext cx="711200" cy="369332"/>
              </a:xfrm>
              <a:prstGeom prst="rect">
                <a:avLst/>
              </a:prstGeom>
              <a:noFill/>
            </p:spPr>
            <p:txBody>
              <a:bodyPr vert="horz" rtlCol="0">
                <a:spAutoFit/>
              </a:bodyPr>
              <a:lstStyle/>
              <a:p>
                <a:r>
                  <a:rPr lang="en-US" b="1">
                    <a:solidFill>
                      <a:srgbClr val="0000FF"/>
                    </a:solidFill>
                    <a:latin typeface="Arial - 24"/>
                  </a:rPr>
                  <a:t>-y</a:t>
                </a:r>
              </a:p>
            </p:txBody>
          </p:sp>
          <p:cxnSp>
            <p:nvCxnSpPr>
              <p:cNvPr id="7" name="Straight Connector 6"/>
              <p:cNvCxnSpPr/>
              <p:nvPr/>
            </p:nvCxnSpPr>
            <p:spPr>
              <a:xfrm>
                <a:off x="72263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327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883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39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995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80500" y="2362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214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731000" y="2171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89700" y="2374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18300" y="185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18300" y="1511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18300" y="1193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18300" y="2794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18300" y="3124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31000" y="3479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31000" y="3810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58300" y="2578100"/>
              <a:ext cx="787400" cy="369332"/>
            </a:xfrm>
            <a:prstGeom prst="rect">
              <a:avLst/>
            </a:prstGeom>
            <a:noFill/>
          </p:spPr>
          <p:txBody>
            <a:bodyPr vert="horz" rtlCol="0">
              <a:spAutoFit/>
            </a:bodyPr>
            <a:lstStyle/>
            <a:p>
              <a:r>
                <a:rPr lang="en-US" b="1">
                  <a:solidFill>
                    <a:srgbClr val="0000FF"/>
                  </a:solidFill>
                  <a:latin typeface="Arial - 24"/>
                </a:rPr>
                <a:t>+x</a:t>
              </a:r>
            </a:p>
          </p:txBody>
        </p:sp>
      </p:grpSp>
      <p:sp>
        <p:nvSpPr>
          <p:cNvPr id="26" name="TextBox 25"/>
          <p:cNvSpPr txBox="1"/>
          <p:nvPr/>
        </p:nvSpPr>
        <p:spPr>
          <a:xfrm>
            <a:off x="-254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Displacement</a:t>
            </a:r>
          </a:p>
        </p:txBody>
      </p:sp>
      <p:sp>
        <p:nvSpPr>
          <p:cNvPr id="27" name="TextBox 26"/>
          <p:cNvSpPr txBox="1"/>
          <p:nvPr/>
        </p:nvSpPr>
        <p:spPr>
          <a:xfrm>
            <a:off x="165100" y="1257300"/>
            <a:ext cx="4902200" cy="1384995"/>
          </a:xfrm>
          <a:prstGeom prst="rect">
            <a:avLst/>
          </a:prstGeom>
          <a:noFill/>
        </p:spPr>
        <p:txBody>
          <a:bodyPr vert="horz" rtlCol="0">
            <a:spAutoFit/>
          </a:bodyPr>
          <a:lstStyle/>
          <a:p>
            <a:r>
              <a:rPr lang="en-US" sz="2400" dirty="0">
                <a:solidFill>
                  <a:srgbClr val="333399"/>
                </a:solidFill>
                <a:latin typeface="Arial" pitchFamily="34" charset="0"/>
                <a:cs typeface="Arial" pitchFamily="34" charset="0"/>
              </a:rPr>
              <a:t>and </a:t>
            </a:r>
            <a:r>
              <a:rPr lang="en-US" sz="2400" dirty="0">
                <a:solidFill>
                  <a:srgbClr val="3CB371"/>
                </a:solidFill>
                <a:latin typeface="Arial" pitchFamily="34" charset="0"/>
                <a:cs typeface="Arial" pitchFamily="34" charset="0"/>
              </a:rPr>
              <a:t>then 20 miles back</a:t>
            </a:r>
            <a:r>
              <a:rPr lang="en-US" sz="2400" dirty="0">
                <a:solidFill>
                  <a:srgbClr val="333399"/>
                </a:solidFill>
                <a:latin typeface="Arial" pitchFamily="34" charset="0"/>
                <a:cs typeface="Arial" pitchFamily="34" charset="0"/>
              </a:rPr>
              <a:t> toward Pennsylvania.</a:t>
            </a:r>
          </a:p>
          <a:p>
            <a:endParaRPr lang="en-US" dirty="0">
              <a:solidFill>
                <a:srgbClr val="333399"/>
              </a:solidFill>
              <a:latin typeface="Arial - 24"/>
            </a:endParaRPr>
          </a:p>
          <a:p>
            <a:endParaRPr lang="en-US" dirty="0">
              <a:solidFill>
                <a:srgbClr val="333399"/>
              </a:solidFill>
              <a:latin typeface="Arial - 24"/>
            </a:endParaRPr>
          </a:p>
        </p:txBody>
      </p:sp>
      <p:cxnSp>
        <p:nvCxnSpPr>
          <p:cNvPr id="28" name="Straight Connector 27"/>
          <p:cNvCxnSpPr/>
          <p:nvPr/>
        </p:nvCxnSpPr>
        <p:spPr>
          <a:xfrm>
            <a:off x="6845300" y="2476500"/>
            <a:ext cx="21971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458200" y="2381250"/>
            <a:ext cx="635000" cy="0"/>
          </a:xfrm>
          <a:prstGeom prst="line">
            <a:avLst/>
          </a:prstGeom>
          <a:ln w="76200" cap="flat" cmpd="sng" algn="ctr">
            <a:solidFill>
              <a:srgbClr val="0093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779259" y="2402332"/>
            <a:ext cx="163068" cy="163068"/>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946900" y="2527300"/>
            <a:ext cx="685800" cy="338554"/>
          </a:xfrm>
          <a:prstGeom prst="rect">
            <a:avLst/>
          </a:prstGeom>
          <a:noFill/>
        </p:spPr>
        <p:txBody>
          <a:bodyPr vert="horz" rtlCol="0">
            <a:spAutoFit/>
          </a:bodyPr>
          <a:lstStyle/>
          <a:p>
            <a:r>
              <a:rPr lang="en-US" sz="1600">
                <a:solidFill>
                  <a:srgbClr val="00008B"/>
                </a:solidFill>
                <a:latin typeface="Arial - 22"/>
              </a:rPr>
              <a:t>x</a:t>
            </a:r>
            <a:r>
              <a:rPr lang="en-US" sz="1000" baseline="-25000">
                <a:solidFill>
                  <a:srgbClr val="00008B"/>
                </a:solidFill>
                <a:latin typeface="Arial - 22"/>
              </a:rPr>
              <a:t>0</a:t>
            </a:r>
          </a:p>
        </p:txBody>
      </p:sp>
      <p:sp>
        <p:nvSpPr>
          <p:cNvPr id="32" name="Oval 31"/>
          <p:cNvSpPr/>
          <p:nvPr/>
        </p:nvSpPr>
        <p:spPr>
          <a:xfrm>
            <a:off x="8252459" y="2338832"/>
            <a:ext cx="163068" cy="163068"/>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66100" y="2628900"/>
            <a:ext cx="635000" cy="338554"/>
          </a:xfrm>
          <a:prstGeom prst="rect">
            <a:avLst/>
          </a:prstGeom>
          <a:noFill/>
        </p:spPr>
        <p:txBody>
          <a:bodyPr vert="horz" rtlCol="0">
            <a:spAutoFit/>
          </a:bodyPr>
          <a:lstStyle/>
          <a:p>
            <a:r>
              <a:rPr lang="en-US" sz="1600">
                <a:solidFill>
                  <a:srgbClr val="00008B"/>
                </a:solidFill>
                <a:latin typeface="Arial - 22"/>
              </a:rPr>
              <a:t>x</a:t>
            </a:r>
            <a:r>
              <a:rPr lang="en-US" sz="1000" baseline="-25000">
                <a:solidFill>
                  <a:srgbClr val="00008B"/>
                </a:solidFill>
                <a:latin typeface="Arial - 22"/>
              </a:rPr>
              <a:t>f</a:t>
            </a:r>
          </a:p>
        </p:txBody>
      </p:sp>
      <p:sp>
        <p:nvSpPr>
          <p:cNvPr id="34" name="TextBox 33"/>
          <p:cNvSpPr txBox="1"/>
          <p:nvPr/>
        </p:nvSpPr>
        <p:spPr>
          <a:xfrm>
            <a:off x="7670800" y="3187702"/>
            <a:ext cx="2032000" cy="1200329"/>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(We also label the final position </a:t>
            </a:r>
            <a:r>
              <a:rPr lang="en-US" sz="2400" i="1" dirty="0" err="1">
                <a:solidFill>
                  <a:srgbClr val="00008B"/>
                </a:solidFill>
                <a:latin typeface="Arial" pitchFamily="34" charset="0"/>
                <a:cs typeface="Arial" pitchFamily="34" charset="0"/>
              </a:rPr>
              <a:t>x</a:t>
            </a:r>
            <a:r>
              <a:rPr lang="en-US" sz="2400" i="1" baseline="-25000" dirty="0" err="1">
                <a:solidFill>
                  <a:srgbClr val="00008B"/>
                </a:solidFill>
                <a:latin typeface="Arial" pitchFamily="34" charset="0"/>
                <a:cs typeface="Arial" pitchFamily="34" charset="0"/>
              </a:rPr>
              <a:t>f</a:t>
            </a:r>
            <a:r>
              <a:rPr lang="en-US" sz="2400" i="1" baseline="-25000" dirty="0">
                <a:solidFill>
                  <a:srgbClr val="00008B"/>
                </a:solidFill>
                <a:latin typeface="Arial" pitchFamily="34" charset="0"/>
                <a:cs typeface="Arial" pitchFamily="34" charset="0"/>
              </a:rPr>
              <a:t> </a:t>
            </a:r>
            <a:r>
              <a:rPr lang="en-US" sz="2400" i="1" dirty="0">
                <a:solidFill>
                  <a:srgbClr val="00008B"/>
                </a:solidFill>
                <a:latin typeface="Arial" pitchFamily="34" charset="0"/>
                <a:cs typeface="Arial" pitchFamily="34"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410200" y="1524000"/>
            <a:ext cx="4584700" cy="3633232"/>
            <a:chOff x="5410200" y="1524000"/>
            <a:chExt cx="4584700" cy="3633232"/>
          </a:xfrm>
        </p:grpSpPr>
        <p:grpSp>
          <p:nvGrpSpPr>
            <p:cNvPr id="25" name="Group 24"/>
            <p:cNvGrpSpPr/>
            <p:nvPr/>
          </p:nvGrpSpPr>
          <p:grpSpPr>
            <a:xfrm>
              <a:off x="5410200" y="1524000"/>
              <a:ext cx="4584700" cy="3633232"/>
              <a:chOff x="5410200" y="1524000"/>
              <a:chExt cx="4584700" cy="3633232"/>
            </a:xfrm>
          </p:grpSpPr>
          <p:grpSp>
            <p:nvGrpSpPr>
              <p:cNvPr id="23" name="Group 22"/>
              <p:cNvGrpSpPr/>
              <p:nvPr/>
            </p:nvGrpSpPr>
            <p:grpSpPr>
              <a:xfrm>
                <a:off x="5410200" y="1524000"/>
                <a:ext cx="4152900" cy="3633232"/>
                <a:chOff x="5410200" y="1524000"/>
                <a:chExt cx="4152900" cy="3633232"/>
              </a:xfrm>
            </p:grpSpPr>
            <p:cxnSp>
              <p:nvCxnSpPr>
                <p:cNvPr id="2" name="Straight Connector 1"/>
                <p:cNvCxnSpPr/>
                <p:nvPr/>
              </p:nvCxnSpPr>
              <p:spPr>
                <a:xfrm>
                  <a:off x="6807200" y="17780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562600" y="33020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10200" y="3378199"/>
                  <a:ext cx="711200" cy="369332"/>
                </a:xfrm>
                <a:prstGeom prst="rect">
                  <a:avLst/>
                </a:prstGeom>
                <a:noFill/>
              </p:spPr>
              <p:txBody>
                <a:bodyPr vert="horz" rtlCol="0">
                  <a:spAutoFit/>
                </a:bodyPr>
                <a:lstStyle/>
                <a:p>
                  <a:r>
                    <a:rPr lang="en-US" b="1">
                      <a:solidFill>
                        <a:srgbClr val="0000FF"/>
                      </a:solidFill>
                      <a:latin typeface="Arial - 24"/>
                    </a:rPr>
                    <a:t>-x</a:t>
                  </a:r>
                </a:p>
              </p:txBody>
            </p:sp>
            <p:sp>
              <p:nvSpPr>
                <p:cNvPr id="5" name="TextBox 4"/>
                <p:cNvSpPr txBox="1"/>
                <p:nvPr/>
              </p:nvSpPr>
              <p:spPr>
                <a:xfrm>
                  <a:off x="6311900" y="1524000"/>
                  <a:ext cx="787400" cy="369332"/>
                </a:xfrm>
                <a:prstGeom prst="rect">
                  <a:avLst/>
                </a:prstGeom>
                <a:noFill/>
              </p:spPr>
              <p:txBody>
                <a:bodyPr vert="horz" rtlCol="0">
                  <a:spAutoFit/>
                </a:bodyPr>
                <a:lstStyle/>
                <a:p>
                  <a:r>
                    <a:rPr lang="en-US" b="1">
                      <a:solidFill>
                        <a:srgbClr val="0000FF"/>
                      </a:solidFill>
                      <a:latin typeface="Arial - 24"/>
                    </a:rPr>
                    <a:t>+y</a:t>
                  </a:r>
                </a:p>
              </p:txBody>
            </p:sp>
            <p:sp>
              <p:nvSpPr>
                <p:cNvPr id="6" name="TextBox 5"/>
                <p:cNvSpPr txBox="1"/>
                <p:nvPr/>
              </p:nvSpPr>
              <p:spPr>
                <a:xfrm>
                  <a:off x="6299200" y="4787900"/>
                  <a:ext cx="711200" cy="369332"/>
                </a:xfrm>
                <a:prstGeom prst="rect">
                  <a:avLst/>
                </a:prstGeom>
                <a:noFill/>
              </p:spPr>
              <p:txBody>
                <a:bodyPr vert="horz" rtlCol="0">
                  <a:spAutoFit/>
                </a:bodyPr>
                <a:lstStyle/>
                <a:p>
                  <a:r>
                    <a:rPr lang="en-US" b="1">
                      <a:solidFill>
                        <a:srgbClr val="0000FF"/>
                      </a:solidFill>
                      <a:latin typeface="Arial - 24"/>
                    </a:rPr>
                    <a:t>-y</a:t>
                  </a:r>
                </a:p>
              </p:txBody>
            </p:sp>
            <p:cxnSp>
              <p:nvCxnSpPr>
                <p:cNvPr id="7" name="Straight Connector 6"/>
                <p:cNvCxnSpPr/>
                <p:nvPr/>
              </p:nvCxnSpPr>
              <p:spPr>
                <a:xfrm>
                  <a:off x="71755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819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375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931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487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29700" y="31877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70600" y="32004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80200" y="2997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38900" y="32004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667500" y="2679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667500" y="2336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67500" y="2019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667500" y="36195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667500" y="3949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680200" y="4305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80200" y="46355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07500" y="3403600"/>
                <a:ext cx="787400" cy="369332"/>
              </a:xfrm>
              <a:prstGeom prst="rect">
                <a:avLst/>
              </a:prstGeom>
              <a:noFill/>
            </p:spPr>
            <p:txBody>
              <a:bodyPr vert="horz" rtlCol="0">
                <a:spAutoFit/>
              </a:bodyPr>
              <a:lstStyle/>
              <a:p>
                <a:r>
                  <a:rPr lang="en-US" b="1">
                    <a:solidFill>
                      <a:srgbClr val="0000FF"/>
                    </a:solidFill>
                    <a:latin typeface="Arial - 24"/>
                  </a:rPr>
                  <a:t>+x</a:t>
                </a:r>
              </a:p>
            </p:txBody>
          </p:sp>
        </p:grpSp>
        <p:cxnSp>
          <p:nvCxnSpPr>
            <p:cNvPr id="26" name="Straight Connector 25"/>
            <p:cNvCxnSpPr/>
            <p:nvPr/>
          </p:nvCxnSpPr>
          <p:spPr>
            <a:xfrm>
              <a:off x="6819900" y="3302000"/>
              <a:ext cx="21971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432800" y="3206750"/>
              <a:ext cx="635000" cy="0"/>
            </a:xfrm>
            <a:prstGeom prst="line">
              <a:avLst/>
            </a:prstGeom>
            <a:ln w="76200" cap="flat" cmpd="sng" algn="ctr">
              <a:solidFill>
                <a:srgbClr val="0093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45300" y="3219450"/>
              <a:ext cx="1346200" cy="0"/>
            </a:xfrm>
            <a:prstGeom prst="line">
              <a:avLst/>
            </a:prstGeom>
            <a:ln w="76200" cap="flat" cmpd="sng" algn="ctr">
              <a:solidFill>
                <a:srgbClr val="80008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556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Displacement</a:t>
            </a:r>
          </a:p>
        </p:txBody>
      </p:sp>
      <p:sp>
        <p:nvSpPr>
          <p:cNvPr id="31" name="TextBox 30"/>
          <p:cNvSpPr txBox="1"/>
          <p:nvPr/>
        </p:nvSpPr>
        <p:spPr>
          <a:xfrm>
            <a:off x="406400" y="1456015"/>
            <a:ext cx="5054600" cy="387798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You have traveled:</a:t>
            </a:r>
          </a:p>
          <a:p>
            <a:endParaRPr lang="en-US" sz="2400" dirty="0">
              <a:solidFill>
                <a:srgbClr val="00008B"/>
              </a:solidFill>
              <a:latin typeface="Arial" pitchFamily="34" charset="0"/>
              <a:cs typeface="Arial" pitchFamily="34" charset="0"/>
            </a:endParaRPr>
          </a:p>
          <a:p>
            <a:r>
              <a:rPr lang="en-US" sz="2400" dirty="0">
                <a:solidFill>
                  <a:srgbClr val="FF0000"/>
                </a:solidFill>
                <a:latin typeface="Arial" pitchFamily="34" charset="0"/>
                <a:cs typeface="Arial" pitchFamily="34" charset="0"/>
              </a:rPr>
              <a:t>a distance of 80 miles</a:t>
            </a:r>
            <a:r>
              <a:rPr lang="en-US" sz="2400" dirty="0">
                <a:solidFill>
                  <a:srgbClr val="333399"/>
                </a:solidFill>
                <a:latin typeface="Arial" pitchFamily="34" charset="0"/>
                <a:cs typeface="Arial" pitchFamily="34" charset="0"/>
              </a:rPr>
              <a:t>,</a:t>
            </a:r>
            <a:r>
              <a:rPr lang="en-US" sz="2400" dirty="0">
                <a:solidFill>
                  <a:srgbClr val="00008B"/>
                </a:solidFill>
                <a:latin typeface="Arial" pitchFamily="34" charset="0"/>
                <a:cs typeface="Arial" pitchFamily="34" charset="0"/>
              </a:rPr>
              <a:t> and</a:t>
            </a:r>
          </a:p>
          <a:p>
            <a:endParaRPr lang="en-US" sz="2400" dirty="0">
              <a:solidFill>
                <a:srgbClr val="00008B"/>
              </a:solidFill>
              <a:latin typeface="Arial" pitchFamily="34" charset="0"/>
              <a:cs typeface="Arial" pitchFamily="34" charset="0"/>
            </a:endParaRPr>
          </a:p>
          <a:p>
            <a:r>
              <a:rPr lang="en-US" sz="2400" dirty="0">
                <a:solidFill>
                  <a:srgbClr val="800080"/>
                </a:solidFill>
                <a:latin typeface="Arial" pitchFamily="34" charset="0"/>
                <a:cs typeface="Arial" pitchFamily="34" charset="0"/>
              </a:rPr>
              <a:t>a displacement of 40 miles</a:t>
            </a:r>
            <a:r>
              <a:rPr lang="en-US" sz="2400" dirty="0">
                <a:solidFill>
                  <a:srgbClr val="333399"/>
                </a:solidFill>
                <a:latin typeface="Arial" pitchFamily="34" charset="0"/>
                <a:cs typeface="Arial" pitchFamily="34" charset="0"/>
              </a:rPr>
              <a:t>,</a:t>
            </a:r>
          </a:p>
          <a:p>
            <a:endParaRPr lang="en-US" sz="2400" dirty="0">
              <a:solidFill>
                <a:srgbClr val="333399"/>
              </a:solidFill>
              <a:latin typeface="Arial" pitchFamily="34" charset="0"/>
              <a:cs typeface="Arial" pitchFamily="34" charset="0"/>
            </a:endParaRPr>
          </a:p>
          <a:p>
            <a:r>
              <a:rPr lang="en-US" sz="2400" dirty="0">
                <a:solidFill>
                  <a:srgbClr val="333399"/>
                </a:solidFill>
                <a:latin typeface="Arial" pitchFamily="34" charset="0"/>
                <a:cs typeface="Arial" pitchFamily="34" charset="0"/>
              </a:rPr>
              <a:t>si</a:t>
            </a:r>
            <a:r>
              <a:rPr lang="en-US" sz="2400" dirty="0">
                <a:solidFill>
                  <a:srgbClr val="00008B"/>
                </a:solidFill>
                <a:latin typeface="Arial" pitchFamily="34" charset="0"/>
                <a:cs typeface="Arial" pitchFamily="34" charset="0"/>
              </a:rPr>
              <a:t>nce that is how far you are from where you started</a:t>
            </a:r>
          </a:p>
          <a:p>
            <a:endParaRPr lang="en-US" dirty="0">
              <a:solidFill>
                <a:srgbClr val="00008B"/>
              </a:solidFill>
              <a:latin typeface="Arial - 24"/>
            </a:endParaRPr>
          </a:p>
          <a:p>
            <a:endParaRPr lang="en-US" dirty="0">
              <a:solidFill>
                <a:srgbClr val="00008B"/>
              </a:solidFill>
              <a:latin typeface="Arial - 24"/>
            </a:endParaRPr>
          </a:p>
          <a:p>
            <a:endParaRPr lang="en-US" dirty="0">
              <a:solidFill>
                <a:srgbClr val="00008B"/>
              </a:solidFill>
              <a:latin typeface="Arial - 24"/>
            </a:endParaRPr>
          </a:p>
        </p:txBody>
      </p:sp>
      <p:sp>
        <p:nvSpPr>
          <p:cNvPr id="32" name="Oval 31"/>
          <p:cNvSpPr/>
          <p:nvPr/>
        </p:nvSpPr>
        <p:spPr>
          <a:xfrm>
            <a:off x="6753859" y="3215134"/>
            <a:ext cx="163068" cy="163069"/>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921500" y="3340100"/>
            <a:ext cx="685800" cy="338554"/>
          </a:xfrm>
          <a:prstGeom prst="rect">
            <a:avLst/>
          </a:prstGeom>
          <a:noFill/>
        </p:spPr>
        <p:txBody>
          <a:bodyPr vert="horz" rtlCol="0">
            <a:spAutoFit/>
          </a:bodyPr>
          <a:lstStyle/>
          <a:p>
            <a:r>
              <a:rPr lang="en-US" sz="1600">
                <a:solidFill>
                  <a:srgbClr val="00008B"/>
                </a:solidFill>
                <a:latin typeface="Arial - 22"/>
              </a:rPr>
              <a:t>x</a:t>
            </a:r>
            <a:r>
              <a:rPr lang="en-US" sz="1000" baseline="-25000">
                <a:solidFill>
                  <a:srgbClr val="00008B"/>
                </a:solidFill>
                <a:latin typeface="Arial - 22"/>
              </a:rPr>
              <a:t>0</a:t>
            </a:r>
          </a:p>
        </p:txBody>
      </p:sp>
      <p:sp>
        <p:nvSpPr>
          <p:cNvPr id="34" name="Oval 33"/>
          <p:cNvSpPr/>
          <p:nvPr/>
        </p:nvSpPr>
        <p:spPr>
          <a:xfrm>
            <a:off x="8214359" y="3202433"/>
            <a:ext cx="163068" cy="163069"/>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115300" y="3352800"/>
            <a:ext cx="635000" cy="338554"/>
          </a:xfrm>
          <a:prstGeom prst="rect">
            <a:avLst/>
          </a:prstGeom>
          <a:noFill/>
        </p:spPr>
        <p:txBody>
          <a:bodyPr vert="horz" rtlCol="0">
            <a:spAutoFit/>
          </a:bodyPr>
          <a:lstStyle/>
          <a:p>
            <a:r>
              <a:rPr lang="en-US" sz="1600">
                <a:solidFill>
                  <a:srgbClr val="00008B"/>
                </a:solidFill>
                <a:latin typeface="Arial - 22"/>
              </a:rPr>
              <a:t>x</a:t>
            </a:r>
            <a:r>
              <a:rPr lang="en-US" sz="1000" baseline="-25000">
                <a:solidFill>
                  <a:srgbClr val="00008B"/>
                </a:solidFill>
                <a:latin typeface="Arial - 22"/>
              </a:rPr>
              <a:t>f</a:t>
            </a:r>
          </a:p>
        </p:txBody>
      </p:sp>
      <p:sp>
        <p:nvSpPr>
          <p:cNvPr id="36" name="TextBox 35"/>
          <p:cNvSpPr txBox="1"/>
          <p:nvPr/>
        </p:nvSpPr>
        <p:spPr>
          <a:xfrm>
            <a:off x="431800" y="5575300"/>
            <a:ext cx="81534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we can calculate displacement with the following formula:</a:t>
            </a:r>
          </a:p>
        </p:txBody>
      </p:sp>
      <p:sp>
        <p:nvSpPr>
          <p:cNvPr id="37" name="TextBox 36"/>
          <p:cNvSpPr txBox="1"/>
          <p:nvPr/>
        </p:nvSpPr>
        <p:spPr>
          <a:xfrm>
            <a:off x="3568700" y="6396335"/>
            <a:ext cx="2082800" cy="461665"/>
          </a:xfrm>
          <a:prstGeom prst="rect">
            <a:avLst/>
          </a:prstGeom>
          <a:noFill/>
        </p:spPr>
        <p:txBody>
          <a:bodyPr vert="horz" rtlCol="0">
            <a:spAutoFit/>
          </a:bodyPr>
          <a:lstStyle/>
          <a:p>
            <a:r>
              <a:rPr lang="el-GR" sz="2400" dirty="0">
                <a:solidFill>
                  <a:srgbClr val="00008B"/>
                </a:solidFill>
                <a:latin typeface="Arial" pitchFamily="34" charset="0"/>
                <a:cs typeface="Arial" pitchFamily="34" charset="0"/>
              </a:rPr>
              <a:t>Δ</a:t>
            </a:r>
            <a:r>
              <a:rPr lang="en-US" sz="2400" dirty="0">
                <a:solidFill>
                  <a:srgbClr val="00008B"/>
                </a:solidFill>
                <a:latin typeface="Arial" pitchFamily="34" charset="0"/>
                <a:cs typeface="Arial" pitchFamily="34" charset="0"/>
              </a:rPr>
              <a:t>x = </a:t>
            </a:r>
            <a:r>
              <a:rPr lang="en-US" sz="2400" dirty="0" err="1">
                <a:solidFill>
                  <a:srgbClr val="00008B"/>
                </a:solidFill>
                <a:latin typeface="Arial" pitchFamily="34" charset="0"/>
                <a:cs typeface="Arial" pitchFamily="34" charset="0"/>
              </a:rPr>
              <a:t>X</a:t>
            </a:r>
            <a:r>
              <a:rPr lang="en-US" sz="2400" baseline="-25000" dirty="0" err="1">
                <a:solidFill>
                  <a:srgbClr val="00008B"/>
                </a:solidFill>
                <a:latin typeface="Arial" pitchFamily="34" charset="0"/>
                <a:cs typeface="Arial" pitchFamily="34" charset="0"/>
              </a:rPr>
              <a:t>f</a:t>
            </a:r>
            <a:r>
              <a:rPr lang="en-US" sz="2400" baseline="-25000" dirty="0">
                <a:solidFill>
                  <a:srgbClr val="00008B"/>
                </a:solidFill>
                <a:latin typeface="Arial" pitchFamily="34" charset="0"/>
                <a:cs typeface="Arial" pitchFamily="34" charset="0"/>
              </a:rPr>
              <a:t> </a:t>
            </a:r>
            <a:r>
              <a:rPr lang="en-US" sz="2400" dirty="0">
                <a:solidFill>
                  <a:srgbClr val="00008B"/>
                </a:solidFill>
                <a:latin typeface="Arial" pitchFamily="34" charset="0"/>
                <a:cs typeface="Arial" pitchFamily="34" charset="0"/>
              </a:rPr>
              <a:t>- X</a:t>
            </a:r>
            <a:r>
              <a:rPr lang="en-US" sz="2400" baseline="-25000" dirty="0">
                <a:solidFill>
                  <a:srgbClr val="00008B"/>
                </a:solidFill>
                <a:latin typeface="Arial" pitchFamily="34" charset="0"/>
                <a:cs typeface="Arial" pitchFamily="34" charset="0"/>
              </a:rPr>
              <a:t>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Displacement</a:t>
            </a:r>
          </a:p>
        </p:txBody>
      </p:sp>
      <p:sp>
        <p:nvSpPr>
          <p:cNvPr id="3" name="TextBox 2"/>
          <p:cNvSpPr txBox="1"/>
          <p:nvPr/>
        </p:nvSpPr>
        <p:spPr>
          <a:xfrm>
            <a:off x="508000" y="1371600"/>
            <a:ext cx="8458200" cy="1477328"/>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Measurements of distance can only be positive values (magnitudes) since it is impossible to travel a negative distance.</a:t>
            </a:r>
          </a:p>
          <a:p>
            <a:endParaRPr lang="en-US" dirty="0">
              <a:solidFill>
                <a:srgbClr val="00008B"/>
              </a:solidFill>
              <a:latin typeface="Arial - 24"/>
            </a:endParaRPr>
          </a:p>
        </p:txBody>
      </p:sp>
      <p:sp>
        <p:nvSpPr>
          <p:cNvPr id="4" name="TextBox 3"/>
          <p:cNvSpPr txBox="1"/>
          <p:nvPr/>
        </p:nvSpPr>
        <p:spPr>
          <a:xfrm>
            <a:off x="520700" y="5219700"/>
            <a:ext cx="9017000" cy="461665"/>
          </a:xfrm>
          <a:prstGeom prst="rect">
            <a:avLst/>
          </a:prstGeom>
          <a:noFill/>
        </p:spPr>
        <p:txBody>
          <a:bodyPr vert="horz" rtlCol="0">
            <a:spAutoFit/>
          </a:bodyPr>
          <a:lstStyle/>
          <a:p>
            <a:r>
              <a:rPr lang="en-US" sz="2400" i="1" dirty="0">
                <a:solidFill>
                  <a:srgbClr val="00008B"/>
                </a:solidFill>
                <a:latin typeface="Arial" pitchFamily="34" charset="0"/>
                <a:cs typeface="Arial" pitchFamily="34" charset="0"/>
              </a:rPr>
              <a:t>Imagine trying to measure a negative </a:t>
            </a:r>
            <a:r>
              <a:rPr lang="en-US" sz="2400" i="1" u="sng" dirty="0">
                <a:solidFill>
                  <a:srgbClr val="00008B"/>
                </a:solidFill>
                <a:latin typeface="Arial" pitchFamily="34" charset="0"/>
                <a:cs typeface="Arial" pitchFamily="34" charset="0"/>
              </a:rPr>
              <a:t>length</a:t>
            </a:r>
            <a:r>
              <a:rPr lang="en-US" sz="2400" i="1" dirty="0">
                <a:solidFill>
                  <a:srgbClr val="00008B"/>
                </a:solidFill>
                <a:latin typeface="Arial" pitchFamily="34" charset="0"/>
                <a:cs typeface="Arial" pitchFamily="34" charset="0"/>
              </a:rPr>
              <a:t> with a meter stick...</a:t>
            </a:r>
          </a:p>
        </p:txBody>
      </p:sp>
      <p:pic>
        <p:nvPicPr>
          <p:cNvPr id="5" name="Picture 4" descr="clipboard(6).png"/>
          <p:cNvPicPr>
            <a:picLocks/>
          </p:cNvPicPr>
          <p:nvPr/>
        </p:nvPicPr>
        <p:blipFill>
          <a:blip r:embed="rId3" cstate="print"/>
          <a:stretch>
            <a:fillRect/>
          </a:stretch>
        </p:blipFill>
        <p:spPr>
          <a:xfrm rot="16200000">
            <a:off x="4490720" y="697230"/>
            <a:ext cx="838200" cy="6350000"/>
          </a:xfrm>
          <a:prstGeom prst="rect">
            <a:avLst/>
          </a:prstGeom>
          <a:solidFill>
            <a:scrgbClr r="0" g="0" b="0">
              <a:alpha val="0"/>
            </a:scrgbClr>
          </a:solid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283200" y="2120900"/>
            <a:ext cx="4584700" cy="3633232"/>
            <a:chOff x="5283200" y="2120900"/>
            <a:chExt cx="4584700" cy="3633232"/>
          </a:xfrm>
        </p:grpSpPr>
        <p:cxnSp>
          <p:nvCxnSpPr>
            <p:cNvPr id="2" name="Straight Connector 1"/>
            <p:cNvCxnSpPr/>
            <p:nvPr/>
          </p:nvCxnSpPr>
          <p:spPr>
            <a:xfrm>
              <a:off x="5435600" y="38989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7131050" y="3898900"/>
              <a:ext cx="6096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972300" y="390525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59700" y="387985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3987800"/>
              <a:ext cx="685800" cy="369332"/>
            </a:xfrm>
            <a:prstGeom prst="rect">
              <a:avLst/>
            </a:prstGeom>
            <a:noFill/>
          </p:spPr>
          <p:txBody>
            <a:bodyPr vert="horz" rtlCol="0">
              <a:spAutoFit/>
            </a:bodyPr>
            <a:lstStyle/>
            <a:p>
              <a:r>
                <a:rPr lang="en-US" b="1">
                  <a:solidFill>
                    <a:srgbClr val="333399"/>
                  </a:solidFill>
                  <a:latin typeface="Arial - 24"/>
                </a:rPr>
                <a:t>x</a:t>
              </a:r>
              <a:r>
                <a:rPr lang="en-US" sz="1200" b="1" baseline="-25000">
                  <a:solidFill>
                    <a:srgbClr val="333399"/>
                  </a:solidFill>
                  <a:latin typeface="Arial - 24"/>
                </a:rPr>
                <a:t>f</a:t>
              </a:r>
            </a:p>
          </p:txBody>
        </p:sp>
        <p:sp>
          <p:nvSpPr>
            <p:cNvPr id="7" name="TextBox 6"/>
            <p:cNvSpPr txBox="1"/>
            <p:nvPr/>
          </p:nvSpPr>
          <p:spPr>
            <a:xfrm>
              <a:off x="7620000" y="4000500"/>
              <a:ext cx="736600" cy="369332"/>
            </a:xfrm>
            <a:prstGeom prst="rect">
              <a:avLst/>
            </a:prstGeom>
            <a:noFill/>
          </p:spPr>
          <p:txBody>
            <a:bodyPr vert="horz" rtlCol="0">
              <a:spAutoFit/>
            </a:bodyPr>
            <a:lstStyle/>
            <a:p>
              <a:r>
                <a:rPr lang="en-US" b="1">
                  <a:solidFill>
                    <a:srgbClr val="333399"/>
                  </a:solidFill>
                  <a:latin typeface="Arial - 24"/>
                </a:rPr>
                <a:t>x</a:t>
              </a:r>
              <a:r>
                <a:rPr lang="en-US" sz="1200" b="1" baseline="-25000">
                  <a:solidFill>
                    <a:srgbClr val="333399"/>
                  </a:solidFill>
                  <a:latin typeface="Arial - 24"/>
                </a:rPr>
                <a:t>o</a:t>
              </a:r>
            </a:p>
          </p:txBody>
        </p:sp>
        <p:cxnSp>
          <p:nvCxnSpPr>
            <p:cNvPr id="8" name="Straight Connector 7"/>
            <p:cNvCxnSpPr/>
            <p:nvPr/>
          </p:nvCxnSpPr>
          <p:spPr>
            <a:xfrm>
              <a:off x="6680200" y="23749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83200" y="3975099"/>
              <a:ext cx="711200" cy="369332"/>
            </a:xfrm>
            <a:prstGeom prst="rect">
              <a:avLst/>
            </a:prstGeom>
            <a:noFill/>
          </p:spPr>
          <p:txBody>
            <a:bodyPr vert="horz" rtlCol="0">
              <a:spAutoFit/>
            </a:bodyPr>
            <a:lstStyle/>
            <a:p>
              <a:r>
                <a:rPr lang="en-US" b="1">
                  <a:solidFill>
                    <a:srgbClr val="0000FF"/>
                  </a:solidFill>
                  <a:latin typeface="Arial - 24"/>
                </a:rPr>
                <a:t>-x</a:t>
              </a:r>
            </a:p>
          </p:txBody>
        </p:sp>
        <p:sp>
          <p:nvSpPr>
            <p:cNvPr id="10" name="TextBox 9"/>
            <p:cNvSpPr txBox="1"/>
            <p:nvPr/>
          </p:nvSpPr>
          <p:spPr>
            <a:xfrm>
              <a:off x="6184900" y="2120900"/>
              <a:ext cx="787400" cy="369332"/>
            </a:xfrm>
            <a:prstGeom prst="rect">
              <a:avLst/>
            </a:prstGeom>
            <a:noFill/>
          </p:spPr>
          <p:txBody>
            <a:bodyPr vert="horz" rtlCol="0">
              <a:spAutoFit/>
            </a:bodyPr>
            <a:lstStyle/>
            <a:p>
              <a:r>
                <a:rPr lang="en-US" b="1">
                  <a:solidFill>
                    <a:srgbClr val="0000FF"/>
                  </a:solidFill>
                  <a:latin typeface="Arial - 24"/>
                </a:rPr>
                <a:t>+y</a:t>
              </a:r>
            </a:p>
          </p:txBody>
        </p:sp>
        <p:sp>
          <p:nvSpPr>
            <p:cNvPr id="11" name="TextBox 10"/>
            <p:cNvSpPr txBox="1"/>
            <p:nvPr/>
          </p:nvSpPr>
          <p:spPr>
            <a:xfrm>
              <a:off x="6172200" y="5384800"/>
              <a:ext cx="711200" cy="369332"/>
            </a:xfrm>
            <a:prstGeom prst="rect">
              <a:avLst/>
            </a:prstGeom>
            <a:noFill/>
          </p:spPr>
          <p:txBody>
            <a:bodyPr vert="horz" rtlCol="0">
              <a:spAutoFit/>
            </a:bodyPr>
            <a:lstStyle/>
            <a:p>
              <a:r>
                <a:rPr lang="en-US" b="1">
                  <a:solidFill>
                    <a:srgbClr val="0000FF"/>
                  </a:solidFill>
                  <a:latin typeface="Arial - 24"/>
                </a:rPr>
                <a:t>-y</a:t>
              </a:r>
            </a:p>
          </p:txBody>
        </p:sp>
        <p:cxnSp>
          <p:nvCxnSpPr>
            <p:cNvPr id="12" name="Straight Connector 11"/>
            <p:cNvCxnSpPr/>
            <p:nvPr/>
          </p:nvCxnSpPr>
          <p:spPr>
            <a:xfrm>
              <a:off x="85217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549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05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661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104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02700" y="37846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37973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53200" y="35941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11900" y="37973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40500" y="32766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540500" y="2933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540500" y="2616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540500" y="42164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540500" y="45466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553200" y="4902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553200" y="52324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080500" y="4000500"/>
              <a:ext cx="787400" cy="369332"/>
            </a:xfrm>
            <a:prstGeom prst="rect">
              <a:avLst/>
            </a:prstGeom>
            <a:noFill/>
          </p:spPr>
          <p:txBody>
            <a:bodyPr vert="horz" rtlCol="0">
              <a:spAutoFit/>
            </a:bodyPr>
            <a:lstStyle/>
            <a:p>
              <a:r>
                <a:rPr lang="en-US" b="1">
                  <a:solidFill>
                    <a:srgbClr val="0000FF"/>
                  </a:solidFill>
                  <a:latin typeface="Arial - 24"/>
                </a:rPr>
                <a:t>+x</a:t>
              </a:r>
            </a:p>
          </p:txBody>
        </p:sp>
      </p:grpSp>
      <p:grpSp>
        <p:nvGrpSpPr>
          <p:cNvPr id="57" name="Group 56"/>
          <p:cNvGrpSpPr/>
          <p:nvPr/>
        </p:nvGrpSpPr>
        <p:grpSpPr>
          <a:xfrm>
            <a:off x="355600" y="2095501"/>
            <a:ext cx="4584700" cy="3633232"/>
            <a:chOff x="355600" y="2095500"/>
            <a:chExt cx="4584700" cy="3633232"/>
          </a:xfrm>
        </p:grpSpPr>
        <p:cxnSp>
          <p:nvCxnSpPr>
            <p:cNvPr id="30" name="Straight Connector 29"/>
            <p:cNvCxnSpPr/>
            <p:nvPr/>
          </p:nvCxnSpPr>
          <p:spPr>
            <a:xfrm>
              <a:off x="514350" y="3873500"/>
              <a:ext cx="4000500" cy="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82900" y="3879850"/>
              <a:ext cx="609600" cy="0"/>
            </a:xfrm>
            <a:prstGeom prst="line">
              <a:avLst/>
            </a:prstGeom>
            <a:ln w="76200" cap="flat" cmpd="sng" algn="ctr">
              <a:solidFill>
                <a:srgbClr val="FF0000">
                  <a:alpha val="8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844800" y="384810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56000" y="3854450"/>
              <a:ext cx="50800" cy="635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717800" y="3975100"/>
              <a:ext cx="736600" cy="369332"/>
            </a:xfrm>
            <a:prstGeom prst="rect">
              <a:avLst/>
            </a:prstGeom>
            <a:noFill/>
          </p:spPr>
          <p:txBody>
            <a:bodyPr vert="horz" rtlCol="0">
              <a:spAutoFit/>
            </a:bodyPr>
            <a:lstStyle/>
            <a:p>
              <a:r>
                <a:rPr lang="en-US" b="1">
                  <a:solidFill>
                    <a:srgbClr val="333399"/>
                  </a:solidFill>
                  <a:latin typeface="Arial - 24"/>
                </a:rPr>
                <a:t>x</a:t>
              </a:r>
              <a:r>
                <a:rPr lang="en-US" sz="1200" b="1" baseline="-25000">
                  <a:solidFill>
                    <a:srgbClr val="333399"/>
                  </a:solidFill>
                  <a:latin typeface="Arial - 24"/>
                </a:rPr>
                <a:t>o</a:t>
              </a:r>
            </a:p>
          </p:txBody>
        </p:sp>
        <p:sp>
          <p:nvSpPr>
            <p:cNvPr id="35" name="TextBox 34"/>
            <p:cNvSpPr txBox="1"/>
            <p:nvPr/>
          </p:nvSpPr>
          <p:spPr>
            <a:xfrm>
              <a:off x="3378200" y="3987800"/>
              <a:ext cx="685800" cy="369332"/>
            </a:xfrm>
            <a:prstGeom prst="rect">
              <a:avLst/>
            </a:prstGeom>
            <a:noFill/>
          </p:spPr>
          <p:txBody>
            <a:bodyPr vert="horz" rtlCol="0">
              <a:spAutoFit/>
            </a:bodyPr>
            <a:lstStyle/>
            <a:p>
              <a:r>
                <a:rPr lang="en-US" b="1">
                  <a:solidFill>
                    <a:srgbClr val="333399"/>
                  </a:solidFill>
                  <a:latin typeface="Arial - 24"/>
                </a:rPr>
                <a:t>x</a:t>
              </a:r>
              <a:r>
                <a:rPr lang="en-US" sz="1200" b="1" baseline="-25000">
                  <a:solidFill>
                    <a:srgbClr val="333399"/>
                  </a:solidFill>
                  <a:latin typeface="Arial - 24"/>
                </a:rPr>
                <a:t>f</a:t>
              </a:r>
            </a:p>
          </p:txBody>
        </p:sp>
        <p:cxnSp>
          <p:nvCxnSpPr>
            <p:cNvPr id="36" name="Straight Connector 35"/>
            <p:cNvCxnSpPr/>
            <p:nvPr/>
          </p:nvCxnSpPr>
          <p:spPr>
            <a:xfrm>
              <a:off x="1758950" y="2349500"/>
              <a:ext cx="0" cy="3263900"/>
            </a:xfrm>
            <a:prstGeom prst="line">
              <a:avLst/>
            </a:prstGeom>
            <a:ln w="38100" cap="flat" cmpd="sng" algn="ctr">
              <a:solidFill>
                <a:srgbClr val="0000FF">
                  <a:alpha val="40000"/>
                </a:srgbClr>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5600" y="3949699"/>
              <a:ext cx="711200" cy="369332"/>
            </a:xfrm>
            <a:prstGeom prst="rect">
              <a:avLst/>
            </a:prstGeom>
            <a:noFill/>
          </p:spPr>
          <p:txBody>
            <a:bodyPr vert="horz" rtlCol="0">
              <a:spAutoFit/>
            </a:bodyPr>
            <a:lstStyle/>
            <a:p>
              <a:r>
                <a:rPr lang="en-US" b="1">
                  <a:solidFill>
                    <a:srgbClr val="0000FF"/>
                  </a:solidFill>
                  <a:latin typeface="Arial - 24"/>
                </a:rPr>
                <a:t>-x</a:t>
              </a:r>
            </a:p>
          </p:txBody>
        </p:sp>
        <p:sp>
          <p:nvSpPr>
            <p:cNvPr id="38" name="TextBox 37"/>
            <p:cNvSpPr txBox="1"/>
            <p:nvPr/>
          </p:nvSpPr>
          <p:spPr>
            <a:xfrm>
              <a:off x="1257300" y="2095500"/>
              <a:ext cx="787400" cy="369332"/>
            </a:xfrm>
            <a:prstGeom prst="rect">
              <a:avLst/>
            </a:prstGeom>
            <a:noFill/>
          </p:spPr>
          <p:txBody>
            <a:bodyPr vert="horz" rtlCol="0">
              <a:spAutoFit/>
            </a:bodyPr>
            <a:lstStyle/>
            <a:p>
              <a:r>
                <a:rPr lang="en-US" b="1">
                  <a:solidFill>
                    <a:srgbClr val="0000FF"/>
                  </a:solidFill>
                  <a:latin typeface="Arial - 24"/>
                </a:rPr>
                <a:t>+y</a:t>
              </a:r>
            </a:p>
          </p:txBody>
        </p:sp>
        <p:sp>
          <p:nvSpPr>
            <p:cNvPr id="39" name="TextBox 38"/>
            <p:cNvSpPr txBox="1"/>
            <p:nvPr/>
          </p:nvSpPr>
          <p:spPr>
            <a:xfrm>
              <a:off x="1244600" y="5359400"/>
              <a:ext cx="711200" cy="369332"/>
            </a:xfrm>
            <a:prstGeom prst="rect">
              <a:avLst/>
            </a:prstGeom>
            <a:noFill/>
          </p:spPr>
          <p:txBody>
            <a:bodyPr vert="horz" rtlCol="0">
              <a:spAutoFit/>
            </a:bodyPr>
            <a:lstStyle/>
            <a:p>
              <a:r>
                <a:rPr lang="en-US" b="1">
                  <a:solidFill>
                    <a:srgbClr val="0000FF"/>
                  </a:solidFill>
                  <a:latin typeface="Arial - 24"/>
                </a:rPr>
                <a:t>-y</a:t>
              </a:r>
            </a:p>
          </p:txBody>
        </p:sp>
        <p:cxnSp>
          <p:nvCxnSpPr>
            <p:cNvPr id="40" name="Straight Connector 39"/>
            <p:cNvCxnSpPr/>
            <p:nvPr/>
          </p:nvCxnSpPr>
          <p:spPr>
            <a:xfrm>
              <a:off x="21272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336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892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448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004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81450" y="37592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2350" y="3771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631950" y="35687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90650" y="3771900"/>
              <a:ext cx="0" cy="20320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619250" y="3251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619250" y="29083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619250" y="2590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619250" y="4191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619250" y="45212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631950" y="48768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631950" y="5207000"/>
              <a:ext cx="247650" cy="0"/>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152900" y="3975100"/>
              <a:ext cx="787400" cy="369332"/>
            </a:xfrm>
            <a:prstGeom prst="rect">
              <a:avLst/>
            </a:prstGeom>
            <a:noFill/>
          </p:spPr>
          <p:txBody>
            <a:bodyPr vert="horz" rtlCol="0">
              <a:spAutoFit/>
            </a:bodyPr>
            <a:lstStyle/>
            <a:p>
              <a:r>
                <a:rPr lang="en-US" b="1">
                  <a:solidFill>
                    <a:srgbClr val="0000FF"/>
                  </a:solidFill>
                  <a:latin typeface="Arial - 24"/>
                </a:rPr>
                <a:t>+x</a:t>
              </a:r>
            </a:p>
          </p:txBody>
        </p:sp>
      </p:grpSp>
      <p:sp>
        <p:nvSpPr>
          <p:cNvPr id="58" name="TextBox 57"/>
          <p:cNvSpPr txBox="1"/>
          <p:nvPr/>
        </p:nvSpPr>
        <p:spPr>
          <a:xfrm>
            <a:off x="2794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Displacement</a:t>
            </a:r>
          </a:p>
        </p:txBody>
      </p:sp>
      <p:sp>
        <p:nvSpPr>
          <p:cNvPr id="59" name="TextBox 58"/>
          <p:cNvSpPr txBox="1"/>
          <p:nvPr/>
        </p:nvSpPr>
        <p:spPr>
          <a:xfrm>
            <a:off x="508000" y="1295400"/>
            <a:ext cx="84582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However, displacement can be positive or negative since you can end up to the right or left of where you started.</a:t>
            </a:r>
          </a:p>
        </p:txBody>
      </p:sp>
      <p:sp>
        <p:nvSpPr>
          <p:cNvPr id="60" name="TextBox 59"/>
          <p:cNvSpPr txBox="1"/>
          <p:nvPr/>
        </p:nvSpPr>
        <p:spPr>
          <a:xfrm>
            <a:off x="762000" y="6096000"/>
            <a:ext cx="36322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Displacement is positive. </a:t>
            </a:r>
          </a:p>
        </p:txBody>
      </p:sp>
      <p:sp>
        <p:nvSpPr>
          <p:cNvPr id="61" name="TextBox 60"/>
          <p:cNvSpPr txBox="1"/>
          <p:nvPr/>
        </p:nvSpPr>
        <p:spPr>
          <a:xfrm>
            <a:off x="5384800" y="6096000"/>
            <a:ext cx="4419600" cy="461665"/>
          </a:xfrm>
          <a:prstGeom prst="rect">
            <a:avLst/>
          </a:prstGeom>
          <a:noFill/>
        </p:spPr>
        <p:txBody>
          <a:bodyPr vert="horz" wrap="square" rtlCol="0">
            <a:spAutoFit/>
          </a:bodyPr>
          <a:lstStyle/>
          <a:p>
            <a:r>
              <a:rPr lang="en-US" sz="2400" dirty="0">
                <a:solidFill>
                  <a:srgbClr val="00008B"/>
                </a:solidFill>
                <a:latin typeface="Arial" pitchFamily="34" charset="0"/>
                <a:cs typeface="Arial" pitchFamily="34" charset="0"/>
              </a:rPr>
              <a:t>Displacement is negative.</a:t>
            </a:r>
          </a:p>
        </p:txBody>
      </p:sp>
      <p:cxnSp>
        <p:nvCxnSpPr>
          <p:cNvPr id="62" name="Straight Connector 61"/>
          <p:cNvCxnSpPr/>
          <p:nvPr/>
        </p:nvCxnSpPr>
        <p:spPr>
          <a:xfrm flipH="1">
            <a:off x="7759704" y="6599047"/>
            <a:ext cx="980313"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76071" y="6614541"/>
            <a:ext cx="995553" cy="0"/>
          </a:xfrm>
          <a:prstGeom prst="line">
            <a:avLst/>
          </a:prstGeom>
          <a:ln w="381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56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Vectors and Scalars</a:t>
            </a:r>
          </a:p>
        </p:txBody>
      </p:sp>
      <p:sp>
        <p:nvSpPr>
          <p:cNvPr id="3" name="TextBox 2"/>
          <p:cNvSpPr txBox="1"/>
          <p:nvPr/>
        </p:nvSpPr>
        <p:spPr>
          <a:xfrm>
            <a:off x="431800" y="1390471"/>
            <a:ext cx="9017000" cy="120032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Scalar - a quantity that has only a magnitude (number or value)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Vector - a quantity that has both a magnitude </a:t>
            </a:r>
            <a:r>
              <a:rPr lang="en-US" sz="2400" i="1" dirty="0">
                <a:solidFill>
                  <a:srgbClr val="00008B"/>
                </a:solidFill>
                <a:latin typeface="Arial" pitchFamily="34" charset="0"/>
                <a:cs typeface="Arial" pitchFamily="34" charset="0"/>
              </a:rPr>
              <a:t>and a direction</a:t>
            </a:r>
          </a:p>
        </p:txBody>
      </p:sp>
      <p:graphicFrame>
        <p:nvGraphicFramePr>
          <p:cNvPr id="4" name="Table 3"/>
          <p:cNvGraphicFramePr>
            <a:graphicFrameLocks noGrp="1"/>
          </p:cNvGraphicFramePr>
          <p:nvPr/>
        </p:nvGraphicFramePr>
        <p:xfrm>
          <a:off x="1498600" y="3987802"/>
          <a:ext cx="6311900" cy="25146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21463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95300">
                <a:tc>
                  <a:txBody>
                    <a:bodyPr/>
                    <a:lstStyle/>
                    <a:p>
                      <a:pPr algn="ctr"/>
                      <a:r>
                        <a:rPr lang="en-US" sz="2000" b="1" i="0" u="none" baseline="0" dirty="0">
                          <a:solidFill>
                            <a:srgbClr val="000000"/>
                          </a:solidFill>
                          <a:latin typeface="Arial - 20"/>
                        </a:rPr>
                        <a:t>Quantity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E6E6FA">
                        <a:alpha val="99996"/>
                      </a:srgbClr>
                    </a:solidFill>
                  </a:tcPr>
                </a:tc>
                <a:tc>
                  <a:txBody>
                    <a:bodyPr/>
                    <a:lstStyle/>
                    <a:p>
                      <a:pPr algn="ctr"/>
                      <a:r>
                        <a:rPr lang="en-US" sz="2000" b="1" i="0" u="none" baseline="0">
                          <a:solidFill>
                            <a:srgbClr val="000000"/>
                          </a:solidFill>
                          <a:latin typeface="Arial - 20"/>
                        </a:rPr>
                        <a:t>Vector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E6E6FA">
                        <a:alpha val="99996"/>
                      </a:srgbClr>
                    </a:solidFill>
                  </a:tcPr>
                </a:tc>
                <a:tc>
                  <a:txBody>
                    <a:bodyPr/>
                    <a:lstStyle/>
                    <a:p>
                      <a:pPr algn="ctr"/>
                      <a:r>
                        <a:rPr lang="en-US" sz="2000" b="1" i="0" u="none" baseline="0">
                          <a:solidFill>
                            <a:srgbClr val="000000"/>
                          </a:solidFill>
                          <a:latin typeface="Arial - 20"/>
                        </a:rPr>
                        <a:t>Scalar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E6E6FA">
                        <a:alpha val="99996"/>
                      </a:srgbClr>
                    </a:solidFill>
                  </a:tcPr>
                </a:tc>
                <a:extLst>
                  <a:ext uri="{0D108BD9-81ED-4DB2-BD59-A6C34878D82A}">
                    <a16:rowId xmlns:a16="http://schemas.microsoft.com/office/drawing/2014/main" val="10000"/>
                  </a:ext>
                </a:extLst>
              </a:tr>
              <a:tr h="495300">
                <a:tc>
                  <a:txBody>
                    <a:bodyPr/>
                    <a:lstStyle/>
                    <a:p>
                      <a:pPr algn="ctr"/>
                      <a:r>
                        <a:rPr lang="en-US" sz="2000" b="0" i="0" u="none" baseline="0" dirty="0">
                          <a:solidFill>
                            <a:srgbClr val="000000"/>
                          </a:solidFill>
                          <a:latin typeface="Arial - 2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508000">
                <a:tc>
                  <a:txBody>
                    <a:bodyPr/>
                    <a:lstStyle/>
                    <a:p>
                      <a:pPr algn="ctr"/>
                      <a:r>
                        <a:rPr lang="en-US" sz="2000" b="0" i="0" u="none" baseline="0" dirty="0">
                          <a:solidFill>
                            <a:srgbClr val="000000"/>
                          </a:solidFill>
                          <a:latin typeface="Arial - 20"/>
                        </a:rPr>
                        <a:t>Distance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508000">
                <a:tc>
                  <a:txBody>
                    <a:bodyPr/>
                    <a:lstStyle/>
                    <a:p>
                      <a:pPr algn="ctr"/>
                      <a:r>
                        <a:rPr lang="en-US" sz="2000" b="0" i="0" u="none" baseline="0" dirty="0">
                          <a:solidFill>
                            <a:srgbClr val="000000"/>
                          </a:solidFill>
                          <a:latin typeface="Arial - 20"/>
                        </a:rPr>
                        <a:t>Displacement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508000">
                <a:tc>
                  <a:txBody>
                    <a:bodyPr/>
                    <a:lstStyle/>
                    <a:p>
                      <a:pPr algn="ctr"/>
                      <a:r>
                        <a:rPr lang="en-US" sz="2000" b="0" i="0" u="none" baseline="0" dirty="0">
                          <a:solidFill>
                            <a:srgbClr val="000000"/>
                          </a:solidFill>
                          <a:latin typeface="Arial - 20"/>
                        </a:rPr>
                        <a:t>Speed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52400" y="3302000"/>
            <a:ext cx="9017000" cy="461665"/>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Which of the following are vectors?  Scalars?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381000"/>
            <a:ext cx="9677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9</a:t>
            </a:r>
          </a:p>
        </p:txBody>
      </p:sp>
      <p:sp>
        <p:nvSpPr>
          <p:cNvPr id="3" name="TextBox 2"/>
          <p:cNvSpPr txBox="1"/>
          <p:nvPr/>
        </p:nvSpPr>
        <p:spPr>
          <a:xfrm>
            <a:off x="1308100" y="417493"/>
            <a:ext cx="9029700" cy="954107"/>
          </a:xfrm>
          <a:prstGeom prst="rect">
            <a:avLst/>
          </a:prstGeom>
          <a:noFill/>
        </p:spPr>
        <p:txBody>
          <a:bodyPr vert="horz" rtlCol="0">
            <a:spAutoFit/>
          </a:bodyPr>
          <a:lstStyle/>
          <a:p>
            <a:r>
              <a:rPr lang="en-US" sz="2800" b="1" dirty="0">
                <a:solidFill>
                  <a:srgbClr val="000000"/>
                </a:solidFill>
                <a:latin typeface="Arial - 28"/>
              </a:rPr>
              <a:t>How far your ending point is from your starting point is known as:</a:t>
            </a:r>
          </a:p>
        </p:txBody>
      </p:sp>
      <p:sp>
        <p:nvSpPr>
          <p:cNvPr id="4" name="TextBox 3"/>
          <p:cNvSpPr txBox="1"/>
          <p:nvPr/>
        </p:nvSpPr>
        <p:spPr>
          <a:xfrm>
            <a:off x="2280039" y="1638300"/>
            <a:ext cx="2476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33317" y="1638303"/>
            <a:ext cx="2476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distance</a:t>
            </a:r>
          </a:p>
        </p:txBody>
      </p:sp>
      <p:sp>
        <p:nvSpPr>
          <p:cNvPr id="6" name="TextBox 5"/>
          <p:cNvSpPr txBox="1"/>
          <p:nvPr/>
        </p:nvSpPr>
        <p:spPr>
          <a:xfrm>
            <a:off x="2260600" y="2260600"/>
            <a:ext cx="3187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26578" y="2260600"/>
            <a:ext cx="3187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displacement</a:t>
            </a:r>
          </a:p>
        </p:txBody>
      </p:sp>
      <p:sp>
        <p:nvSpPr>
          <p:cNvPr id="8" name="TextBox 7"/>
          <p:cNvSpPr txBox="1"/>
          <p:nvPr/>
        </p:nvSpPr>
        <p:spPr>
          <a:xfrm>
            <a:off x="2254639" y="2882900"/>
            <a:ext cx="3721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45239" y="2882900"/>
            <a:ext cx="3721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 positive integer</a:t>
            </a:r>
          </a:p>
        </p:txBody>
      </p:sp>
      <p:sp>
        <p:nvSpPr>
          <p:cNvPr id="10" name="TextBox 9"/>
          <p:cNvSpPr txBox="1"/>
          <p:nvPr/>
        </p:nvSpPr>
        <p:spPr>
          <a:xfrm>
            <a:off x="2247900" y="3505200"/>
            <a:ext cx="3822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38500" y="3505200"/>
            <a:ext cx="3822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 negative integer</a:t>
            </a:r>
          </a:p>
        </p:txBody>
      </p:sp>
      <p:pic>
        <p:nvPicPr>
          <p:cNvPr id="18" name="Picture 17" descr="clipboard(15).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361440" y="16577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361440" y="230777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361440" y="2971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361440" y="3581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4200" y="344269"/>
            <a:ext cx="89662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Distance</a:t>
            </a:r>
          </a:p>
        </p:txBody>
      </p:sp>
      <p:sp>
        <p:nvSpPr>
          <p:cNvPr id="3" name="TextBox 2"/>
          <p:cNvSpPr txBox="1"/>
          <p:nvPr/>
        </p:nvSpPr>
        <p:spPr>
          <a:xfrm>
            <a:off x="279400" y="1473198"/>
            <a:ext cx="8712200" cy="1938992"/>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We'll be using </a:t>
            </a:r>
            <a:r>
              <a:rPr lang="en-US" sz="2400" u="sng" dirty="0">
                <a:solidFill>
                  <a:srgbClr val="00008B"/>
                </a:solidFill>
                <a:latin typeface="Arial" pitchFamily="34" charset="0"/>
                <a:cs typeface="Arial" pitchFamily="34" charset="0"/>
              </a:rPr>
              <a:t>meter</a:t>
            </a:r>
            <a:r>
              <a:rPr lang="en-US" sz="2400" dirty="0">
                <a:solidFill>
                  <a:srgbClr val="00008B"/>
                </a:solidFill>
                <a:latin typeface="Arial" pitchFamily="34" charset="0"/>
                <a:cs typeface="Arial" pitchFamily="34" charset="0"/>
              </a:rPr>
              <a:t> as our standard for measuring distance.</a:t>
            </a:r>
          </a:p>
          <a:p>
            <a:pPr algn="ctr"/>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The symbol for distance is "d".</a:t>
            </a:r>
          </a:p>
          <a:p>
            <a:pPr algn="ctr"/>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And the unit for the meter is "m“.</a:t>
            </a:r>
          </a:p>
        </p:txBody>
      </p:sp>
      <p:pic>
        <p:nvPicPr>
          <p:cNvPr id="4" name="Picture 3" descr="clipboard(6).png"/>
          <p:cNvPicPr>
            <a:picLocks/>
          </p:cNvPicPr>
          <p:nvPr/>
        </p:nvPicPr>
        <p:blipFill>
          <a:blip r:embed="rId3" cstate="print"/>
          <a:stretch>
            <a:fillRect/>
          </a:stretch>
        </p:blipFill>
        <p:spPr>
          <a:xfrm rot="16200000">
            <a:off x="4940300" y="1168401"/>
            <a:ext cx="838200" cy="6350000"/>
          </a:xfrm>
          <a:prstGeom prst="rect">
            <a:avLst/>
          </a:prstGeom>
          <a:solidFill>
            <a:scrgbClr r="0" g="0" b="0">
              <a:alpha val="0"/>
            </a:scrgbClr>
          </a:solidFill>
        </p:spPr>
      </p:pic>
      <p:cxnSp>
        <p:nvCxnSpPr>
          <p:cNvPr id="5" name="Straight Connector 4"/>
          <p:cNvCxnSpPr/>
          <p:nvPr/>
        </p:nvCxnSpPr>
        <p:spPr>
          <a:xfrm>
            <a:off x="2329942" y="4639309"/>
            <a:ext cx="2318258"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93800" y="4800600"/>
            <a:ext cx="4343400" cy="461665"/>
          </a:xfrm>
          <a:prstGeom prst="rect">
            <a:avLst/>
          </a:prstGeom>
          <a:noFill/>
        </p:spPr>
        <p:txBody>
          <a:bodyPr vert="horz" wrap="square" rtlCol="0">
            <a:spAutoFit/>
          </a:bodyPr>
          <a:lstStyle/>
          <a:p>
            <a:pPr algn="ctr"/>
            <a:r>
              <a:rPr lang="en-US" sz="2400" dirty="0">
                <a:solidFill>
                  <a:srgbClr val="FF0000"/>
                </a:solidFill>
                <a:latin typeface="Arial" pitchFamily="34" charset="0"/>
                <a:cs typeface="Arial" pitchFamily="34" charset="0"/>
              </a:rPr>
              <a:t>d = 0.2 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347200" cy="523220"/>
          </a:xfrm>
          <a:prstGeom prst="rect">
            <a:avLst/>
          </a:prstGeom>
          <a:noFill/>
        </p:spPr>
        <p:txBody>
          <a:bodyPr vert="horz" rtlCol="0">
            <a:spAutoFit/>
          </a:bodyPr>
          <a:lstStyle/>
          <a:p>
            <a:r>
              <a:rPr lang="en-US" sz="2800" b="1" dirty="0">
                <a:solidFill>
                  <a:srgbClr val="000000"/>
                </a:solidFill>
                <a:latin typeface="Arial - 28"/>
              </a:rPr>
              <a:t>10</a:t>
            </a:r>
          </a:p>
        </p:txBody>
      </p:sp>
      <p:sp>
        <p:nvSpPr>
          <p:cNvPr id="3" name="TextBox 2"/>
          <p:cNvSpPr txBox="1"/>
          <p:nvPr/>
        </p:nvSpPr>
        <p:spPr>
          <a:xfrm>
            <a:off x="1409700" y="417493"/>
            <a:ext cx="88519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car travels 60m to the right and then 30m to the left.  What distance has the car traveled?</a:t>
            </a:r>
          </a:p>
        </p:txBody>
      </p:sp>
      <p:grpSp>
        <p:nvGrpSpPr>
          <p:cNvPr id="17" name="Group 16"/>
          <p:cNvGrpSpPr/>
          <p:nvPr/>
        </p:nvGrpSpPr>
        <p:grpSpPr>
          <a:xfrm>
            <a:off x="2400300" y="2489202"/>
            <a:ext cx="5562600" cy="600583"/>
            <a:chOff x="2400300" y="2489200"/>
            <a:chExt cx="5562600" cy="600582"/>
          </a:xfrm>
        </p:grpSpPr>
        <p:grpSp>
          <p:nvGrpSpPr>
            <p:cNvPr id="14" name="Group 13"/>
            <p:cNvGrpSpPr/>
            <p:nvPr/>
          </p:nvGrpSpPr>
          <p:grpSpPr>
            <a:xfrm>
              <a:off x="2575686" y="2793238"/>
              <a:ext cx="5020692" cy="296544"/>
              <a:chOff x="2575686" y="2793238"/>
              <a:chExt cx="5020692" cy="296544"/>
            </a:xfrm>
          </p:grpSpPr>
          <p:cxnSp>
            <p:nvCxnSpPr>
              <p:cNvPr id="4" name="Straight Connector 3"/>
              <p:cNvCxnSpPr/>
              <p:nvPr/>
            </p:nvCxnSpPr>
            <p:spPr>
              <a:xfrm>
                <a:off x="2575686" y="29361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47540"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7571"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03850"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50254"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96405"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74688" y="28176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60700" y="28334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927475" y="2793238"/>
                <a:ext cx="9525" cy="25476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23107" y="28334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200900" y="2489200"/>
              <a:ext cx="762000" cy="369331"/>
            </a:xfrm>
            <a:prstGeom prst="rect">
              <a:avLst/>
            </a:prstGeom>
            <a:noFill/>
          </p:spPr>
          <p:txBody>
            <a:bodyPr vert="horz" rtlCol="0">
              <a:spAutoFit/>
            </a:bodyPr>
            <a:lstStyle/>
            <a:p>
              <a:r>
                <a:rPr lang="en-US">
                  <a:solidFill>
                    <a:srgbClr val="0000FF"/>
                  </a:solidFill>
                  <a:latin typeface="Comic Sans MS - 24"/>
                </a:rPr>
                <a:t>+x</a:t>
              </a:r>
            </a:p>
          </p:txBody>
        </p:sp>
        <p:sp>
          <p:nvSpPr>
            <p:cNvPr id="16" name="TextBox 15"/>
            <p:cNvSpPr txBox="1"/>
            <p:nvPr/>
          </p:nvSpPr>
          <p:spPr>
            <a:xfrm>
              <a:off x="2400300" y="2489200"/>
              <a:ext cx="812800" cy="369331"/>
            </a:xfrm>
            <a:prstGeom prst="rect">
              <a:avLst/>
            </a:prstGeom>
            <a:noFill/>
          </p:spPr>
          <p:txBody>
            <a:bodyPr vert="horz" rtlCol="0">
              <a:spAutoFit/>
            </a:bodyPr>
            <a:lstStyle/>
            <a:p>
              <a:r>
                <a:rPr lang="en-US">
                  <a:solidFill>
                    <a:srgbClr val="0000FF"/>
                  </a:solidFill>
                  <a:latin typeface="Comic Sans MS - 24"/>
                </a:rPr>
                <a:t>- x</a:t>
              </a:r>
            </a:p>
          </p:txBody>
        </p:sp>
      </p:grpSp>
      <p:pic>
        <p:nvPicPr>
          <p:cNvPr id="24" name="Picture 23" descr="clipboard(17).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093200" cy="523220"/>
          </a:xfrm>
          <a:prstGeom prst="rect">
            <a:avLst/>
          </a:prstGeom>
          <a:noFill/>
        </p:spPr>
        <p:txBody>
          <a:bodyPr vert="horz" rtlCol="0">
            <a:spAutoFit/>
          </a:bodyPr>
          <a:lstStyle/>
          <a:p>
            <a:r>
              <a:rPr lang="en-US" sz="2800" b="1" dirty="0">
                <a:solidFill>
                  <a:srgbClr val="000000"/>
                </a:solidFill>
                <a:latin typeface="Arial - 28"/>
              </a:rPr>
              <a:t>11</a:t>
            </a:r>
          </a:p>
        </p:txBody>
      </p:sp>
      <p:sp>
        <p:nvSpPr>
          <p:cNvPr id="3" name="TextBox 2"/>
          <p:cNvSpPr txBox="1"/>
          <p:nvPr/>
        </p:nvSpPr>
        <p:spPr>
          <a:xfrm>
            <a:off x="1422400" y="520005"/>
            <a:ext cx="86995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 travel 60m to the right and then 30m to the left.  What is the magnitude (and direction) of your displacement?</a:t>
            </a:r>
          </a:p>
        </p:txBody>
      </p:sp>
      <p:grpSp>
        <p:nvGrpSpPr>
          <p:cNvPr id="17" name="Group 16"/>
          <p:cNvGrpSpPr/>
          <p:nvPr/>
        </p:nvGrpSpPr>
        <p:grpSpPr>
          <a:xfrm>
            <a:off x="2108200" y="3209417"/>
            <a:ext cx="5562600" cy="600583"/>
            <a:chOff x="2552700" y="1955800"/>
            <a:chExt cx="5562600" cy="600582"/>
          </a:xfrm>
        </p:grpSpPr>
        <p:grpSp>
          <p:nvGrpSpPr>
            <p:cNvPr id="14" name="Group 13"/>
            <p:cNvGrpSpPr/>
            <p:nvPr/>
          </p:nvGrpSpPr>
          <p:grpSpPr>
            <a:xfrm>
              <a:off x="2728086" y="2259838"/>
              <a:ext cx="5020692" cy="296544"/>
              <a:chOff x="2728086" y="2259838"/>
              <a:chExt cx="5020692" cy="296544"/>
            </a:xfrm>
          </p:grpSpPr>
          <p:cxnSp>
            <p:nvCxnSpPr>
              <p:cNvPr id="4" name="Straight Connector 3"/>
              <p:cNvCxnSpPr/>
              <p:nvPr/>
            </p:nvCxnSpPr>
            <p:spPr>
              <a:xfrm>
                <a:off x="2728086" y="2402713"/>
                <a:ext cx="5020692"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99940"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09971"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56250"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2654"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48805"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27088" y="2284222"/>
                <a:ext cx="0" cy="2561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3100" y="23000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079875" y="2259838"/>
                <a:ext cx="9525" cy="25476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5507" y="2300097"/>
                <a:ext cx="0" cy="2562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353300" y="1955800"/>
              <a:ext cx="762000" cy="369331"/>
            </a:xfrm>
            <a:prstGeom prst="rect">
              <a:avLst/>
            </a:prstGeom>
            <a:noFill/>
          </p:spPr>
          <p:txBody>
            <a:bodyPr vert="horz" rtlCol="0">
              <a:spAutoFit/>
            </a:bodyPr>
            <a:lstStyle/>
            <a:p>
              <a:r>
                <a:rPr lang="en-US">
                  <a:solidFill>
                    <a:srgbClr val="0000FF"/>
                  </a:solidFill>
                  <a:latin typeface="Comic Sans MS - 24"/>
                </a:rPr>
                <a:t>+x</a:t>
              </a:r>
            </a:p>
          </p:txBody>
        </p:sp>
        <p:sp>
          <p:nvSpPr>
            <p:cNvPr id="16" name="TextBox 15"/>
            <p:cNvSpPr txBox="1"/>
            <p:nvPr/>
          </p:nvSpPr>
          <p:spPr>
            <a:xfrm>
              <a:off x="2552700" y="1955800"/>
              <a:ext cx="812800" cy="369331"/>
            </a:xfrm>
            <a:prstGeom prst="rect">
              <a:avLst/>
            </a:prstGeom>
            <a:noFill/>
          </p:spPr>
          <p:txBody>
            <a:bodyPr vert="horz" rtlCol="0">
              <a:spAutoFit/>
            </a:bodyPr>
            <a:lstStyle/>
            <a:p>
              <a:r>
                <a:rPr lang="en-US">
                  <a:solidFill>
                    <a:srgbClr val="0000FF"/>
                  </a:solidFill>
                  <a:latin typeface="Comic Sans MS - 24"/>
                </a:rPr>
                <a:t>- x</a:t>
              </a:r>
            </a:p>
          </p:txBody>
        </p:sp>
      </p:grpSp>
      <p:pic>
        <p:nvPicPr>
          <p:cNvPr id="24" name="Picture 23" descr="clipboard(18).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880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12</a:t>
            </a:r>
          </a:p>
        </p:txBody>
      </p:sp>
      <p:sp>
        <p:nvSpPr>
          <p:cNvPr id="3" name="TextBox 2"/>
          <p:cNvSpPr txBox="1"/>
          <p:nvPr/>
        </p:nvSpPr>
        <p:spPr>
          <a:xfrm>
            <a:off x="1384300" y="457200"/>
            <a:ext cx="87757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Starting from the origin, a car travels 4km east and then 7 km west.  What is the total distance traveled?</a:t>
            </a:r>
          </a:p>
        </p:txBody>
      </p:sp>
      <p:sp>
        <p:nvSpPr>
          <p:cNvPr id="4" name="TextBox 3"/>
          <p:cNvSpPr txBox="1"/>
          <p:nvPr/>
        </p:nvSpPr>
        <p:spPr>
          <a:xfrm>
            <a:off x="2336800" y="2044700"/>
            <a:ext cx="2095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89300" y="2044703"/>
            <a:ext cx="2095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3 km </a:t>
            </a:r>
          </a:p>
        </p:txBody>
      </p:sp>
      <p:sp>
        <p:nvSpPr>
          <p:cNvPr id="6" name="TextBox 5"/>
          <p:cNvSpPr txBox="1"/>
          <p:nvPr/>
        </p:nvSpPr>
        <p:spPr>
          <a:xfrm>
            <a:off x="2318139" y="2667000"/>
            <a:ext cx="2197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340100" y="2667003"/>
            <a:ext cx="2197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-3 km </a:t>
            </a:r>
          </a:p>
        </p:txBody>
      </p:sp>
      <p:sp>
        <p:nvSpPr>
          <p:cNvPr id="8" name="TextBox 7"/>
          <p:cNvSpPr txBox="1"/>
          <p:nvPr/>
        </p:nvSpPr>
        <p:spPr>
          <a:xfrm>
            <a:off x="2318139" y="3289300"/>
            <a:ext cx="2095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365500" y="3289303"/>
            <a:ext cx="2095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7 km </a:t>
            </a:r>
          </a:p>
        </p:txBody>
      </p:sp>
      <p:sp>
        <p:nvSpPr>
          <p:cNvPr id="10" name="TextBox 9"/>
          <p:cNvSpPr txBox="1"/>
          <p:nvPr/>
        </p:nvSpPr>
        <p:spPr>
          <a:xfrm>
            <a:off x="2298700" y="3911600"/>
            <a:ext cx="22479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89300" y="3911603"/>
            <a:ext cx="22479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11 km </a:t>
            </a:r>
          </a:p>
        </p:txBody>
      </p:sp>
      <p:pic>
        <p:nvPicPr>
          <p:cNvPr id="18" name="Picture 17" descr="clipboard(19).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2057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422400" y="27058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22400" y="3352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422400" y="3962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880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13</a:t>
            </a:r>
          </a:p>
        </p:txBody>
      </p:sp>
      <p:sp>
        <p:nvSpPr>
          <p:cNvPr id="3" name="TextBox 2"/>
          <p:cNvSpPr txBox="1"/>
          <p:nvPr/>
        </p:nvSpPr>
        <p:spPr>
          <a:xfrm>
            <a:off x="1384300" y="443805"/>
            <a:ext cx="8775700"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Starting from the origin, a car travels 4km east and then 7 km west.  What is the net displacement from the original point?</a:t>
            </a:r>
          </a:p>
        </p:txBody>
      </p:sp>
      <p:sp>
        <p:nvSpPr>
          <p:cNvPr id="4" name="TextBox 3"/>
          <p:cNvSpPr txBox="1"/>
          <p:nvPr/>
        </p:nvSpPr>
        <p:spPr>
          <a:xfrm>
            <a:off x="2298700" y="2057400"/>
            <a:ext cx="2705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90856" y="2044703"/>
            <a:ext cx="2705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3 km west</a:t>
            </a:r>
          </a:p>
        </p:txBody>
      </p:sp>
      <p:sp>
        <p:nvSpPr>
          <p:cNvPr id="6" name="TextBox 5"/>
          <p:cNvSpPr txBox="1"/>
          <p:nvPr/>
        </p:nvSpPr>
        <p:spPr>
          <a:xfrm>
            <a:off x="2260600" y="2667000"/>
            <a:ext cx="2654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63900" y="2667003"/>
            <a:ext cx="2654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3 km east</a:t>
            </a:r>
          </a:p>
        </p:txBody>
      </p:sp>
      <p:sp>
        <p:nvSpPr>
          <p:cNvPr id="8" name="TextBox 7"/>
          <p:cNvSpPr txBox="1"/>
          <p:nvPr/>
        </p:nvSpPr>
        <p:spPr>
          <a:xfrm>
            <a:off x="2280039" y="3276600"/>
            <a:ext cx="2705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89300" y="3289303"/>
            <a:ext cx="2705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7 km west</a:t>
            </a:r>
          </a:p>
        </p:txBody>
      </p:sp>
      <p:sp>
        <p:nvSpPr>
          <p:cNvPr id="10" name="TextBox 9"/>
          <p:cNvSpPr txBox="1"/>
          <p:nvPr/>
        </p:nvSpPr>
        <p:spPr>
          <a:xfrm>
            <a:off x="2260600" y="3911600"/>
            <a:ext cx="2806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63900" y="3911603"/>
            <a:ext cx="2806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11 km east</a:t>
            </a:r>
          </a:p>
        </p:txBody>
      </p:sp>
      <p:pic>
        <p:nvPicPr>
          <p:cNvPr id="18" name="Picture 17" descr="clipboard(20).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2057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4" name="Oval 13"/>
          <p:cNvSpPr/>
          <p:nvPr/>
        </p:nvSpPr>
        <p:spPr>
          <a:xfrm>
            <a:off x="1422400" y="2667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22400" y="3352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6" name="Oval 15"/>
          <p:cNvSpPr/>
          <p:nvPr/>
        </p:nvSpPr>
        <p:spPr>
          <a:xfrm>
            <a:off x="1422400" y="3977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381000"/>
            <a:ext cx="9245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14</a:t>
            </a:r>
          </a:p>
        </p:txBody>
      </p:sp>
      <p:sp>
        <p:nvSpPr>
          <p:cNvPr id="3" name="TextBox 2"/>
          <p:cNvSpPr txBox="1"/>
          <p:nvPr/>
        </p:nvSpPr>
        <p:spPr>
          <a:xfrm>
            <a:off x="1422400" y="457200"/>
            <a:ext cx="8648700" cy="954107"/>
          </a:xfrm>
          <a:prstGeom prst="rect">
            <a:avLst/>
          </a:prstGeom>
          <a:noFill/>
        </p:spPr>
        <p:txBody>
          <a:bodyPr vert="horz" rtlCol="0">
            <a:spAutoFit/>
          </a:bodyPr>
          <a:lstStyle/>
          <a:p>
            <a:r>
              <a:rPr lang="en-US" sz="2800" b="1" dirty="0">
                <a:solidFill>
                  <a:srgbClr val="000000"/>
                </a:solidFill>
                <a:latin typeface="Arial - 28"/>
              </a:rPr>
              <a:t>You run around a 400m track.  At the end of your run, what is the distance that you traveled?</a:t>
            </a:r>
          </a:p>
        </p:txBody>
      </p:sp>
      <p:pic>
        <p:nvPicPr>
          <p:cNvPr id="10" name="Picture 9" descr="clipboard(21).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448800" cy="523220"/>
          </a:xfrm>
          <a:prstGeom prst="rect">
            <a:avLst/>
          </a:prstGeom>
          <a:noFill/>
        </p:spPr>
        <p:txBody>
          <a:bodyPr vert="horz" rtlCol="0">
            <a:spAutoFit/>
          </a:bodyPr>
          <a:lstStyle/>
          <a:p>
            <a:r>
              <a:rPr lang="en-US" sz="2800" b="1" dirty="0">
                <a:solidFill>
                  <a:srgbClr val="000000"/>
                </a:solidFill>
                <a:latin typeface="Arial - 28"/>
              </a:rPr>
              <a:t>15</a:t>
            </a:r>
          </a:p>
        </p:txBody>
      </p:sp>
      <p:sp>
        <p:nvSpPr>
          <p:cNvPr id="3" name="TextBox 2"/>
          <p:cNvSpPr txBox="1"/>
          <p:nvPr/>
        </p:nvSpPr>
        <p:spPr>
          <a:xfrm>
            <a:off x="1447800" y="493693"/>
            <a:ext cx="8813800" cy="954107"/>
          </a:xfrm>
          <a:prstGeom prst="rect">
            <a:avLst/>
          </a:prstGeom>
          <a:noFill/>
        </p:spPr>
        <p:txBody>
          <a:bodyPr vert="horz" rtlCol="0">
            <a:spAutoFit/>
          </a:bodyPr>
          <a:lstStyle/>
          <a:p>
            <a:r>
              <a:rPr lang="en-US" sz="2800" b="1" dirty="0">
                <a:solidFill>
                  <a:srgbClr val="000000"/>
                </a:solidFill>
                <a:latin typeface="Arial - 28"/>
              </a:rPr>
              <a:t>You run around a 400m track.  At the end of your run, what is your displacement?</a:t>
            </a:r>
          </a:p>
        </p:txBody>
      </p:sp>
      <p:pic>
        <p:nvPicPr>
          <p:cNvPr id="10" name="Picture 9" descr="clipboard(22).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8326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2336800" y="1988403"/>
            <a:ext cx="56388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Average Velocity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7800" y="304800"/>
            <a:ext cx="4597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Average Velocity</a:t>
            </a:r>
          </a:p>
        </p:txBody>
      </p:sp>
      <p:sp>
        <p:nvSpPr>
          <p:cNvPr id="3" name="TextBox 2"/>
          <p:cNvSpPr txBox="1"/>
          <p:nvPr/>
        </p:nvSpPr>
        <p:spPr>
          <a:xfrm>
            <a:off x="1282700" y="1435100"/>
            <a:ext cx="70866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Speed is defined as the ratio of distance and time</a:t>
            </a:r>
          </a:p>
        </p:txBody>
      </p:sp>
      <p:sp>
        <p:nvSpPr>
          <p:cNvPr id="4" name="TextBox 3"/>
          <p:cNvSpPr txBox="1"/>
          <p:nvPr/>
        </p:nvSpPr>
        <p:spPr>
          <a:xfrm>
            <a:off x="355600" y="4051300"/>
            <a:ext cx="91948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Similarly, velocity is defined as the ratio of displacement and time</a:t>
            </a:r>
          </a:p>
        </p:txBody>
      </p:sp>
      <p:grpSp>
        <p:nvGrpSpPr>
          <p:cNvPr id="9" name="Group 8"/>
          <p:cNvGrpSpPr/>
          <p:nvPr/>
        </p:nvGrpSpPr>
        <p:grpSpPr>
          <a:xfrm>
            <a:off x="7416800" y="2006599"/>
            <a:ext cx="1422400" cy="906165"/>
            <a:chOff x="7416800" y="2006600"/>
            <a:chExt cx="1422400" cy="906166"/>
          </a:xfrm>
        </p:grpSpPr>
        <p:sp>
          <p:nvSpPr>
            <p:cNvPr id="5" name="TextBox 4"/>
            <p:cNvSpPr txBox="1"/>
            <p:nvPr/>
          </p:nvSpPr>
          <p:spPr>
            <a:xfrm>
              <a:off x="7416800" y="2235200"/>
              <a:ext cx="11430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s = </a:t>
              </a:r>
            </a:p>
          </p:txBody>
        </p:sp>
        <p:sp>
          <p:nvSpPr>
            <p:cNvPr id="6" name="TextBox 5"/>
            <p:cNvSpPr txBox="1"/>
            <p:nvPr/>
          </p:nvSpPr>
          <p:spPr>
            <a:xfrm>
              <a:off x="8128000" y="2006600"/>
              <a:ext cx="7112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d</a:t>
              </a:r>
            </a:p>
          </p:txBody>
        </p:sp>
        <p:sp>
          <p:nvSpPr>
            <p:cNvPr id="7" name="TextBox 6"/>
            <p:cNvSpPr txBox="1"/>
            <p:nvPr/>
          </p:nvSpPr>
          <p:spPr>
            <a:xfrm>
              <a:off x="8166100" y="2451100"/>
              <a:ext cx="609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cxnSp>
          <p:nvCxnSpPr>
            <p:cNvPr id="8" name="Straight Connector 7"/>
            <p:cNvCxnSpPr/>
            <p:nvPr/>
          </p:nvCxnSpPr>
          <p:spPr>
            <a:xfrm>
              <a:off x="8118602" y="2438526"/>
              <a:ext cx="43434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569200" y="4800604"/>
            <a:ext cx="1473200" cy="868065"/>
            <a:chOff x="7569200" y="4800600"/>
            <a:chExt cx="1473200" cy="868067"/>
          </a:xfrm>
        </p:grpSpPr>
        <p:sp>
          <p:nvSpPr>
            <p:cNvPr id="10" name="TextBox 9"/>
            <p:cNvSpPr txBox="1"/>
            <p:nvPr/>
          </p:nvSpPr>
          <p:spPr>
            <a:xfrm>
              <a:off x="8178800" y="4800600"/>
              <a:ext cx="8636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11" name="TextBox 10"/>
            <p:cNvSpPr txBox="1"/>
            <p:nvPr/>
          </p:nvSpPr>
          <p:spPr>
            <a:xfrm>
              <a:off x="8178800" y="5207001"/>
              <a:ext cx="8128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t</a:t>
              </a:r>
            </a:p>
          </p:txBody>
        </p:sp>
        <p:cxnSp>
          <p:nvCxnSpPr>
            <p:cNvPr id="12" name="Straight Connector 11"/>
            <p:cNvCxnSpPr/>
            <p:nvPr/>
          </p:nvCxnSpPr>
          <p:spPr>
            <a:xfrm>
              <a:off x="8210804" y="5213096"/>
              <a:ext cx="39179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69200" y="5041897"/>
              <a:ext cx="990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cxnSp>
          <p:nvCxnSpPr>
            <p:cNvPr id="14" name="Straight Connector 13"/>
            <p:cNvCxnSpPr/>
            <p:nvPr/>
          </p:nvCxnSpPr>
          <p:spPr>
            <a:xfrm>
              <a:off x="7623175" y="5090286"/>
              <a:ext cx="23355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09700" y="4749801"/>
            <a:ext cx="5270500" cy="995065"/>
            <a:chOff x="1409700" y="4749800"/>
            <a:chExt cx="5270500" cy="995064"/>
          </a:xfrm>
        </p:grpSpPr>
        <p:sp>
          <p:nvSpPr>
            <p:cNvPr id="16" name="TextBox 15"/>
            <p:cNvSpPr txBox="1"/>
            <p:nvPr/>
          </p:nvSpPr>
          <p:spPr>
            <a:xfrm>
              <a:off x="1409700" y="5130800"/>
              <a:ext cx="3175000" cy="461664"/>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Average velocity  =  </a:t>
              </a:r>
            </a:p>
          </p:txBody>
        </p:sp>
        <p:sp>
          <p:nvSpPr>
            <p:cNvPr id="17" name="TextBox 16"/>
            <p:cNvSpPr txBox="1"/>
            <p:nvPr/>
          </p:nvSpPr>
          <p:spPr>
            <a:xfrm>
              <a:off x="4546600" y="5283200"/>
              <a:ext cx="2133600" cy="461664"/>
            </a:xfrm>
            <a:prstGeom prst="rect">
              <a:avLst/>
            </a:prstGeom>
            <a:noFill/>
          </p:spPr>
          <p:txBody>
            <a:bodyPr vert="horz" rtlCol="0">
              <a:spAutoFit/>
            </a:bodyPr>
            <a:lstStyle/>
            <a:p>
              <a:r>
                <a:rPr lang="en-US" sz="2400">
                  <a:solidFill>
                    <a:srgbClr val="00008B"/>
                  </a:solidFill>
                  <a:latin typeface="Arial" pitchFamily="34" charset="0"/>
                  <a:cs typeface="Arial" pitchFamily="34" charset="0"/>
                </a:rPr>
                <a:t>time elapsed</a:t>
              </a:r>
            </a:p>
          </p:txBody>
        </p:sp>
        <p:sp>
          <p:nvSpPr>
            <p:cNvPr id="18" name="TextBox 17"/>
            <p:cNvSpPr txBox="1"/>
            <p:nvPr/>
          </p:nvSpPr>
          <p:spPr>
            <a:xfrm>
              <a:off x="4432300" y="4749800"/>
              <a:ext cx="22098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displacement</a:t>
              </a:r>
            </a:p>
          </p:txBody>
        </p:sp>
        <p:cxnSp>
          <p:nvCxnSpPr>
            <p:cNvPr id="19" name="Straight Connector 18"/>
            <p:cNvCxnSpPr/>
            <p:nvPr/>
          </p:nvCxnSpPr>
          <p:spPr>
            <a:xfrm>
              <a:off x="4435602" y="5193791"/>
              <a:ext cx="210439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473200" y="2082804"/>
            <a:ext cx="5473700" cy="982365"/>
            <a:chOff x="1473200" y="2082800"/>
            <a:chExt cx="5473700" cy="982365"/>
          </a:xfrm>
        </p:grpSpPr>
        <p:sp>
          <p:nvSpPr>
            <p:cNvPr id="21" name="TextBox 20"/>
            <p:cNvSpPr txBox="1"/>
            <p:nvPr/>
          </p:nvSpPr>
          <p:spPr>
            <a:xfrm>
              <a:off x="1473200" y="2273301"/>
              <a:ext cx="29972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Average speed  =  </a:t>
              </a:r>
            </a:p>
          </p:txBody>
        </p:sp>
        <p:sp>
          <p:nvSpPr>
            <p:cNvPr id="22" name="TextBox 21"/>
            <p:cNvSpPr txBox="1"/>
            <p:nvPr/>
          </p:nvSpPr>
          <p:spPr>
            <a:xfrm>
              <a:off x="4229100" y="2082800"/>
              <a:ext cx="27178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distance traveled</a:t>
              </a:r>
            </a:p>
          </p:txBody>
        </p:sp>
        <p:sp>
          <p:nvSpPr>
            <p:cNvPr id="23" name="TextBox 22"/>
            <p:cNvSpPr txBox="1"/>
            <p:nvPr/>
          </p:nvSpPr>
          <p:spPr>
            <a:xfrm>
              <a:off x="4521200" y="2603500"/>
              <a:ext cx="21336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time elapsed</a:t>
              </a:r>
            </a:p>
          </p:txBody>
        </p:sp>
        <p:cxnSp>
          <p:nvCxnSpPr>
            <p:cNvPr id="24" name="Straight Connector 23"/>
            <p:cNvCxnSpPr/>
            <p:nvPr/>
          </p:nvCxnSpPr>
          <p:spPr>
            <a:xfrm>
              <a:off x="4348988" y="2520950"/>
              <a:ext cx="2387218"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0" y="381000"/>
            <a:ext cx="4597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Average Velocity</a:t>
            </a:r>
          </a:p>
        </p:txBody>
      </p:sp>
      <p:sp>
        <p:nvSpPr>
          <p:cNvPr id="3" name="TextBox 2"/>
          <p:cNvSpPr txBox="1"/>
          <p:nvPr/>
        </p:nvSpPr>
        <p:spPr>
          <a:xfrm>
            <a:off x="406400" y="1443338"/>
            <a:ext cx="9626600" cy="830997"/>
          </a:xfrm>
          <a:prstGeom prst="rect">
            <a:avLst/>
          </a:prstGeom>
          <a:noFill/>
        </p:spPr>
        <p:txBody>
          <a:bodyPr vert="horz" rtlCol="0">
            <a:spAutoFit/>
          </a:bodyPr>
          <a:lstStyle/>
          <a:p>
            <a:r>
              <a:rPr lang="en-US" sz="2400">
                <a:solidFill>
                  <a:srgbClr val="00008B"/>
                </a:solidFill>
                <a:latin typeface="Arial" pitchFamily="34" charset="0"/>
                <a:cs typeface="Arial" pitchFamily="34" charset="0"/>
              </a:rPr>
              <a:t>Speeds are always positive, since speed is the ratio of distance and time; both of which are always positive.</a:t>
            </a:r>
          </a:p>
        </p:txBody>
      </p:sp>
      <p:sp>
        <p:nvSpPr>
          <p:cNvPr id="4" name="TextBox 3"/>
          <p:cNvSpPr txBox="1"/>
          <p:nvPr/>
        </p:nvSpPr>
        <p:spPr>
          <a:xfrm>
            <a:off x="368300" y="3970637"/>
            <a:ext cx="9347200" cy="1200329"/>
          </a:xfrm>
          <a:prstGeom prst="rect">
            <a:avLst/>
          </a:prstGeom>
          <a:noFill/>
        </p:spPr>
        <p:txBody>
          <a:bodyPr vert="horz" rtlCol="0">
            <a:spAutoFit/>
          </a:bodyPr>
          <a:lstStyle/>
          <a:p>
            <a:r>
              <a:rPr lang="en-US" sz="2400">
                <a:solidFill>
                  <a:srgbClr val="00008B"/>
                </a:solidFill>
                <a:latin typeface="Arial" pitchFamily="34" charset="0"/>
                <a:cs typeface="Arial" pitchFamily="34" charset="0"/>
              </a:rPr>
              <a:t>But velocity can be </a:t>
            </a:r>
            <a:r>
              <a:rPr lang="en-US" sz="2400" i="1">
                <a:solidFill>
                  <a:srgbClr val="00008B"/>
                </a:solidFill>
                <a:latin typeface="Arial" pitchFamily="34" charset="0"/>
                <a:cs typeface="Arial" pitchFamily="34" charset="0"/>
              </a:rPr>
              <a:t>positive or negative</a:t>
            </a:r>
            <a:r>
              <a:rPr lang="en-US" sz="2400">
                <a:solidFill>
                  <a:srgbClr val="00008B"/>
                </a:solidFill>
                <a:latin typeface="Arial" pitchFamily="34" charset="0"/>
                <a:cs typeface="Arial" pitchFamily="34" charset="0"/>
              </a:rPr>
              <a:t>, since velocity is the ratio of displacement and time; and displacement can be negative or positive.</a:t>
            </a:r>
          </a:p>
        </p:txBody>
      </p:sp>
      <p:grpSp>
        <p:nvGrpSpPr>
          <p:cNvPr id="9" name="Group 8"/>
          <p:cNvGrpSpPr/>
          <p:nvPr/>
        </p:nvGrpSpPr>
        <p:grpSpPr>
          <a:xfrm>
            <a:off x="7810500" y="2370435"/>
            <a:ext cx="1422400" cy="906165"/>
            <a:chOff x="7607300" y="1968500"/>
            <a:chExt cx="1422400" cy="906166"/>
          </a:xfrm>
        </p:grpSpPr>
        <p:sp>
          <p:nvSpPr>
            <p:cNvPr id="5" name="TextBox 4"/>
            <p:cNvSpPr txBox="1"/>
            <p:nvPr/>
          </p:nvSpPr>
          <p:spPr>
            <a:xfrm>
              <a:off x="7607300" y="2197100"/>
              <a:ext cx="11430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s = </a:t>
              </a:r>
            </a:p>
          </p:txBody>
        </p:sp>
        <p:sp>
          <p:nvSpPr>
            <p:cNvPr id="6" name="TextBox 5"/>
            <p:cNvSpPr txBox="1"/>
            <p:nvPr/>
          </p:nvSpPr>
          <p:spPr>
            <a:xfrm>
              <a:off x="8318500" y="1968500"/>
              <a:ext cx="7112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d</a:t>
              </a:r>
            </a:p>
          </p:txBody>
        </p:sp>
        <p:sp>
          <p:nvSpPr>
            <p:cNvPr id="7" name="TextBox 6"/>
            <p:cNvSpPr txBox="1"/>
            <p:nvPr/>
          </p:nvSpPr>
          <p:spPr>
            <a:xfrm>
              <a:off x="8356600" y="2413000"/>
              <a:ext cx="609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t</a:t>
              </a:r>
            </a:p>
          </p:txBody>
        </p:sp>
        <p:cxnSp>
          <p:nvCxnSpPr>
            <p:cNvPr id="8" name="Straight Connector 7"/>
            <p:cNvCxnSpPr/>
            <p:nvPr/>
          </p:nvCxnSpPr>
          <p:spPr>
            <a:xfrm>
              <a:off x="8309102" y="2400426"/>
              <a:ext cx="43434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899400" y="5227937"/>
            <a:ext cx="1473200" cy="868065"/>
            <a:chOff x="7696200" y="4826000"/>
            <a:chExt cx="1473200" cy="868067"/>
          </a:xfrm>
        </p:grpSpPr>
        <p:sp>
          <p:nvSpPr>
            <p:cNvPr id="10" name="TextBox 9"/>
            <p:cNvSpPr txBox="1"/>
            <p:nvPr/>
          </p:nvSpPr>
          <p:spPr>
            <a:xfrm>
              <a:off x="8305800" y="4826000"/>
              <a:ext cx="8636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11" name="TextBox 10"/>
            <p:cNvSpPr txBox="1"/>
            <p:nvPr/>
          </p:nvSpPr>
          <p:spPr>
            <a:xfrm>
              <a:off x="8305800" y="5232401"/>
              <a:ext cx="8128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t</a:t>
              </a:r>
            </a:p>
          </p:txBody>
        </p:sp>
        <p:cxnSp>
          <p:nvCxnSpPr>
            <p:cNvPr id="12" name="Straight Connector 11"/>
            <p:cNvCxnSpPr/>
            <p:nvPr/>
          </p:nvCxnSpPr>
          <p:spPr>
            <a:xfrm>
              <a:off x="8331454" y="5238496"/>
              <a:ext cx="391794"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96200" y="5067297"/>
              <a:ext cx="990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cxnSp>
          <p:nvCxnSpPr>
            <p:cNvPr id="14" name="Straight Connector 13"/>
            <p:cNvCxnSpPr/>
            <p:nvPr/>
          </p:nvCxnSpPr>
          <p:spPr>
            <a:xfrm>
              <a:off x="7743825" y="5115686"/>
              <a:ext cx="23355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146300" y="6701135"/>
            <a:ext cx="6400800" cy="461665"/>
          </a:xfrm>
          <a:prstGeom prst="rect">
            <a:avLst/>
          </a:prstGeom>
          <a:noFill/>
        </p:spPr>
        <p:txBody>
          <a:bodyPr vert="horz" rtlCol="0">
            <a:spAutoFit/>
          </a:bodyPr>
          <a:lstStyle/>
          <a:p>
            <a:r>
              <a:rPr lang="en-US" sz="2400" i="1">
                <a:solidFill>
                  <a:srgbClr val="00008B"/>
                </a:solidFill>
                <a:latin typeface="Arial" pitchFamily="34" charset="0"/>
                <a:cs typeface="Arial" pitchFamily="34" charset="0"/>
              </a:rPr>
              <a:t> Usually, right is positive and left is negative.</a:t>
            </a:r>
          </a:p>
        </p:txBody>
      </p:sp>
      <p:grpSp>
        <p:nvGrpSpPr>
          <p:cNvPr id="21" name="Group 20"/>
          <p:cNvGrpSpPr/>
          <p:nvPr/>
        </p:nvGrpSpPr>
        <p:grpSpPr>
          <a:xfrm>
            <a:off x="1435100" y="2472039"/>
            <a:ext cx="5473700" cy="982365"/>
            <a:chOff x="1231900" y="2070100"/>
            <a:chExt cx="5473700" cy="982365"/>
          </a:xfrm>
        </p:grpSpPr>
        <p:sp>
          <p:nvSpPr>
            <p:cNvPr id="17" name="TextBox 16"/>
            <p:cNvSpPr txBox="1"/>
            <p:nvPr/>
          </p:nvSpPr>
          <p:spPr>
            <a:xfrm>
              <a:off x="1231900" y="2260601"/>
              <a:ext cx="29972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Average speed  =  </a:t>
              </a:r>
            </a:p>
          </p:txBody>
        </p:sp>
        <p:sp>
          <p:nvSpPr>
            <p:cNvPr id="18" name="TextBox 17"/>
            <p:cNvSpPr txBox="1"/>
            <p:nvPr/>
          </p:nvSpPr>
          <p:spPr>
            <a:xfrm>
              <a:off x="3987800" y="2070100"/>
              <a:ext cx="27178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distance traveled</a:t>
              </a:r>
            </a:p>
          </p:txBody>
        </p:sp>
        <p:sp>
          <p:nvSpPr>
            <p:cNvPr id="19" name="TextBox 18"/>
            <p:cNvSpPr txBox="1"/>
            <p:nvPr/>
          </p:nvSpPr>
          <p:spPr>
            <a:xfrm>
              <a:off x="4279900" y="2590800"/>
              <a:ext cx="21336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time elapsed</a:t>
              </a:r>
            </a:p>
          </p:txBody>
        </p:sp>
        <p:cxnSp>
          <p:nvCxnSpPr>
            <p:cNvPr id="20" name="Straight Connector 19"/>
            <p:cNvCxnSpPr/>
            <p:nvPr/>
          </p:nvCxnSpPr>
          <p:spPr>
            <a:xfrm>
              <a:off x="4107434" y="2509266"/>
              <a:ext cx="2387219"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20800" y="5126336"/>
            <a:ext cx="5270500" cy="995065"/>
            <a:chOff x="1117600" y="4724400"/>
            <a:chExt cx="5270500" cy="995064"/>
          </a:xfrm>
        </p:grpSpPr>
        <p:sp>
          <p:nvSpPr>
            <p:cNvPr id="22" name="TextBox 21"/>
            <p:cNvSpPr txBox="1"/>
            <p:nvPr/>
          </p:nvSpPr>
          <p:spPr>
            <a:xfrm>
              <a:off x="1117600" y="5105400"/>
              <a:ext cx="3175000" cy="461664"/>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Average velocity  =  </a:t>
              </a:r>
            </a:p>
          </p:txBody>
        </p:sp>
        <p:sp>
          <p:nvSpPr>
            <p:cNvPr id="23" name="TextBox 22"/>
            <p:cNvSpPr txBox="1"/>
            <p:nvPr/>
          </p:nvSpPr>
          <p:spPr>
            <a:xfrm>
              <a:off x="4254500" y="5257800"/>
              <a:ext cx="2133600" cy="461664"/>
            </a:xfrm>
            <a:prstGeom prst="rect">
              <a:avLst/>
            </a:prstGeom>
            <a:noFill/>
          </p:spPr>
          <p:txBody>
            <a:bodyPr vert="horz" rtlCol="0">
              <a:spAutoFit/>
            </a:bodyPr>
            <a:lstStyle/>
            <a:p>
              <a:r>
                <a:rPr lang="en-US" sz="2400">
                  <a:solidFill>
                    <a:srgbClr val="00008B"/>
                  </a:solidFill>
                  <a:latin typeface="Arial" pitchFamily="34" charset="0"/>
                  <a:cs typeface="Arial" pitchFamily="34" charset="0"/>
                </a:rPr>
                <a:t>time elapsed</a:t>
              </a:r>
            </a:p>
          </p:txBody>
        </p:sp>
        <p:sp>
          <p:nvSpPr>
            <p:cNvPr id="24" name="TextBox 23"/>
            <p:cNvSpPr txBox="1"/>
            <p:nvPr/>
          </p:nvSpPr>
          <p:spPr>
            <a:xfrm>
              <a:off x="4140200" y="4724400"/>
              <a:ext cx="2209800" cy="461665"/>
            </a:xfrm>
            <a:prstGeom prst="rect">
              <a:avLst/>
            </a:prstGeom>
            <a:noFill/>
          </p:spPr>
          <p:txBody>
            <a:bodyPr vert="horz" rtlCol="0">
              <a:spAutoFit/>
            </a:bodyPr>
            <a:lstStyle/>
            <a:p>
              <a:r>
                <a:rPr lang="en-US" sz="2400">
                  <a:solidFill>
                    <a:srgbClr val="00008B"/>
                  </a:solidFill>
                  <a:latin typeface="Arial" pitchFamily="34" charset="0"/>
                  <a:cs typeface="Arial" pitchFamily="34" charset="0"/>
                </a:rPr>
                <a:t>displacement</a:t>
              </a:r>
            </a:p>
          </p:txBody>
        </p:sp>
        <p:cxnSp>
          <p:nvCxnSpPr>
            <p:cNvPr id="25" name="Straight Connector 24"/>
            <p:cNvCxnSpPr/>
            <p:nvPr/>
          </p:nvCxnSpPr>
          <p:spPr>
            <a:xfrm>
              <a:off x="4142740" y="5162422"/>
              <a:ext cx="2104389"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381000"/>
            <a:ext cx="86868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16</a:t>
            </a:r>
          </a:p>
        </p:txBody>
      </p:sp>
      <p:sp>
        <p:nvSpPr>
          <p:cNvPr id="3" name="TextBox 2"/>
          <p:cNvSpPr txBox="1"/>
          <p:nvPr/>
        </p:nvSpPr>
        <p:spPr>
          <a:xfrm>
            <a:off x="1130300" y="381000"/>
            <a:ext cx="86868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Which of the following is a vector quantity?</a:t>
            </a:r>
          </a:p>
        </p:txBody>
      </p:sp>
      <p:sp>
        <p:nvSpPr>
          <p:cNvPr id="4" name="TextBox 3"/>
          <p:cNvSpPr txBox="1"/>
          <p:nvPr/>
        </p:nvSpPr>
        <p:spPr>
          <a:xfrm>
            <a:off x="2260600" y="1257300"/>
            <a:ext cx="1943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51200" y="1257304"/>
            <a:ext cx="1943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time</a:t>
            </a:r>
          </a:p>
        </p:txBody>
      </p:sp>
      <p:sp>
        <p:nvSpPr>
          <p:cNvPr id="6" name="TextBox 5"/>
          <p:cNvSpPr txBox="1"/>
          <p:nvPr/>
        </p:nvSpPr>
        <p:spPr>
          <a:xfrm>
            <a:off x="2286000" y="1905000"/>
            <a:ext cx="2425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63900" y="1900535"/>
            <a:ext cx="2425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velocity</a:t>
            </a:r>
          </a:p>
        </p:txBody>
      </p:sp>
      <p:sp>
        <p:nvSpPr>
          <p:cNvPr id="8" name="TextBox 7"/>
          <p:cNvSpPr txBox="1"/>
          <p:nvPr/>
        </p:nvSpPr>
        <p:spPr>
          <a:xfrm>
            <a:off x="2260600" y="2514600"/>
            <a:ext cx="2476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89300" y="2501903"/>
            <a:ext cx="2476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distance</a:t>
            </a:r>
          </a:p>
        </p:txBody>
      </p:sp>
      <p:sp>
        <p:nvSpPr>
          <p:cNvPr id="10" name="TextBox 9"/>
          <p:cNvSpPr txBox="1"/>
          <p:nvPr/>
        </p:nvSpPr>
        <p:spPr>
          <a:xfrm>
            <a:off x="2260600" y="3124200"/>
            <a:ext cx="2222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314700" y="3124200"/>
            <a:ext cx="2222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speed</a:t>
            </a:r>
          </a:p>
        </p:txBody>
      </p:sp>
      <p:pic>
        <p:nvPicPr>
          <p:cNvPr id="18" name="Picture 17" descr="clipboard(23).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41061" y="12767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41061" y="194543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5" name="Oval 14"/>
          <p:cNvSpPr/>
          <p:nvPr/>
        </p:nvSpPr>
        <p:spPr>
          <a:xfrm>
            <a:off x="1442617" y="261101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59722" y="3276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38669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81000"/>
            <a:ext cx="89916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Time</a:t>
            </a:r>
          </a:p>
        </p:txBody>
      </p:sp>
      <p:sp>
        <p:nvSpPr>
          <p:cNvPr id="3" name="TextBox 2"/>
          <p:cNvSpPr txBox="1"/>
          <p:nvPr/>
        </p:nvSpPr>
        <p:spPr>
          <a:xfrm>
            <a:off x="457200" y="1447800"/>
            <a:ext cx="8661400" cy="3046988"/>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Similarly, everyone knows what time is...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But try defining it; what is time?</a:t>
            </a: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pPr algn="ctr"/>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Remember you can't use the word "time" </a:t>
            </a:r>
          </a:p>
          <a:p>
            <a:pPr algn="ctr"/>
            <a:r>
              <a:rPr lang="en-US" sz="2400" dirty="0">
                <a:solidFill>
                  <a:srgbClr val="00008B"/>
                </a:solidFill>
                <a:latin typeface="Arial" pitchFamily="34" charset="0"/>
                <a:cs typeface="Arial" pitchFamily="34" charset="0"/>
              </a:rPr>
              <a:t>or an equivalent to the word "time", in your definition</a:t>
            </a:r>
            <a:r>
              <a:rPr lang="en-US" dirty="0">
                <a:solidFill>
                  <a:srgbClr val="00008B"/>
                </a:solidFill>
                <a:latin typeface="Arial - 24"/>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880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17</a:t>
            </a:r>
          </a:p>
        </p:txBody>
      </p:sp>
      <p:sp>
        <p:nvSpPr>
          <p:cNvPr id="3" name="TextBox 2"/>
          <p:cNvSpPr txBox="1"/>
          <p:nvPr/>
        </p:nvSpPr>
        <p:spPr>
          <a:xfrm>
            <a:off x="1460500" y="417493"/>
            <a:ext cx="90297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Average velocity is defined as change in ______ over a period of ______.</a:t>
            </a:r>
          </a:p>
        </p:txBody>
      </p:sp>
      <p:sp>
        <p:nvSpPr>
          <p:cNvPr id="4" name="TextBox 3"/>
          <p:cNvSpPr txBox="1"/>
          <p:nvPr/>
        </p:nvSpPr>
        <p:spPr>
          <a:xfrm>
            <a:off x="2260600" y="1638300"/>
            <a:ext cx="3289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38500" y="1638300"/>
            <a:ext cx="3289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distance, time</a:t>
            </a:r>
          </a:p>
        </p:txBody>
      </p:sp>
      <p:sp>
        <p:nvSpPr>
          <p:cNvPr id="6" name="TextBox 5"/>
          <p:cNvSpPr txBox="1"/>
          <p:nvPr/>
        </p:nvSpPr>
        <p:spPr>
          <a:xfrm>
            <a:off x="2260600" y="2260600"/>
            <a:ext cx="35179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38500" y="2260600"/>
            <a:ext cx="35179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distance, space</a:t>
            </a:r>
          </a:p>
        </p:txBody>
      </p:sp>
      <p:sp>
        <p:nvSpPr>
          <p:cNvPr id="8" name="TextBox 7"/>
          <p:cNvSpPr txBox="1"/>
          <p:nvPr/>
        </p:nvSpPr>
        <p:spPr>
          <a:xfrm>
            <a:off x="2273300" y="2882900"/>
            <a:ext cx="3949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63900" y="2882900"/>
            <a:ext cx="3949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displacement, time</a:t>
            </a:r>
          </a:p>
        </p:txBody>
      </p:sp>
      <p:sp>
        <p:nvSpPr>
          <p:cNvPr id="10" name="TextBox 9"/>
          <p:cNvSpPr txBox="1"/>
          <p:nvPr/>
        </p:nvSpPr>
        <p:spPr>
          <a:xfrm>
            <a:off x="2273300" y="3505200"/>
            <a:ext cx="4178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63900" y="3505200"/>
            <a:ext cx="4178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displacement, space</a:t>
            </a:r>
          </a:p>
        </p:txBody>
      </p:sp>
      <p:pic>
        <p:nvPicPr>
          <p:cNvPr id="18" name="Picture 17" descr="clipboard(24).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41061" y="1691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cc</a:t>
            </a:r>
          </a:p>
        </p:txBody>
      </p:sp>
      <p:sp>
        <p:nvSpPr>
          <p:cNvPr id="14" name="Oval 13"/>
          <p:cNvSpPr/>
          <p:nvPr/>
        </p:nvSpPr>
        <p:spPr>
          <a:xfrm>
            <a:off x="1441061" y="2286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2895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520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9900" y="467380"/>
            <a:ext cx="88138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19</a:t>
            </a:r>
          </a:p>
        </p:txBody>
      </p:sp>
      <p:sp>
        <p:nvSpPr>
          <p:cNvPr id="3" name="TextBox 2"/>
          <p:cNvSpPr txBox="1"/>
          <p:nvPr/>
        </p:nvSpPr>
        <p:spPr>
          <a:xfrm>
            <a:off x="1371600" y="493693"/>
            <a:ext cx="88138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 travel 60 meters to the right in 20 s; what is your average velocity?</a:t>
            </a:r>
          </a:p>
        </p:txBody>
      </p:sp>
      <p:pic>
        <p:nvPicPr>
          <p:cNvPr id="10" name="Picture 9" descr="clipboard(26).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271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20</a:t>
            </a:r>
          </a:p>
        </p:txBody>
      </p:sp>
      <p:sp>
        <p:nvSpPr>
          <p:cNvPr id="3" name="TextBox 2"/>
          <p:cNvSpPr txBox="1"/>
          <p:nvPr/>
        </p:nvSpPr>
        <p:spPr>
          <a:xfrm>
            <a:off x="1397000" y="493693"/>
            <a:ext cx="8559800"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You travel 60 meters to the left in 20 s; what is your average velocity?</a:t>
            </a:r>
          </a:p>
        </p:txBody>
      </p:sp>
      <p:pic>
        <p:nvPicPr>
          <p:cNvPr id="10" name="Picture 9" descr="clipboard(27).png"/>
          <p:cNvPicPr>
            <a:picLocks/>
          </p:cNvPicPr>
          <p:nvPr/>
        </p:nvPicPr>
        <p:blipFill>
          <a:blip r:embed="rId3" cstate="print"/>
          <a:stretch>
            <a:fillRect/>
          </a:stretch>
        </p:blipFill>
        <p:spPr>
          <a:xfrm>
            <a:off x="76200" y="88899"/>
            <a:ext cx="4064000" cy="63501"/>
          </a:xfrm>
          <a:prstGeom prst="rect">
            <a:avLst/>
          </a:prstGeom>
          <a:solidFill>
            <a:scrgbClr r="0" g="0" b="0">
              <a:alpha val="0"/>
            </a:scrgbClr>
          </a:solid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245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21</a:t>
            </a:r>
          </a:p>
        </p:txBody>
      </p:sp>
      <p:sp>
        <p:nvSpPr>
          <p:cNvPr id="3" name="TextBox 2"/>
          <p:cNvSpPr txBox="1"/>
          <p:nvPr/>
        </p:nvSpPr>
        <p:spPr>
          <a:xfrm>
            <a:off x="1397000" y="520005"/>
            <a:ext cx="8483600" cy="1384995"/>
          </a:xfrm>
          <a:prstGeom prst="rect">
            <a:avLst/>
          </a:prstGeom>
          <a:noFill/>
        </p:spPr>
        <p:txBody>
          <a:bodyPr vert="horz" wrap="square" rtlCol="0">
            <a:spAutoFit/>
          </a:bodyPr>
          <a:lstStyle/>
          <a:p>
            <a:r>
              <a:rPr lang="en-US" sz="2800" b="1" dirty="0">
                <a:solidFill>
                  <a:srgbClr val="000000"/>
                </a:solidFill>
                <a:latin typeface="Arial - 28"/>
              </a:rPr>
              <a:t>You travel 60 meters to the left in 20 s and then you travel 60 meters to the right in 30 s; what is your average </a:t>
            </a:r>
            <a:r>
              <a:rPr lang="en-US" sz="2800" b="1" u="sng" dirty="0">
                <a:solidFill>
                  <a:srgbClr val="000000"/>
                </a:solidFill>
                <a:latin typeface="Arial - 28"/>
              </a:rPr>
              <a:t>velocity</a:t>
            </a:r>
            <a:r>
              <a:rPr lang="en-US" sz="2800" b="1" dirty="0">
                <a:solidFill>
                  <a:srgbClr val="000000"/>
                </a:solidFill>
                <a:latin typeface="Arial - 28"/>
              </a:rPr>
              <a:t>?</a:t>
            </a:r>
          </a:p>
        </p:txBody>
      </p:sp>
      <p:pic>
        <p:nvPicPr>
          <p:cNvPr id="10" name="Picture 9" descr="clipboard(28).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000" y="467380"/>
            <a:ext cx="9093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22</a:t>
            </a:r>
          </a:p>
        </p:txBody>
      </p:sp>
      <p:sp>
        <p:nvSpPr>
          <p:cNvPr id="3" name="TextBox 2"/>
          <p:cNvSpPr txBox="1"/>
          <p:nvPr/>
        </p:nvSpPr>
        <p:spPr>
          <a:xfrm>
            <a:off x="1371600" y="443805"/>
            <a:ext cx="86614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 travel 60 meters to the left in 20 s and then you travel 60 meters to the right in 30 s; what is your average </a:t>
            </a:r>
            <a:r>
              <a:rPr lang="en-US" sz="2800" b="1" u="sng" dirty="0">
                <a:solidFill>
                  <a:srgbClr val="000000"/>
                </a:solidFill>
                <a:latin typeface="Arial" pitchFamily="34" charset="0"/>
                <a:cs typeface="Arial" pitchFamily="34" charset="0"/>
              </a:rPr>
              <a:t>speed</a:t>
            </a:r>
            <a:r>
              <a:rPr lang="en-US" sz="2800" b="1" dirty="0">
                <a:solidFill>
                  <a:srgbClr val="000000"/>
                </a:solidFill>
                <a:latin typeface="Arial" pitchFamily="34" charset="0"/>
                <a:cs typeface="Arial" pitchFamily="34" charset="0"/>
              </a:rPr>
              <a:t>?</a:t>
            </a:r>
          </a:p>
        </p:txBody>
      </p:sp>
      <p:pic>
        <p:nvPicPr>
          <p:cNvPr id="10" name="Picture 9" descr="clipboard(29).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1800" y="467380"/>
            <a:ext cx="9372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23</a:t>
            </a:r>
          </a:p>
        </p:txBody>
      </p:sp>
      <p:sp>
        <p:nvSpPr>
          <p:cNvPr id="3" name="TextBox 2"/>
          <p:cNvSpPr txBox="1"/>
          <p:nvPr/>
        </p:nvSpPr>
        <p:spPr>
          <a:xfrm>
            <a:off x="1371600" y="493693"/>
            <a:ext cx="90424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 run completely around a 400 m track in 80s.  What was your average speed?</a:t>
            </a:r>
          </a:p>
        </p:txBody>
      </p:sp>
      <p:pic>
        <p:nvPicPr>
          <p:cNvPr id="10" name="Picture 9" descr="clipboard(30).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0700" y="381000"/>
            <a:ext cx="9220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24</a:t>
            </a:r>
          </a:p>
        </p:txBody>
      </p:sp>
      <p:sp>
        <p:nvSpPr>
          <p:cNvPr id="3" name="TextBox 2"/>
          <p:cNvSpPr txBox="1"/>
          <p:nvPr/>
        </p:nvSpPr>
        <p:spPr>
          <a:xfrm>
            <a:off x="1333500" y="330200"/>
            <a:ext cx="8826500" cy="954107"/>
          </a:xfrm>
          <a:prstGeom prst="rect">
            <a:avLst/>
          </a:prstGeom>
          <a:noFill/>
        </p:spPr>
        <p:txBody>
          <a:bodyPr vert="horz" rtlCol="0">
            <a:spAutoFit/>
          </a:bodyPr>
          <a:lstStyle/>
          <a:p>
            <a:r>
              <a:rPr lang="en-US" sz="2800" b="1" dirty="0">
                <a:solidFill>
                  <a:srgbClr val="000000"/>
                </a:solidFill>
                <a:latin typeface="Arial - 28"/>
              </a:rPr>
              <a:t>You run completely around a 400 m track in 80s.  What was your average velocity?</a:t>
            </a:r>
          </a:p>
        </p:txBody>
      </p:sp>
      <p:pic>
        <p:nvPicPr>
          <p:cNvPr id="10" name="Picture 9" descr="clipboard(31).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81000"/>
            <a:ext cx="9499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25</a:t>
            </a:r>
          </a:p>
        </p:txBody>
      </p:sp>
      <p:sp>
        <p:nvSpPr>
          <p:cNvPr id="3" name="TextBox 2"/>
          <p:cNvSpPr txBox="1"/>
          <p:nvPr/>
        </p:nvSpPr>
        <p:spPr>
          <a:xfrm>
            <a:off x="1371600" y="417493"/>
            <a:ext cx="8966200" cy="954107"/>
          </a:xfrm>
          <a:prstGeom prst="rect">
            <a:avLst/>
          </a:prstGeom>
          <a:noFill/>
        </p:spPr>
        <p:txBody>
          <a:bodyPr vert="horz" rtlCol="0">
            <a:spAutoFit/>
          </a:bodyPr>
          <a:lstStyle/>
          <a:p>
            <a:r>
              <a:rPr lang="en-US" sz="2800" b="1" dirty="0">
                <a:solidFill>
                  <a:srgbClr val="000000"/>
                </a:solidFill>
                <a:latin typeface="Arial - 28"/>
              </a:rPr>
              <a:t>You travel 160 meters in 60 s; what is your average speed?</a:t>
            </a:r>
          </a:p>
        </p:txBody>
      </p:sp>
      <p:pic>
        <p:nvPicPr>
          <p:cNvPr id="10" name="Picture 9" descr="clipboard(32).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499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26</a:t>
            </a:r>
          </a:p>
        </p:txBody>
      </p:sp>
      <p:sp>
        <p:nvSpPr>
          <p:cNvPr id="3" name="TextBox 2"/>
          <p:cNvSpPr txBox="1"/>
          <p:nvPr/>
        </p:nvSpPr>
        <p:spPr>
          <a:xfrm>
            <a:off x="1447800" y="493693"/>
            <a:ext cx="8966200" cy="954107"/>
          </a:xfrm>
          <a:prstGeom prst="rect">
            <a:avLst/>
          </a:prstGeom>
          <a:noFill/>
        </p:spPr>
        <p:txBody>
          <a:bodyPr vert="horz" rtlCol="0">
            <a:spAutoFit/>
          </a:bodyPr>
          <a:lstStyle/>
          <a:p>
            <a:r>
              <a:rPr lang="en-US" sz="2800" b="1" dirty="0">
                <a:solidFill>
                  <a:srgbClr val="000000"/>
                </a:solidFill>
                <a:latin typeface="Arial - 28"/>
              </a:rPr>
              <a:t>You travel 160 meters in 60 s; what is your average speed?</a:t>
            </a:r>
          </a:p>
        </p:txBody>
      </p:sp>
      <p:pic>
        <p:nvPicPr>
          <p:cNvPr id="10" name="Picture 9" descr="clipboard(33).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1422400" y="2064603"/>
            <a:ext cx="73914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Instantaneous Velocity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44269"/>
            <a:ext cx="89916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Time</a:t>
            </a:r>
          </a:p>
        </p:txBody>
      </p:sp>
      <p:sp>
        <p:nvSpPr>
          <p:cNvPr id="3" name="TextBox 2"/>
          <p:cNvSpPr txBox="1"/>
          <p:nvPr/>
        </p:nvSpPr>
        <p:spPr>
          <a:xfrm>
            <a:off x="457200" y="1447800"/>
            <a:ext cx="9398000" cy="2308324"/>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Like distance, time is a fundamental aspect of nature.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It is so fundamental that it's impossible to define.  Everyone knows what time is, but no one can really say what it is...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However, like distances, times can be compared.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63700" y="3442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3" name="TextBox 2"/>
          <p:cNvSpPr txBox="1"/>
          <p:nvPr/>
        </p:nvSpPr>
        <p:spPr>
          <a:xfrm>
            <a:off x="1003300" y="1320800"/>
            <a:ext cx="8077200" cy="1200329"/>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Sometimes the average velocity is all we need to know about an object's motion. </a:t>
            </a:r>
          </a:p>
          <a:p>
            <a:endParaRPr lang="en-US" sz="2400" dirty="0">
              <a:solidFill>
                <a:srgbClr val="00008B"/>
              </a:solidFill>
              <a:latin typeface="Arial" pitchFamily="34" charset="0"/>
              <a:cs typeface="Arial" pitchFamily="34" charset="0"/>
            </a:endParaRPr>
          </a:p>
        </p:txBody>
      </p:sp>
      <p:sp>
        <p:nvSpPr>
          <p:cNvPr id="4" name="TextBox 3"/>
          <p:cNvSpPr txBox="1"/>
          <p:nvPr/>
        </p:nvSpPr>
        <p:spPr>
          <a:xfrm>
            <a:off x="152400" y="2260601"/>
            <a:ext cx="4749800" cy="3046988"/>
          </a:xfrm>
          <a:prstGeom prst="rect">
            <a:avLst/>
          </a:prstGeom>
          <a:noFill/>
        </p:spPr>
        <p:txBody>
          <a:bodyPr vert="horz" rtlCol="0">
            <a:spAutoFit/>
          </a:bodyPr>
          <a:lstStyle/>
          <a:p>
            <a:r>
              <a:rPr lang="en-US" sz="2400">
                <a:solidFill>
                  <a:srgbClr val="00008B"/>
                </a:solidFill>
                <a:latin typeface="Arial" pitchFamily="34" charset="0"/>
                <a:cs typeface="Arial" pitchFamily="34" charset="0"/>
              </a:rPr>
              <a:t>For example: </a:t>
            </a:r>
          </a:p>
          <a:p>
            <a:r>
              <a:rPr lang="en-US" sz="2400">
                <a:solidFill>
                  <a:srgbClr val="00008B"/>
                </a:solidFill>
                <a:latin typeface="Arial" pitchFamily="34" charset="0"/>
                <a:cs typeface="Arial" pitchFamily="34" charset="0"/>
              </a:rPr>
              <a:t>A race along a straight line is really a competition to see whose average velocity is the greatest. </a:t>
            </a:r>
          </a:p>
          <a:p>
            <a:endParaRPr lang="en-US" sz="2400">
              <a:solidFill>
                <a:srgbClr val="00008B"/>
              </a:solidFill>
              <a:latin typeface="Arial" pitchFamily="34" charset="0"/>
              <a:cs typeface="Arial" pitchFamily="34" charset="0"/>
            </a:endParaRPr>
          </a:p>
          <a:p>
            <a:r>
              <a:rPr lang="en-US" sz="2400">
                <a:solidFill>
                  <a:srgbClr val="00008B"/>
                </a:solidFill>
                <a:latin typeface="Arial" pitchFamily="34" charset="0"/>
                <a:cs typeface="Arial" pitchFamily="34" charset="0"/>
              </a:rPr>
              <a:t>The prize goes to the competitor who can cover the displacement in the shortest time interval.</a:t>
            </a:r>
          </a:p>
        </p:txBody>
      </p:sp>
      <p:sp>
        <p:nvSpPr>
          <p:cNvPr id="5" name="TextBox 4"/>
          <p:cNvSpPr txBox="1"/>
          <p:nvPr/>
        </p:nvSpPr>
        <p:spPr>
          <a:xfrm>
            <a:off x="1511300" y="6032503"/>
            <a:ext cx="7086600" cy="1200329"/>
          </a:xfrm>
          <a:prstGeom prst="rect">
            <a:avLst/>
          </a:prstGeom>
          <a:noFill/>
        </p:spPr>
        <p:txBody>
          <a:bodyPr vert="horz" rtlCol="0">
            <a:spAutoFit/>
          </a:bodyPr>
          <a:lstStyle/>
          <a:p>
            <a:pPr algn="ctr"/>
            <a:r>
              <a:rPr lang="en-US" sz="2400">
                <a:solidFill>
                  <a:srgbClr val="00008B"/>
                </a:solidFill>
                <a:latin typeface="Arial" pitchFamily="34" charset="0"/>
                <a:cs typeface="Arial" pitchFamily="34" charset="0"/>
              </a:rPr>
              <a:t>But the average velocity of a moving object can't tell us how fast the object moves at any given point during the interval Δt.</a:t>
            </a:r>
          </a:p>
        </p:txBody>
      </p:sp>
      <p:pic>
        <p:nvPicPr>
          <p:cNvPr id="6" name="Picture 5" descr="NBK-69938-348cc42.png"/>
          <p:cNvPicPr>
            <a:picLocks/>
          </p:cNvPicPr>
          <p:nvPr/>
        </p:nvPicPr>
        <p:blipFill>
          <a:blip r:embed="rId2" cstate="print"/>
          <a:stretch>
            <a:fillRect/>
          </a:stretch>
        </p:blipFill>
        <p:spPr>
          <a:xfrm>
            <a:off x="5092700" y="2336802"/>
            <a:ext cx="4927600" cy="3255771"/>
          </a:xfrm>
          <a:prstGeom prst="rect">
            <a:avLst/>
          </a:prstGeom>
          <a:solidFill>
            <a:scrgbClr r="0" g="0" b="0">
              <a:alpha val="0"/>
            </a:scrgbClr>
          </a:solid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9600" y="3442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3" name="TextBox 2"/>
          <p:cNvSpPr txBox="1"/>
          <p:nvPr/>
        </p:nvSpPr>
        <p:spPr>
          <a:xfrm>
            <a:off x="889000" y="1155702"/>
            <a:ext cx="8331200" cy="1938992"/>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Average velocity is defined as change in position over time.  This tells us the 'average' velocity for a given length or </a:t>
            </a:r>
            <a:r>
              <a:rPr lang="en-US" sz="2400" i="1" dirty="0">
                <a:solidFill>
                  <a:srgbClr val="00008B"/>
                </a:solidFill>
                <a:latin typeface="Arial" pitchFamily="34" charset="0"/>
                <a:cs typeface="Arial" pitchFamily="34" charset="0"/>
              </a:rPr>
              <a:t>span</a:t>
            </a:r>
            <a:r>
              <a:rPr lang="en-US" sz="2400" dirty="0">
                <a:solidFill>
                  <a:srgbClr val="00008B"/>
                </a:solidFill>
                <a:latin typeface="Arial" pitchFamily="34" charset="0"/>
                <a:cs typeface="Arial" pitchFamily="34" charset="0"/>
              </a:rPr>
              <a:t> of time.  </a:t>
            </a: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p:txBody>
      </p:sp>
      <p:pic>
        <p:nvPicPr>
          <p:cNvPr id="4" name="Picture 3" descr="NBK-69938-34ae7d7.png"/>
          <p:cNvPicPr>
            <a:picLocks/>
          </p:cNvPicPr>
          <p:nvPr/>
        </p:nvPicPr>
        <p:blipFill>
          <a:blip r:embed="rId2" cstate="print"/>
          <a:stretch>
            <a:fillRect/>
          </a:stretch>
        </p:blipFill>
        <p:spPr>
          <a:xfrm>
            <a:off x="1028191" y="2571495"/>
            <a:ext cx="4374896" cy="2830830"/>
          </a:xfrm>
          <a:prstGeom prst="rect">
            <a:avLst/>
          </a:prstGeom>
          <a:solidFill>
            <a:scrgbClr r="0" g="0" b="0">
              <a:alpha val="0"/>
            </a:scrgbClr>
          </a:solidFill>
        </p:spPr>
      </p:pic>
      <p:sp>
        <p:nvSpPr>
          <p:cNvPr id="5" name="TextBox 4"/>
          <p:cNvSpPr txBox="1"/>
          <p:nvPr/>
        </p:nvSpPr>
        <p:spPr>
          <a:xfrm>
            <a:off x="1282700" y="5867403"/>
            <a:ext cx="8077200" cy="1200329"/>
          </a:xfrm>
          <a:prstGeom prst="rect">
            <a:avLst/>
          </a:prstGeom>
          <a:noFill/>
        </p:spPr>
        <p:txBody>
          <a:bodyPr vert="horz" rtlCol="0">
            <a:spAutoFit/>
          </a:bodyPr>
          <a:lstStyle/>
          <a:p>
            <a:pPr algn="ctr"/>
            <a:r>
              <a:rPr lang="en-US" sz="2400">
                <a:solidFill>
                  <a:srgbClr val="00008B"/>
                </a:solidFill>
                <a:latin typeface="Arial" pitchFamily="34" charset="0"/>
                <a:cs typeface="Arial" pitchFamily="34" charset="0"/>
              </a:rPr>
              <a:t>Watch what happens when we look for the instantaneous velocity by reducing the amount of time we take to measure displacement.</a:t>
            </a:r>
          </a:p>
        </p:txBody>
      </p:sp>
      <p:sp>
        <p:nvSpPr>
          <p:cNvPr id="6" name="TextBox 5"/>
          <p:cNvSpPr txBox="1"/>
          <p:nvPr/>
        </p:nvSpPr>
        <p:spPr>
          <a:xfrm>
            <a:off x="5867400" y="2768600"/>
            <a:ext cx="4013200" cy="2308324"/>
          </a:xfrm>
          <a:prstGeom prst="rect">
            <a:avLst/>
          </a:prstGeom>
          <a:noFill/>
        </p:spPr>
        <p:txBody>
          <a:bodyPr vert="horz" rtlCol="0">
            <a:spAutoFit/>
          </a:bodyPr>
          <a:lstStyle/>
          <a:p>
            <a:r>
              <a:rPr lang="en-US" sz="2400">
                <a:solidFill>
                  <a:srgbClr val="00008B"/>
                </a:solidFill>
                <a:latin typeface="Arial" pitchFamily="34" charset="0"/>
                <a:cs typeface="Arial" pitchFamily="34" charset="0"/>
              </a:rPr>
              <a:t>If we want to know the speed or velocity of an object at a </a:t>
            </a:r>
            <a:r>
              <a:rPr lang="en-US" sz="2400" i="1">
                <a:solidFill>
                  <a:srgbClr val="00008B"/>
                </a:solidFill>
                <a:latin typeface="Arial" pitchFamily="34" charset="0"/>
                <a:cs typeface="Arial" pitchFamily="34" charset="0"/>
              </a:rPr>
              <a:t>specific point in time</a:t>
            </a:r>
            <a:r>
              <a:rPr lang="en-US" sz="2400">
                <a:solidFill>
                  <a:srgbClr val="00008B"/>
                </a:solidFill>
                <a:latin typeface="Arial" pitchFamily="34" charset="0"/>
                <a:cs typeface="Arial" pitchFamily="34" charset="0"/>
              </a:rPr>
              <a:t> (with this radar gun for example), we want to know the instantaneous velocity...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03400" y="4204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graphicFrame>
        <p:nvGraphicFramePr>
          <p:cNvPr id="3" name="Table 2"/>
          <p:cNvGraphicFramePr>
            <a:graphicFrameLocks noGrp="1"/>
          </p:cNvGraphicFramePr>
          <p:nvPr/>
        </p:nvGraphicFramePr>
        <p:xfrm>
          <a:off x="1650999" y="1905000"/>
          <a:ext cx="7086600" cy="9906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95300">
                <a:tc>
                  <a:txBody>
                    <a:bodyPr/>
                    <a:lstStyle/>
                    <a:p>
                      <a:pPr algn="ctr"/>
                      <a:r>
                        <a:rPr lang="en-US" sz="2000" b="0" i="0" u="none" baseline="0" dirty="0">
                          <a:solidFill>
                            <a:srgbClr val="000000"/>
                          </a:solidFill>
                          <a:latin typeface="Arial - 20"/>
                        </a:rPr>
                        <a:t>Displacement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495300">
                <a:tc>
                  <a:txBody>
                    <a:bodyPr/>
                    <a:lstStyle/>
                    <a:p>
                      <a:pPr algn="ctr"/>
                      <a:r>
                        <a:rPr lang="en-US" sz="2000" b="0" i="0" u="none" baseline="0" dirty="0">
                          <a:solidFill>
                            <a:srgbClr val="000000"/>
                          </a:solidFill>
                          <a:latin typeface="Arial - 20"/>
                        </a:rPr>
                        <a:t>100m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10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6311900" y="1962090"/>
            <a:ext cx="2489200" cy="400110"/>
          </a:xfrm>
          <a:prstGeom prst="rect">
            <a:avLst/>
          </a:prstGeom>
          <a:noFill/>
        </p:spPr>
        <p:txBody>
          <a:bodyPr vert="horz" rtlCol="0">
            <a:spAutoFit/>
          </a:bodyPr>
          <a:lstStyle/>
          <a:p>
            <a:pPr algn="ctr"/>
            <a:r>
              <a:rPr lang="en-US" sz="2000" dirty="0">
                <a:solidFill>
                  <a:srgbClr val="000000"/>
                </a:solidFill>
                <a:latin typeface="Arial - 20"/>
              </a:rPr>
              <a:t>Velocity</a:t>
            </a:r>
            <a:r>
              <a:rPr lang="en-US" sz="2000" dirty="0">
                <a:solidFill>
                  <a:srgbClr val="000000"/>
                </a:solidFill>
                <a:latin typeface="Times New Roman - 20"/>
              </a:rPr>
              <a:t> </a:t>
            </a:r>
          </a:p>
        </p:txBody>
      </p:sp>
      <p:sp>
        <p:nvSpPr>
          <p:cNvPr id="5" name="TextBox 4"/>
          <p:cNvSpPr txBox="1"/>
          <p:nvPr/>
        </p:nvSpPr>
        <p:spPr>
          <a:xfrm>
            <a:off x="1193800" y="3741003"/>
            <a:ext cx="82296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In an experiment, an object travels at a constant velocity.  </a:t>
            </a:r>
          </a:p>
          <a:p>
            <a:r>
              <a:rPr lang="en-US" sz="2400" dirty="0">
                <a:solidFill>
                  <a:srgbClr val="00008B"/>
                </a:solidFill>
                <a:latin typeface="Arial" pitchFamily="34" charset="0"/>
                <a:cs typeface="Arial" pitchFamily="34" charset="0"/>
              </a:rPr>
              <a:t>Find the magnitude of the velocity using the data  above.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9600" y="4204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3" name="TextBox 2"/>
          <p:cNvSpPr txBox="1"/>
          <p:nvPr/>
        </p:nvSpPr>
        <p:spPr>
          <a:xfrm>
            <a:off x="508000" y="3992940"/>
            <a:ext cx="9245600" cy="156966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What happens if we measure the distance traveled in the same experiment for only one second?</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What is the velocity? </a:t>
            </a:r>
          </a:p>
        </p:txBody>
      </p:sp>
      <p:graphicFrame>
        <p:nvGraphicFramePr>
          <p:cNvPr id="4" name="Table 3"/>
          <p:cNvGraphicFramePr>
            <a:graphicFrameLocks noGrp="1"/>
          </p:cNvGraphicFramePr>
          <p:nvPr/>
        </p:nvGraphicFramePr>
        <p:xfrm>
          <a:off x="1411985" y="1727203"/>
          <a:ext cx="7084314" cy="1669415"/>
        </p:xfrm>
        <a:graphic>
          <a:graphicData uri="http://schemas.openxmlformats.org/drawingml/2006/table">
            <a:tbl>
              <a:tblPr firstRow="1" bandRow="1">
                <a:tableStyleId>{5C22544A-7EE6-4342-B048-85BDC9FD1C3A}</a:tableStyleId>
              </a:tblPr>
              <a:tblGrid>
                <a:gridCol w="2359914">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08000">
                <a:tc>
                  <a:txBody>
                    <a:bodyPr/>
                    <a:lstStyle/>
                    <a:p>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628015">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533400">
                <a:tc>
                  <a:txBody>
                    <a:bodyPr/>
                    <a:lstStyle/>
                    <a:p>
                      <a:pPr algn="ctr"/>
                      <a:r>
                        <a:rPr lang="en-US" sz="2000" b="0" i="0" u="none" baseline="0" dirty="0">
                          <a:solidFill>
                            <a:srgbClr val="000000"/>
                          </a:solidFill>
                          <a:latin typeface="Arial - 20"/>
                        </a:rPr>
                        <a:t>10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Times New Roman - 20"/>
                        </a:rPr>
                        <a:t> 1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423541" y="1754886"/>
          <a:ext cx="7070852" cy="1066800"/>
        </p:xfrm>
        <a:graphic>
          <a:graphicData uri="http://schemas.openxmlformats.org/drawingml/2006/table">
            <a:tbl>
              <a:tblPr firstRow="1" bandRow="1">
                <a:tableStyleId>{5C22544A-7EE6-4342-B048-85BDC9FD1C3A}</a:tableStyleId>
              </a:tblPr>
              <a:tblGrid>
                <a:gridCol w="2349754">
                  <a:extLst>
                    <a:ext uri="{9D8B030D-6E8A-4147-A177-3AD203B41FA5}">
                      <a16:colId xmlns:a16="http://schemas.microsoft.com/office/drawing/2014/main" val="20000"/>
                    </a:ext>
                  </a:extLst>
                </a:gridCol>
                <a:gridCol w="2368042">
                  <a:extLst>
                    <a:ext uri="{9D8B030D-6E8A-4147-A177-3AD203B41FA5}">
                      <a16:colId xmlns:a16="http://schemas.microsoft.com/office/drawing/2014/main" val="20001"/>
                    </a:ext>
                  </a:extLst>
                </a:gridCol>
                <a:gridCol w="2353056">
                  <a:extLst>
                    <a:ext uri="{9D8B030D-6E8A-4147-A177-3AD203B41FA5}">
                      <a16:colId xmlns:a16="http://schemas.microsoft.com/office/drawing/2014/main" val="20002"/>
                    </a:ext>
                  </a:extLst>
                </a:gridCol>
              </a:tblGrid>
              <a:tr h="533400">
                <a:tc>
                  <a:txBody>
                    <a:bodyPr/>
                    <a:lstStyle/>
                    <a:p>
                      <a:pPr algn="ctr"/>
                      <a:r>
                        <a:rPr lang="en-US" sz="2000" b="0" i="0" u="none" baseline="0" dirty="0">
                          <a:solidFill>
                            <a:srgbClr val="000000"/>
                          </a:solidFill>
                          <a:latin typeface="Arial - 20"/>
                        </a:rPr>
                        <a:t>Displacement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a:solidFill>
                            <a:srgbClr val="000000"/>
                          </a:solidFill>
                          <a:latin typeface="Arial - 2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a:solidFill>
                            <a:srgbClr val="000000"/>
                          </a:solidFill>
                          <a:latin typeface="Arial - 20"/>
                        </a:rPr>
                        <a:t>Velocity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33400">
                <a:tc>
                  <a:txBody>
                    <a:bodyPr/>
                    <a:lstStyle/>
                    <a:p>
                      <a:pPr algn="ctr"/>
                      <a:r>
                        <a:rPr lang="en-US" sz="2000" b="0" i="0" u="none" baseline="0" dirty="0">
                          <a:solidFill>
                            <a:srgbClr val="000000"/>
                          </a:solidFill>
                          <a:latin typeface="Arial - 20"/>
                        </a:rPr>
                        <a:t>100m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10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9600" y="4204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3" name="TextBox 2"/>
          <p:cNvSpPr txBox="1"/>
          <p:nvPr/>
        </p:nvSpPr>
        <p:spPr>
          <a:xfrm>
            <a:off x="508000" y="4602540"/>
            <a:ext cx="9245600" cy="156966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What happens if we measure the distance traveled in the same experiment for a really small time interval?</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What is the velocity? </a:t>
            </a:r>
          </a:p>
        </p:txBody>
      </p:sp>
      <p:graphicFrame>
        <p:nvGraphicFramePr>
          <p:cNvPr id="4" name="Table 3"/>
          <p:cNvGraphicFramePr>
            <a:graphicFrameLocks noGrp="1"/>
          </p:cNvGraphicFramePr>
          <p:nvPr/>
        </p:nvGraphicFramePr>
        <p:xfrm>
          <a:off x="1411985" y="2415286"/>
          <a:ext cx="7084314" cy="1623314"/>
        </p:xfrm>
        <a:graphic>
          <a:graphicData uri="http://schemas.openxmlformats.org/drawingml/2006/table">
            <a:tbl>
              <a:tblPr firstRow="1" bandRow="1">
                <a:tableStyleId>{5C22544A-7EE6-4342-B048-85BDC9FD1C3A}</a:tableStyleId>
              </a:tblPr>
              <a:tblGrid>
                <a:gridCol w="2359914">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08000">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81914">
                <a:tc>
                  <a:txBody>
                    <a:bodyPr/>
                    <a:lstStyle/>
                    <a:p>
                      <a:pPr algn="ctr"/>
                      <a:r>
                        <a:rPr lang="en-US" sz="2000" b="0" i="0" u="none" baseline="0" dirty="0">
                          <a:solidFill>
                            <a:srgbClr val="000000"/>
                          </a:solidFill>
                          <a:latin typeface="Arial - 20"/>
                        </a:rPr>
                        <a:t>10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a:solidFill>
                            <a:srgbClr val="000000"/>
                          </a:solidFill>
                          <a:latin typeface="Times New Roman - 20"/>
                        </a:rPr>
                        <a:t> 1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a:solidFill>
                            <a:srgbClr val="000000"/>
                          </a:solidFill>
                          <a:latin typeface="Times New Roman - 20"/>
                        </a:rPr>
                        <a:t>10 m/s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533400">
                <a:tc>
                  <a:txBody>
                    <a:bodyPr/>
                    <a:lstStyle/>
                    <a:p>
                      <a:pPr algn="ctr"/>
                      <a:r>
                        <a:rPr lang="en-US" sz="2000" b="0" i="0" u="none" baseline="0">
                          <a:solidFill>
                            <a:srgbClr val="000000"/>
                          </a:solidFill>
                          <a:latin typeface="Arial - 20"/>
                        </a:rPr>
                        <a:t>0.001m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0.0001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800" dirty="0"/>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416684" y="1832228"/>
          <a:ext cx="7087616" cy="1078484"/>
        </p:xfrm>
        <a:graphic>
          <a:graphicData uri="http://schemas.openxmlformats.org/drawingml/2006/table">
            <a:tbl>
              <a:tblPr firstRow="1" bandRow="1">
                <a:tableStyleId>{5C22544A-7EE6-4342-B048-85BDC9FD1C3A}</a:tableStyleId>
              </a:tblPr>
              <a:tblGrid>
                <a:gridCol w="2325751">
                  <a:extLst>
                    <a:ext uri="{9D8B030D-6E8A-4147-A177-3AD203B41FA5}">
                      <a16:colId xmlns:a16="http://schemas.microsoft.com/office/drawing/2014/main" val="20000"/>
                    </a:ext>
                  </a:extLst>
                </a:gridCol>
                <a:gridCol w="2388489">
                  <a:extLst>
                    <a:ext uri="{9D8B030D-6E8A-4147-A177-3AD203B41FA5}">
                      <a16:colId xmlns:a16="http://schemas.microsoft.com/office/drawing/2014/main" val="20001"/>
                    </a:ext>
                  </a:extLst>
                </a:gridCol>
                <a:gridCol w="2373376">
                  <a:extLst>
                    <a:ext uri="{9D8B030D-6E8A-4147-A177-3AD203B41FA5}">
                      <a16:colId xmlns:a16="http://schemas.microsoft.com/office/drawing/2014/main" val="20002"/>
                    </a:ext>
                  </a:extLst>
                </a:gridCol>
              </a:tblGrid>
              <a:tr h="539242">
                <a:tc>
                  <a:txBody>
                    <a:bodyPr/>
                    <a:lstStyle/>
                    <a:p>
                      <a:pPr algn="ctr"/>
                      <a:r>
                        <a:rPr lang="en-US" sz="2000" b="0" i="0" u="none" baseline="0" dirty="0">
                          <a:solidFill>
                            <a:srgbClr val="000000"/>
                          </a:solidFill>
                          <a:latin typeface="Arial - 20"/>
                        </a:rPr>
                        <a:t>Displacement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a:solidFill>
                            <a:srgbClr val="000000"/>
                          </a:solidFill>
                          <a:latin typeface="Arial - 20"/>
                        </a:rPr>
                        <a:t>Velocity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539242">
                <a:tc>
                  <a:txBody>
                    <a:bodyPr/>
                    <a:lstStyle/>
                    <a:p>
                      <a:pPr algn="ctr"/>
                      <a:r>
                        <a:rPr lang="en-US" sz="2000" b="0" i="0" u="none" baseline="0">
                          <a:solidFill>
                            <a:srgbClr val="000000"/>
                          </a:solidFill>
                          <a:latin typeface="Arial - 20"/>
                        </a:rPr>
                        <a:t>100m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a:solidFill>
                            <a:srgbClr val="000000"/>
                          </a:solidFill>
                          <a:latin typeface="Arial - 20"/>
                        </a:rPr>
                        <a:t>10 s</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a:solidFill>
                            <a:srgbClr val="000000"/>
                          </a:solidFill>
                          <a:latin typeface="Arial - 20"/>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08201" y="1432544"/>
          <a:ext cx="5364226" cy="3535710"/>
        </p:xfrm>
        <a:graphic>
          <a:graphicData uri="http://schemas.openxmlformats.org/drawingml/2006/table">
            <a:tbl>
              <a:tblPr firstRow="1" bandRow="1">
                <a:tableStyleId>{5C22544A-7EE6-4342-B048-85BDC9FD1C3A}</a:tableStyleId>
              </a:tblPr>
              <a:tblGrid>
                <a:gridCol w="1992503">
                  <a:extLst>
                    <a:ext uri="{9D8B030D-6E8A-4147-A177-3AD203B41FA5}">
                      <a16:colId xmlns:a16="http://schemas.microsoft.com/office/drawing/2014/main" val="20000"/>
                    </a:ext>
                  </a:extLst>
                </a:gridCol>
                <a:gridCol w="1676654">
                  <a:extLst>
                    <a:ext uri="{9D8B030D-6E8A-4147-A177-3AD203B41FA5}">
                      <a16:colId xmlns:a16="http://schemas.microsoft.com/office/drawing/2014/main" val="20001"/>
                    </a:ext>
                  </a:extLst>
                </a:gridCol>
                <a:gridCol w="1695069">
                  <a:extLst>
                    <a:ext uri="{9D8B030D-6E8A-4147-A177-3AD203B41FA5}">
                      <a16:colId xmlns:a16="http://schemas.microsoft.com/office/drawing/2014/main" val="20002"/>
                    </a:ext>
                  </a:extLst>
                </a:gridCol>
              </a:tblGrid>
              <a:tr h="548656">
                <a:tc>
                  <a:txBody>
                    <a:bodyPr/>
                    <a:lstStyle/>
                    <a:p>
                      <a:pPr algn="ctr"/>
                      <a:r>
                        <a:rPr lang="en-US" sz="2200" b="0" i="0" u="none" baseline="0" dirty="0">
                          <a:solidFill>
                            <a:srgbClr val="000000"/>
                          </a:solidFill>
                          <a:latin typeface="Arial - 22"/>
                        </a:rPr>
                        <a:t>Displacement</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a:solidFill>
                            <a:srgbClr val="000000"/>
                          </a:solidFill>
                          <a:latin typeface="Arial - 22"/>
                        </a:rPr>
                        <a:t>Time</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a:solidFill>
                            <a:srgbClr val="000000"/>
                          </a:solidFill>
                          <a:latin typeface="Arial - 22"/>
                        </a:rPr>
                        <a:t>Velocity</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426722">
                <a:tc>
                  <a:txBody>
                    <a:bodyPr/>
                    <a:lstStyle/>
                    <a:p>
                      <a:pPr algn="ctr"/>
                      <a:r>
                        <a:rPr lang="en-US" sz="2200" b="0" i="0" u="none" baseline="0" dirty="0">
                          <a:solidFill>
                            <a:srgbClr val="000000"/>
                          </a:solidFill>
                          <a:latin typeface="Arial - 22"/>
                        </a:rPr>
                        <a:t>100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426722">
                <a:tc>
                  <a:txBody>
                    <a:bodyPr/>
                    <a:lstStyle/>
                    <a:p>
                      <a:pPr algn="ctr"/>
                      <a:r>
                        <a:rPr lang="en-US" sz="2200" b="0" i="0" u="none" baseline="0" dirty="0">
                          <a:solidFill>
                            <a:srgbClr val="000000"/>
                          </a:solidFill>
                          <a:latin typeface="Arial - 22"/>
                        </a:rPr>
                        <a:t>10 m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426722">
                <a:tc>
                  <a:txBody>
                    <a:bodyPr/>
                    <a:lstStyle/>
                    <a:p>
                      <a:pPr algn="ctr"/>
                      <a:r>
                        <a:rPr lang="en-US" sz="2200" b="0" i="0" u="none" baseline="0" dirty="0">
                          <a:solidFill>
                            <a:srgbClr val="000000"/>
                          </a:solidFill>
                          <a:latin typeface="Arial - 22"/>
                        </a:rPr>
                        <a:t>1.0 m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0.10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426722">
                <a:tc>
                  <a:txBody>
                    <a:bodyPr/>
                    <a:lstStyle/>
                    <a:p>
                      <a:pPr algn="ctr"/>
                      <a:r>
                        <a:rPr lang="en-US" sz="2200" b="0" i="0" u="none" baseline="0" dirty="0">
                          <a:solidFill>
                            <a:srgbClr val="000000"/>
                          </a:solidFill>
                          <a:latin typeface="Arial - 22"/>
                        </a:rPr>
                        <a:t>0.10 m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0.010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426722">
                <a:tc>
                  <a:txBody>
                    <a:bodyPr/>
                    <a:lstStyle/>
                    <a:p>
                      <a:pPr algn="ctr"/>
                      <a:r>
                        <a:rPr lang="en-US" sz="2200" b="0" i="0" u="none" baseline="0" dirty="0">
                          <a:solidFill>
                            <a:srgbClr val="000000"/>
                          </a:solidFill>
                          <a:latin typeface="Arial - 22"/>
                        </a:rPr>
                        <a:t> 0.010 m</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0.0010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r h="426722">
                <a:tc>
                  <a:txBody>
                    <a:bodyPr/>
                    <a:lstStyle/>
                    <a:p>
                      <a:pPr algn="ctr"/>
                      <a:r>
                        <a:rPr lang="en-US" sz="2200" b="0" i="0" u="none" baseline="0" dirty="0">
                          <a:solidFill>
                            <a:srgbClr val="000000"/>
                          </a:solidFill>
                          <a:latin typeface="Arial - 22"/>
                        </a:rPr>
                        <a:t>0.0010 m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0.00010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6"/>
                  </a:ext>
                </a:extLst>
              </a:tr>
              <a:tr h="426722">
                <a:tc>
                  <a:txBody>
                    <a:bodyPr/>
                    <a:lstStyle/>
                    <a:p>
                      <a:pPr algn="ctr"/>
                      <a:r>
                        <a:rPr lang="en-US" sz="2200" b="0" i="0" u="none" baseline="0" dirty="0">
                          <a:solidFill>
                            <a:srgbClr val="000000"/>
                          </a:solidFill>
                          <a:latin typeface="Arial - 22"/>
                        </a:rPr>
                        <a:t>0.00010 m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a:solidFill>
                            <a:srgbClr val="000000"/>
                          </a:solidFill>
                          <a:latin typeface="Arial - 22"/>
                        </a:rPr>
                        <a:t>0.000010 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0" i="0" u="none" baseline="0" dirty="0">
                          <a:solidFill>
                            <a:srgbClr val="000000"/>
                          </a:solidFill>
                          <a:latin typeface="Arial - 22"/>
                        </a:rPr>
                        <a:t>10 m/s </a:t>
                      </a:r>
                    </a:p>
                  </a:txBody>
                  <a:tcPr marT="45721" marB="45721">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1803400" y="4204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4" name="TextBox 3"/>
          <p:cNvSpPr txBox="1"/>
          <p:nvPr/>
        </p:nvSpPr>
        <p:spPr>
          <a:xfrm>
            <a:off x="469900" y="5440740"/>
            <a:ext cx="9474200" cy="156966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Since we need time to measure velocity, we can't know the exact velocity "at" a particular time... but if we imagine a really small value of time and the distance traveled, we can estimate the instantaneous velocity.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1066800"/>
            <a:ext cx="8813800" cy="3785652"/>
          </a:xfrm>
          <a:prstGeom prst="rect">
            <a:avLst/>
          </a:prstGeom>
          <a:noFill/>
        </p:spPr>
        <p:txBody>
          <a:bodyPr vert="horz" rtlCol="0">
            <a:spAutoFit/>
          </a:bodyPr>
          <a:lstStyle/>
          <a:p>
            <a:endParaRPr lang="en-US" sz="2400" dirty="0">
              <a:latin typeface="Arial" pitchFamily="34" charset="0"/>
              <a:cs typeface="Arial" pitchFamily="34" charset="0"/>
            </a:endParaRPr>
          </a:p>
          <a:p>
            <a:r>
              <a:rPr lang="en-US" sz="2400" dirty="0">
                <a:latin typeface="Arial" pitchFamily="34" charset="0"/>
                <a:cs typeface="Arial" pitchFamily="34" charset="0"/>
              </a:rPr>
              <a:t>T</a:t>
            </a:r>
            <a:r>
              <a:rPr lang="en-US" sz="2400" dirty="0">
                <a:solidFill>
                  <a:srgbClr val="00008B"/>
                </a:solidFill>
                <a:latin typeface="Arial" pitchFamily="34" charset="0"/>
                <a:cs typeface="Arial" pitchFamily="34" charset="0"/>
              </a:rPr>
              <a:t>o describe the motion in greater detail, we need to define the velocity at any specific instant of time or specific point along the path. Such a velocity is called instantaneous velocity.</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Note that the word </a:t>
            </a:r>
            <a:r>
              <a:rPr lang="en-US" sz="2400" i="1" dirty="0">
                <a:solidFill>
                  <a:srgbClr val="00008B"/>
                </a:solidFill>
                <a:latin typeface="Arial" pitchFamily="34" charset="0"/>
                <a:cs typeface="Arial" pitchFamily="34" charset="0"/>
              </a:rPr>
              <a:t>instant</a:t>
            </a:r>
            <a:r>
              <a:rPr lang="en-US" sz="2400" dirty="0">
                <a:solidFill>
                  <a:srgbClr val="00008B"/>
                </a:solidFill>
                <a:latin typeface="Arial" pitchFamily="34" charset="0"/>
                <a:cs typeface="Arial" pitchFamily="34" charset="0"/>
              </a:rPr>
              <a:t> has somewhat different meaning in physics than in everyday language. Instant is not necessarily something that is finished quickly. We may use the phrase "It lasted just an instant" to refer to something that lasted for a very short time interval.</a:t>
            </a:r>
          </a:p>
        </p:txBody>
      </p:sp>
      <p:sp>
        <p:nvSpPr>
          <p:cNvPr id="3" name="TextBox 2"/>
          <p:cNvSpPr txBox="1"/>
          <p:nvPr/>
        </p:nvSpPr>
        <p:spPr>
          <a:xfrm>
            <a:off x="1549400" y="381000"/>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pic>
        <p:nvPicPr>
          <p:cNvPr id="4" name="Picture 3" descr="NBK-139-6efea6.png"/>
          <p:cNvPicPr>
            <a:picLocks/>
          </p:cNvPicPr>
          <p:nvPr/>
        </p:nvPicPr>
        <p:blipFill>
          <a:blip r:embed="rId2" cstate="print"/>
          <a:stretch>
            <a:fillRect/>
          </a:stretch>
        </p:blipFill>
        <p:spPr>
          <a:xfrm>
            <a:off x="990604" y="5809617"/>
            <a:ext cx="1605533" cy="1605533"/>
          </a:xfrm>
          <a:prstGeom prst="rect">
            <a:avLst/>
          </a:prstGeom>
          <a:solidFill>
            <a:scrgbClr r="0" g="0" b="0">
              <a:alpha val="0"/>
            </a:scrgbClr>
          </a:solidFill>
        </p:spPr>
      </p:pic>
      <p:pic>
        <p:nvPicPr>
          <p:cNvPr id="5" name="Picture 4" descr="NBK-139-6f699d.png"/>
          <p:cNvPicPr>
            <a:picLocks/>
          </p:cNvPicPr>
          <p:nvPr/>
        </p:nvPicPr>
        <p:blipFill>
          <a:blip r:embed="rId3" cstate="print"/>
          <a:stretch>
            <a:fillRect/>
          </a:stretch>
        </p:blipFill>
        <p:spPr>
          <a:xfrm>
            <a:off x="7120635" y="5505450"/>
            <a:ext cx="1721484" cy="1721484"/>
          </a:xfrm>
          <a:prstGeom prst="rect">
            <a:avLst/>
          </a:prstGeom>
          <a:solidFill>
            <a:scrgbClr r="0" g="0" b="0">
              <a:alpha val="0"/>
            </a:scrgbClr>
          </a:solidFill>
        </p:spPr>
      </p:pic>
      <p:pic>
        <p:nvPicPr>
          <p:cNvPr id="6" name="Picture 5" descr="NBK-139-7119f8.png"/>
          <p:cNvPicPr>
            <a:picLocks/>
          </p:cNvPicPr>
          <p:nvPr/>
        </p:nvPicPr>
        <p:blipFill>
          <a:blip r:embed="rId4" cstate="print"/>
          <a:stretch>
            <a:fillRect/>
          </a:stretch>
        </p:blipFill>
        <p:spPr>
          <a:xfrm>
            <a:off x="4182109" y="5547104"/>
            <a:ext cx="1823720" cy="1823720"/>
          </a:xfrm>
          <a:prstGeom prst="rect">
            <a:avLst/>
          </a:prstGeom>
          <a:solidFill>
            <a:scrgbClr r="0" g="0" b="0">
              <a:alpha val="0"/>
            </a:scrgbClr>
          </a:solid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0400" y="1066800"/>
            <a:ext cx="8813800" cy="2677656"/>
          </a:xfrm>
          <a:prstGeom prst="rect">
            <a:avLst/>
          </a:prstGeom>
          <a:noFill/>
        </p:spPr>
        <p:txBody>
          <a:bodyPr vert="horz" rtlCol="0">
            <a:spAutoFit/>
          </a:bodyPr>
          <a:lstStyle/>
          <a:p>
            <a:endParaRPr lang="en-US" sz="2400" dirty="0">
              <a:latin typeface="Arial" pitchFamily="34" charset="0"/>
              <a:cs typeface="Arial" pitchFamily="34" charset="0"/>
            </a:endParaRPr>
          </a:p>
          <a:p>
            <a:pPr algn="ctr"/>
            <a:r>
              <a:rPr lang="en-US" sz="2400" dirty="0">
                <a:latin typeface="Arial" pitchFamily="34" charset="0"/>
                <a:cs typeface="Arial" pitchFamily="34" charset="0"/>
              </a:rPr>
              <a:t>I</a:t>
            </a:r>
            <a:r>
              <a:rPr lang="en-US" sz="2400" dirty="0">
                <a:solidFill>
                  <a:srgbClr val="00008B"/>
                </a:solidFill>
                <a:latin typeface="Arial" pitchFamily="34" charset="0"/>
                <a:cs typeface="Arial" pitchFamily="34" charset="0"/>
              </a:rPr>
              <a:t>n physics an instant has no duration at all;</a:t>
            </a:r>
          </a:p>
          <a:p>
            <a:pPr algn="ctr"/>
            <a:r>
              <a:rPr lang="en-US" sz="2400" dirty="0">
                <a:solidFill>
                  <a:srgbClr val="00008B"/>
                </a:solidFill>
                <a:latin typeface="Arial" pitchFamily="34" charset="0"/>
                <a:cs typeface="Arial" pitchFamily="34" charset="0"/>
              </a:rPr>
              <a:t> it refers to a single value of time.</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One of the most common examples we can use to understand  instantaneous velocity is driving a car and taking a quick look on the speedometer. </a:t>
            </a:r>
          </a:p>
        </p:txBody>
      </p:sp>
      <p:sp>
        <p:nvSpPr>
          <p:cNvPr id="3" name="TextBox 2"/>
          <p:cNvSpPr txBox="1"/>
          <p:nvPr/>
        </p:nvSpPr>
        <p:spPr>
          <a:xfrm>
            <a:off x="1270000" y="533400"/>
            <a:ext cx="5943600" cy="523220"/>
          </a:xfrm>
          <a:prstGeom prst="rect">
            <a:avLst/>
          </a:prstGeom>
          <a:noFill/>
        </p:spPr>
        <p:txBody>
          <a:bodyPr vert="horz" rtlCol="0">
            <a:spAutoFit/>
          </a:bodyPr>
          <a:lstStyle/>
          <a:p>
            <a:pPr algn="ctr"/>
            <a:r>
              <a:rPr lang="en-US" sz="2800" b="1" dirty="0">
                <a:solidFill>
                  <a:srgbClr val="333399"/>
                </a:solidFill>
                <a:latin typeface="Arial" pitchFamily="34" charset="0"/>
                <a:cs typeface="Arial" pitchFamily="34" charset="0"/>
              </a:rPr>
              <a:t>Instantaneous Velocity</a:t>
            </a:r>
          </a:p>
        </p:txBody>
      </p:sp>
      <p:pic>
        <p:nvPicPr>
          <p:cNvPr id="4" name="Picture 3" descr="NBK-69938-34e4143.png"/>
          <p:cNvPicPr>
            <a:picLocks/>
          </p:cNvPicPr>
          <p:nvPr/>
        </p:nvPicPr>
        <p:blipFill>
          <a:blip r:embed="rId2" cstate="print"/>
          <a:stretch>
            <a:fillRect/>
          </a:stretch>
        </p:blipFill>
        <p:spPr>
          <a:xfrm>
            <a:off x="4441575" y="4129913"/>
            <a:ext cx="4606671" cy="2298700"/>
          </a:xfrm>
          <a:prstGeom prst="rect">
            <a:avLst/>
          </a:prstGeom>
          <a:solidFill>
            <a:scrgbClr r="0" g="0" b="0">
              <a:alpha val="0"/>
            </a:scrgbClr>
          </a:solidFill>
        </p:spPr>
      </p:pic>
      <p:sp>
        <p:nvSpPr>
          <p:cNvPr id="5" name="TextBox 4"/>
          <p:cNvSpPr txBox="1"/>
          <p:nvPr/>
        </p:nvSpPr>
        <p:spPr>
          <a:xfrm>
            <a:off x="787400" y="4432300"/>
            <a:ext cx="3454400" cy="1200329"/>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At this point, we see the instantaneous value of the velocity.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03400" y="4204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3" name="TextBox 2"/>
          <p:cNvSpPr txBox="1"/>
          <p:nvPr/>
        </p:nvSpPr>
        <p:spPr>
          <a:xfrm>
            <a:off x="444500" y="1447800"/>
            <a:ext cx="90170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instantaneous velocity is the same as the magnitude of the average velocity as the time interval becomes very </a:t>
            </a:r>
            <a:r>
              <a:rPr lang="en-US" sz="2400" dirty="0" err="1">
                <a:solidFill>
                  <a:srgbClr val="00008B"/>
                </a:solidFill>
                <a:latin typeface="Arial" pitchFamily="34" charset="0"/>
                <a:cs typeface="Arial" pitchFamily="34" charset="0"/>
              </a:rPr>
              <a:t>very</a:t>
            </a:r>
            <a:r>
              <a:rPr lang="en-US" sz="2400" dirty="0">
                <a:solidFill>
                  <a:srgbClr val="00008B"/>
                </a:solidFill>
                <a:latin typeface="Arial" pitchFamily="34" charset="0"/>
                <a:cs typeface="Arial" pitchFamily="34" charset="0"/>
              </a:rPr>
              <a:t> short.</a:t>
            </a:r>
          </a:p>
        </p:txBody>
      </p:sp>
      <p:grpSp>
        <p:nvGrpSpPr>
          <p:cNvPr id="9" name="Group 8"/>
          <p:cNvGrpSpPr/>
          <p:nvPr/>
        </p:nvGrpSpPr>
        <p:grpSpPr>
          <a:xfrm>
            <a:off x="2946400" y="3124200"/>
            <a:ext cx="3352800" cy="918865"/>
            <a:chOff x="3060700" y="3543300"/>
            <a:chExt cx="3352800" cy="918867"/>
          </a:xfrm>
        </p:grpSpPr>
        <p:sp>
          <p:nvSpPr>
            <p:cNvPr id="4" name="TextBox 3"/>
            <p:cNvSpPr txBox="1"/>
            <p:nvPr/>
          </p:nvSpPr>
          <p:spPr>
            <a:xfrm>
              <a:off x="3670300" y="3543300"/>
              <a:ext cx="863600" cy="461666"/>
            </a:xfrm>
            <a:prstGeom prst="rect">
              <a:avLst/>
            </a:prstGeom>
            <a:noFill/>
          </p:spPr>
          <p:txBody>
            <a:bodyPr vert="horz" rtlCol="0">
              <a:spAutoFit/>
            </a:bodyPr>
            <a:lstStyle/>
            <a:p>
              <a:r>
                <a:rPr lang="el-GR" sz="2400">
                  <a:solidFill>
                    <a:srgbClr val="000000"/>
                  </a:solidFill>
                  <a:latin typeface="Arial" pitchFamily="34" charset="0"/>
                  <a:cs typeface="Arial" pitchFamily="34" charset="0"/>
                </a:rPr>
                <a:t>Δ</a:t>
              </a:r>
              <a:r>
                <a:rPr lang="en-US" sz="2400">
                  <a:solidFill>
                    <a:srgbClr val="000000"/>
                  </a:solidFill>
                  <a:latin typeface="Arial" pitchFamily="34" charset="0"/>
                  <a:cs typeface="Arial" pitchFamily="34" charset="0"/>
                </a:rPr>
                <a:t>x</a:t>
              </a:r>
            </a:p>
          </p:txBody>
        </p:sp>
        <p:sp>
          <p:nvSpPr>
            <p:cNvPr id="5" name="TextBox 4"/>
            <p:cNvSpPr txBox="1"/>
            <p:nvPr/>
          </p:nvSpPr>
          <p:spPr>
            <a:xfrm>
              <a:off x="3670300" y="4000501"/>
              <a:ext cx="2743200" cy="461666"/>
            </a:xfrm>
            <a:prstGeom prst="rect">
              <a:avLst/>
            </a:prstGeom>
            <a:noFill/>
          </p:spPr>
          <p:txBody>
            <a:bodyPr vert="horz" rtlCol="0">
              <a:spAutoFit/>
            </a:bodyPr>
            <a:lstStyle/>
            <a:p>
              <a:r>
                <a:rPr lang="el-GR" sz="2400" dirty="0">
                  <a:solidFill>
                    <a:srgbClr val="000000"/>
                  </a:solidFill>
                  <a:latin typeface="Arial" pitchFamily="34" charset="0"/>
                  <a:cs typeface="Arial" pitchFamily="34" charset="0"/>
                </a:rPr>
                <a:t>Δ</a:t>
              </a:r>
              <a:r>
                <a:rPr lang="en-US" sz="2400" dirty="0">
                  <a:solidFill>
                    <a:srgbClr val="000000"/>
                  </a:solidFill>
                  <a:latin typeface="Arial" pitchFamily="34" charset="0"/>
                  <a:cs typeface="Arial" pitchFamily="34" charset="0"/>
                </a:rPr>
                <a:t>t     as </a:t>
              </a:r>
              <a:r>
                <a:rPr lang="el-GR" sz="2400" dirty="0">
                  <a:solidFill>
                    <a:srgbClr val="000000"/>
                  </a:solidFill>
                  <a:latin typeface="Arial" pitchFamily="34" charset="0"/>
                  <a:cs typeface="Arial" pitchFamily="34" charset="0"/>
                </a:rPr>
                <a:t>Δ</a:t>
              </a:r>
              <a:r>
                <a:rPr lang="en-US" sz="2400" dirty="0">
                  <a:solidFill>
                    <a:srgbClr val="000000"/>
                  </a:solidFill>
                  <a:latin typeface="Arial" pitchFamily="34" charset="0"/>
                  <a:cs typeface="Arial" pitchFamily="34" charset="0"/>
                </a:rPr>
                <a:t>t      0</a:t>
              </a:r>
            </a:p>
          </p:txBody>
        </p:sp>
        <p:cxnSp>
          <p:nvCxnSpPr>
            <p:cNvPr id="6" name="Straight Connector 5"/>
            <p:cNvCxnSpPr/>
            <p:nvPr/>
          </p:nvCxnSpPr>
          <p:spPr>
            <a:xfrm>
              <a:off x="3689603" y="3955796"/>
              <a:ext cx="391795"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60700" y="3784600"/>
              <a:ext cx="990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v = </a:t>
              </a:r>
            </a:p>
          </p:txBody>
        </p:sp>
        <p:cxnSp>
          <p:nvCxnSpPr>
            <p:cNvPr id="8" name="Straight Connector 7"/>
            <p:cNvCxnSpPr/>
            <p:nvPr/>
          </p:nvCxnSpPr>
          <p:spPr>
            <a:xfrm>
              <a:off x="5194300" y="4229101"/>
              <a:ext cx="330200"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 name="Group 21"/>
          <p:cNvGrpSpPr/>
          <p:nvPr/>
        </p:nvGrpSpPr>
        <p:grpSpPr>
          <a:xfrm>
            <a:off x="3098800" y="1892301"/>
            <a:ext cx="3657600" cy="2829940"/>
            <a:chOff x="3098800" y="1892300"/>
            <a:chExt cx="3657600" cy="2829940"/>
          </a:xfrm>
        </p:grpSpPr>
        <p:cxnSp>
          <p:nvCxnSpPr>
            <p:cNvPr id="2" name="Straight Connector 1"/>
            <p:cNvCxnSpPr/>
            <p:nvPr/>
          </p:nvCxnSpPr>
          <p:spPr>
            <a:xfrm>
              <a:off x="4194047" y="1992248"/>
              <a:ext cx="0" cy="2729992"/>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147822" y="3266947"/>
              <a:ext cx="336257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8800" y="18923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5" name="Straight Connector 4"/>
            <p:cNvCxnSpPr/>
            <p:nvPr/>
          </p:nvCxnSpPr>
          <p:spPr>
            <a:xfrm>
              <a:off x="4503546"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45177"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4008"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42965"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41796"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62090" y="31714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74796" y="31819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87240" y="301205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4421" y="31819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76572" y="27465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76572" y="24597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76572" y="219417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76572" y="35325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76572" y="38087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087240" y="410616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87240" y="438238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92800" y="34544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3" name="Straight Connector 22"/>
          <p:cNvCxnSpPr/>
          <p:nvPr/>
        </p:nvCxnSpPr>
        <p:spPr>
          <a:xfrm>
            <a:off x="4089400" y="29972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35100" y="1407616"/>
            <a:ext cx="6477000" cy="4154984"/>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graph below shows velocity versus time.</a:t>
            </a: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How do you know the velocity is constant?</a:t>
            </a:r>
          </a:p>
        </p:txBody>
      </p:sp>
      <p:sp>
        <p:nvSpPr>
          <p:cNvPr id="25" name="TextBox 24"/>
          <p:cNvSpPr txBox="1"/>
          <p:nvPr/>
        </p:nvSpPr>
        <p:spPr>
          <a:xfrm>
            <a:off x="1879600" y="381000"/>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Velocity Graphing 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44269"/>
            <a:ext cx="8991600" cy="646331"/>
          </a:xfrm>
          <a:prstGeom prst="rect">
            <a:avLst/>
          </a:prstGeom>
          <a:noFill/>
        </p:spPr>
        <p:txBody>
          <a:bodyPr vert="horz" rtlCol="0">
            <a:spAutoFit/>
          </a:bodyPr>
          <a:lstStyle/>
          <a:p>
            <a:pPr algn="ctr"/>
            <a:r>
              <a:rPr lang="en-US" sz="3600" b="1" dirty="0">
                <a:solidFill>
                  <a:srgbClr val="00008B"/>
                </a:solidFill>
                <a:latin typeface="Arial - 35"/>
              </a:rPr>
              <a:t>Time</a:t>
            </a:r>
          </a:p>
        </p:txBody>
      </p:sp>
      <p:sp>
        <p:nvSpPr>
          <p:cNvPr id="3" name="TextBox 2"/>
          <p:cNvSpPr txBox="1"/>
          <p:nvPr/>
        </p:nvSpPr>
        <p:spPr>
          <a:xfrm>
            <a:off x="546100" y="787400"/>
            <a:ext cx="9398000" cy="2400657"/>
          </a:xfrm>
          <a:prstGeom prst="rect">
            <a:avLst/>
          </a:prstGeom>
          <a:noFill/>
        </p:spPr>
        <p:txBody>
          <a:bodyPr vert="horz" rtlCol="0">
            <a:spAutoFit/>
          </a:bodyPr>
          <a:lstStyle/>
          <a:p>
            <a:endParaRPr lang="en-US" dirty="0"/>
          </a:p>
          <a:p>
            <a:endParaRPr lang="en-US" dirty="0"/>
          </a:p>
          <a:p>
            <a:r>
              <a:rPr lang="en-US" sz="2400" dirty="0">
                <a:solidFill>
                  <a:srgbClr val="00008B"/>
                </a:solidFill>
                <a:latin typeface="Arial" pitchFamily="34" charset="0"/>
                <a:cs typeface="Arial" pitchFamily="34" charset="0"/>
              </a:rPr>
              <a:t>We can say that in the time it took to run around the track, the second hand of my watch went around once...so my run took 60 seconds.  When we compare the time between two events to the time between two other events, we are </a:t>
            </a:r>
            <a:r>
              <a:rPr lang="en-US" sz="2400" u="sng" dirty="0">
                <a:solidFill>
                  <a:srgbClr val="00008B"/>
                </a:solidFill>
                <a:latin typeface="Arial" pitchFamily="34" charset="0"/>
                <a:cs typeface="Arial" pitchFamily="34" charset="0"/>
              </a:rPr>
              <a:t>measuring</a:t>
            </a:r>
            <a:r>
              <a:rPr lang="en-US" sz="2400" dirty="0">
                <a:solidFill>
                  <a:srgbClr val="00008B"/>
                </a:solidFill>
                <a:latin typeface="Arial" pitchFamily="34" charset="0"/>
                <a:cs typeface="Arial" pitchFamily="34" charset="0"/>
              </a:rPr>
              <a:t> time.  </a:t>
            </a:r>
          </a:p>
          <a:p>
            <a:endParaRPr lang="en-US" dirty="0">
              <a:solidFill>
                <a:srgbClr val="00008B"/>
              </a:solidFill>
              <a:latin typeface="Arial - 24"/>
            </a:endParaRPr>
          </a:p>
        </p:txBody>
      </p:sp>
      <p:pic>
        <p:nvPicPr>
          <p:cNvPr id="4" name="Picture 3" descr="NBK-49824-147dc62.png"/>
          <p:cNvPicPr>
            <a:picLocks/>
          </p:cNvPicPr>
          <p:nvPr/>
        </p:nvPicPr>
        <p:blipFill>
          <a:blip r:embed="rId3" cstate="print"/>
          <a:stretch>
            <a:fillRect/>
          </a:stretch>
        </p:blipFill>
        <p:spPr>
          <a:xfrm>
            <a:off x="1117604" y="3228721"/>
            <a:ext cx="5168265" cy="3857879"/>
          </a:xfrm>
          <a:prstGeom prst="rect">
            <a:avLst/>
          </a:prstGeom>
          <a:solidFill>
            <a:scrgbClr r="0" g="0" b="0">
              <a:alpha val="0"/>
            </a:scrgbClr>
          </a:solidFill>
        </p:spPr>
      </p:pic>
      <p:sp>
        <p:nvSpPr>
          <p:cNvPr id="5" name="TextBox 4"/>
          <p:cNvSpPr txBox="1"/>
          <p:nvPr/>
        </p:nvSpPr>
        <p:spPr>
          <a:xfrm>
            <a:off x="7162800" y="3619500"/>
            <a:ext cx="2235200" cy="1569660"/>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This doesn't define time, but it allows us to work with it.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 name="Group 27"/>
          <p:cNvGrpSpPr/>
          <p:nvPr/>
        </p:nvGrpSpPr>
        <p:grpSpPr>
          <a:xfrm>
            <a:off x="2438400" y="2057401"/>
            <a:ext cx="3657600" cy="2829940"/>
            <a:chOff x="2438400" y="2057400"/>
            <a:chExt cx="3657600" cy="2829940"/>
          </a:xfrm>
        </p:grpSpPr>
        <p:cxnSp>
          <p:nvCxnSpPr>
            <p:cNvPr id="2" name="Straight Connector 1"/>
            <p:cNvCxnSpPr/>
            <p:nvPr/>
          </p:nvCxnSpPr>
          <p:spPr>
            <a:xfrm>
              <a:off x="3594100" y="318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438400" y="2057400"/>
              <a:ext cx="3657600" cy="2829940"/>
              <a:chOff x="2438400" y="2057400"/>
              <a:chExt cx="3657600" cy="2829940"/>
            </a:xfrm>
          </p:grpSpPr>
          <p:cxnSp>
            <p:nvCxnSpPr>
              <p:cNvPr id="3" name="Straight Connector 2"/>
              <p:cNvCxnSpPr/>
              <p:nvPr/>
            </p:nvCxnSpPr>
            <p:spPr>
              <a:xfrm>
                <a:off x="3527297" y="2157348"/>
                <a:ext cx="0" cy="2729992"/>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81072" y="3432047"/>
                <a:ext cx="3362579"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38400" y="20574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6" name="Straight Connector 5"/>
              <p:cNvCxnSpPr/>
              <p:nvPr/>
            </p:nvCxnSpPr>
            <p:spPr>
              <a:xfrm>
                <a:off x="3836796"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78427"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77258"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76215"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75046"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95340" y="333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08045" y="334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0490" y="317715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7672" y="334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09822" y="29116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409822" y="262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409822" y="235927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409822" y="369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09822" y="39738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20490" y="427126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420490" y="454748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32400" y="36195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4" name="Straight Connector 23"/>
            <p:cNvCxnSpPr/>
            <p:nvPr/>
          </p:nvCxnSpPr>
          <p:spPr>
            <a:xfrm flipV="1">
              <a:off x="3543300" y="237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6200" y="237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19600" y="237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43500" y="458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60400" y="1460500"/>
            <a:ext cx="8229600" cy="452431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 graph below shows velocity versus time. </a:t>
            </a: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When is the velocity increasing?  Decreasing?  Constant?</a:t>
            </a:r>
          </a:p>
        </p:txBody>
      </p:sp>
      <p:sp>
        <p:nvSpPr>
          <p:cNvPr id="30" name="TextBox 29"/>
          <p:cNvSpPr txBox="1"/>
          <p:nvPr/>
        </p:nvSpPr>
        <p:spPr>
          <a:xfrm>
            <a:off x="2222500" y="88903"/>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Velocity Graphing Activity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765800" y="11197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a:t>
              </a: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a:solidFill>
                    <a:srgbClr val="000000"/>
                  </a:solidFill>
                  <a:latin typeface="Arial - 24"/>
                </a:rPr>
                <a:t>b.)</a:t>
              </a:r>
            </a:p>
          </p:txBody>
        </p:sp>
      </p:grpSp>
      <p:sp>
        <p:nvSpPr>
          <p:cNvPr id="54" name="TextBox 53"/>
          <p:cNvSpPr txBox="1"/>
          <p:nvPr/>
        </p:nvSpPr>
        <p:spPr>
          <a:xfrm>
            <a:off x="508000" y="1455003"/>
            <a:ext cx="47498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Use the graph to determine the Average Velocity of (a)</a:t>
            </a:r>
          </a:p>
        </p:txBody>
      </p:sp>
      <p:sp>
        <p:nvSpPr>
          <p:cNvPr id="55" name="TextBox 54"/>
          <p:cNvSpPr txBox="1"/>
          <p:nvPr/>
        </p:nvSpPr>
        <p:spPr>
          <a:xfrm>
            <a:off x="6692900" y="1993900"/>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56" name="TextBox 55"/>
          <p:cNvSpPr txBox="1"/>
          <p:nvPr/>
        </p:nvSpPr>
        <p:spPr>
          <a:xfrm>
            <a:off x="6692900" y="1409700"/>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57" name="TextBox 56"/>
          <p:cNvSpPr txBox="1"/>
          <p:nvPr/>
        </p:nvSpPr>
        <p:spPr>
          <a:xfrm>
            <a:off x="6680200" y="1714500"/>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58" name="TextBox 57"/>
          <p:cNvSpPr txBox="1"/>
          <p:nvPr/>
        </p:nvSpPr>
        <p:spPr>
          <a:xfrm>
            <a:off x="6692900" y="1117602"/>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2" name="TextBox 61"/>
          <p:cNvSpPr txBox="1"/>
          <p:nvPr/>
        </p:nvSpPr>
        <p:spPr>
          <a:xfrm>
            <a:off x="6794500" y="5588002"/>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3" name="TextBox 62"/>
          <p:cNvSpPr txBox="1"/>
          <p:nvPr/>
        </p:nvSpPr>
        <p:spPr>
          <a:xfrm>
            <a:off x="6794500" y="5588002"/>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4" name="TextBox 63"/>
          <p:cNvSpPr txBox="1"/>
          <p:nvPr/>
        </p:nvSpPr>
        <p:spPr>
          <a:xfrm>
            <a:off x="6794500" y="5003801"/>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65" name="TextBox 64"/>
          <p:cNvSpPr txBox="1"/>
          <p:nvPr/>
        </p:nvSpPr>
        <p:spPr>
          <a:xfrm>
            <a:off x="6781800" y="5308602"/>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9" name="TextBox 68"/>
          <p:cNvSpPr txBox="1"/>
          <p:nvPr/>
        </p:nvSpPr>
        <p:spPr>
          <a:xfrm>
            <a:off x="6794500" y="4749800"/>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70" name="TextBox 69"/>
          <p:cNvSpPr txBox="1"/>
          <p:nvPr/>
        </p:nvSpPr>
        <p:spPr>
          <a:xfrm>
            <a:off x="1879600" y="3442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Velocity Graphing Activity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943600" y="9673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a:t>
              </a: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b.)</a:t>
              </a:r>
            </a:p>
          </p:txBody>
        </p:sp>
      </p:grpSp>
      <p:sp>
        <p:nvSpPr>
          <p:cNvPr id="54" name="TextBox 53"/>
          <p:cNvSpPr txBox="1"/>
          <p:nvPr/>
        </p:nvSpPr>
        <p:spPr>
          <a:xfrm>
            <a:off x="495300" y="4256662"/>
            <a:ext cx="4749800" cy="830997"/>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Use the graph to determine the Average Velocity of (b)</a:t>
            </a:r>
          </a:p>
        </p:txBody>
      </p:sp>
      <p:sp>
        <p:nvSpPr>
          <p:cNvPr id="55" name="TextBox 54"/>
          <p:cNvSpPr txBox="1"/>
          <p:nvPr/>
        </p:nvSpPr>
        <p:spPr>
          <a:xfrm>
            <a:off x="6705600" y="2338959"/>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56" name="TextBox 55"/>
          <p:cNvSpPr txBox="1"/>
          <p:nvPr/>
        </p:nvSpPr>
        <p:spPr>
          <a:xfrm>
            <a:off x="6705600" y="1754759"/>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57" name="TextBox 56"/>
          <p:cNvSpPr txBox="1"/>
          <p:nvPr/>
        </p:nvSpPr>
        <p:spPr>
          <a:xfrm>
            <a:off x="6692900" y="2059559"/>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58" name="TextBox 57"/>
          <p:cNvSpPr txBox="1"/>
          <p:nvPr/>
        </p:nvSpPr>
        <p:spPr>
          <a:xfrm>
            <a:off x="6705600" y="1462661"/>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59" name="TextBox 58"/>
          <p:cNvSpPr txBox="1"/>
          <p:nvPr/>
        </p:nvSpPr>
        <p:spPr>
          <a:xfrm>
            <a:off x="7556500" y="2770760"/>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0" name="TextBox 59"/>
          <p:cNvSpPr txBox="1"/>
          <p:nvPr/>
        </p:nvSpPr>
        <p:spPr>
          <a:xfrm>
            <a:off x="8166100" y="2783461"/>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1" name="TextBox 60"/>
          <p:cNvSpPr txBox="1"/>
          <p:nvPr/>
        </p:nvSpPr>
        <p:spPr>
          <a:xfrm>
            <a:off x="8788400" y="2796159"/>
            <a:ext cx="406400" cy="246221"/>
          </a:xfrm>
          <a:prstGeom prst="rect">
            <a:avLst/>
          </a:prstGeom>
          <a:noFill/>
        </p:spPr>
        <p:txBody>
          <a:bodyPr vert="horz" rtlCol="0">
            <a:spAutoFit/>
          </a:bodyPr>
          <a:lstStyle/>
          <a:p>
            <a:r>
              <a:rPr lang="en-US" sz="1000">
                <a:solidFill>
                  <a:srgbClr val="000000"/>
                </a:solidFill>
                <a:latin typeface="Arial - 14"/>
              </a:rPr>
              <a:t>6</a:t>
            </a:r>
          </a:p>
        </p:txBody>
      </p:sp>
      <p:sp>
        <p:nvSpPr>
          <p:cNvPr id="62" name="TextBox 61"/>
          <p:cNvSpPr txBox="1"/>
          <p:nvPr/>
        </p:nvSpPr>
        <p:spPr>
          <a:xfrm>
            <a:off x="6807200" y="5933061"/>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3" name="TextBox 62"/>
          <p:cNvSpPr txBox="1"/>
          <p:nvPr/>
        </p:nvSpPr>
        <p:spPr>
          <a:xfrm>
            <a:off x="6807200" y="5933061"/>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4" name="TextBox 63"/>
          <p:cNvSpPr txBox="1"/>
          <p:nvPr/>
        </p:nvSpPr>
        <p:spPr>
          <a:xfrm>
            <a:off x="6807200" y="5348860"/>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65" name="TextBox 64"/>
          <p:cNvSpPr txBox="1"/>
          <p:nvPr/>
        </p:nvSpPr>
        <p:spPr>
          <a:xfrm>
            <a:off x="6794500" y="5653661"/>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6" name="TextBox 65"/>
          <p:cNvSpPr txBox="1"/>
          <p:nvPr/>
        </p:nvSpPr>
        <p:spPr>
          <a:xfrm>
            <a:off x="7658100" y="6364861"/>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7" name="TextBox 66"/>
          <p:cNvSpPr txBox="1"/>
          <p:nvPr/>
        </p:nvSpPr>
        <p:spPr>
          <a:xfrm>
            <a:off x="8267700" y="6377559"/>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8" name="TextBox 67"/>
          <p:cNvSpPr txBox="1"/>
          <p:nvPr/>
        </p:nvSpPr>
        <p:spPr>
          <a:xfrm>
            <a:off x="8890000" y="6390261"/>
            <a:ext cx="406400" cy="246221"/>
          </a:xfrm>
          <a:prstGeom prst="rect">
            <a:avLst/>
          </a:prstGeom>
          <a:noFill/>
        </p:spPr>
        <p:txBody>
          <a:bodyPr vert="horz" rtlCol="0">
            <a:spAutoFit/>
          </a:bodyPr>
          <a:lstStyle/>
          <a:p>
            <a:r>
              <a:rPr lang="en-US" sz="1000">
                <a:solidFill>
                  <a:srgbClr val="000000"/>
                </a:solidFill>
                <a:latin typeface="Arial - 14"/>
              </a:rPr>
              <a:t>6</a:t>
            </a:r>
          </a:p>
        </p:txBody>
      </p:sp>
      <p:sp>
        <p:nvSpPr>
          <p:cNvPr id="69" name="TextBox 68"/>
          <p:cNvSpPr txBox="1"/>
          <p:nvPr/>
        </p:nvSpPr>
        <p:spPr>
          <a:xfrm>
            <a:off x="6807200" y="5094859"/>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70" name="TextBox 69"/>
          <p:cNvSpPr txBox="1"/>
          <p:nvPr/>
        </p:nvSpPr>
        <p:spPr>
          <a:xfrm>
            <a:off x="1955800" y="3442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Velocity Graphing Activity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803900" y="10435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a:t>
              </a: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b.)</a:t>
              </a:r>
            </a:p>
          </p:txBody>
        </p:sp>
      </p:grpSp>
      <p:sp>
        <p:nvSpPr>
          <p:cNvPr id="54" name="TextBox 53"/>
          <p:cNvSpPr txBox="1"/>
          <p:nvPr/>
        </p:nvSpPr>
        <p:spPr>
          <a:xfrm>
            <a:off x="406400" y="1447800"/>
            <a:ext cx="4749800" cy="120032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Use the graph to determine the Instantaneous Velocity of (a) at 2 seconds</a:t>
            </a:r>
          </a:p>
        </p:txBody>
      </p:sp>
      <p:sp>
        <p:nvSpPr>
          <p:cNvPr id="55" name="TextBox 54"/>
          <p:cNvSpPr txBox="1"/>
          <p:nvPr/>
        </p:nvSpPr>
        <p:spPr>
          <a:xfrm>
            <a:off x="6565900" y="2415159"/>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56" name="TextBox 55"/>
          <p:cNvSpPr txBox="1"/>
          <p:nvPr/>
        </p:nvSpPr>
        <p:spPr>
          <a:xfrm>
            <a:off x="6565900" y="1830959"/>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57" name="TextBox 56"/>
          <p:cNvSpPr txBox="1"/>
          <p:nvPr/>
        </p:nvSpPr>
        <p:spPr>
          <a:xfrm>
            <a:off x="6553200" y="2135759"/>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58" name="TextBox 57"/>
          <p:cNvSpPr txBox="1"/>
          <p:nvPr/>
        </p:nvSpPr>
        <p:spPr>
          <a:xfrm>
            <a:off x="6565900" y="1538861"/>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59" name="TextBox 58"/>
          <p:cNvSpPr txBox="1"/>
          <p:nvPr/>
        </p:nvSpPr>
        <p:spPr>
          <a:xfrm>
            <a:off x="7416800" y="2846960"/>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0" name="TextBox 59"/>
          <p:cNvSpPr txBox="1"/>
          <p:nvPr/>
        </p:nvSpPr>
        <p:spPr>
          <a:xfrm>
            <a:off x="8026400" y="2859661"/>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1" name="TextBox 60"/>
          <p:cNvSpPr txBox="1"/>
          <p:nvPr/>
        </p:nvSpPr>
        <p:spPr>
          <a:xfrm>
            <a:off x="8648700" y="2872359"/>
            <a:ext cx="406400" cy="246221"/>
          </a:xfrm>
          <a:prstGeom prst="rect">
            <a:avLst/>
          </a:prstGeom>
          <a:noFill/>
        </p:spPr>
        <p:txBody>
          <a:bodyPr vert="horz" rtlCol="0">
            <a:spAutoFit/>
          </a:bodyPr>
          <a:lstStyle/>
          <a:p>
            <a:r>
              <a:rPr lang="en-US" sz="1000">
                <a:solidFill>
                  <a:srgbClr val="000000"/>
                </a:solidFill>
                <a:latin typeface="Arial - 14"/>
              </a:rPr>
              <a:t>6</a:t>
            </a:r>
          </a:p>
        </p:txBody>
      </p:sp>
      <p:sp>
        <p:nvSpPr>
          <p:cNvPr id="62" name="TextBox 61"/>
          <p:cNvSpPr txBox="1"/>
          <p:nvPr/>
        </p:nvSpPr>
        <p:spPr>
          <a:xfrm>
            <a:off x="6667500" y="6009261"/>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3" name="TextBox 62"/>
          <p:cNvSpPr txBox="1"/>
          <p:nvPr/>
        </p:nvSpPr>
        <p:spPr>
          <a:xfrm>
            <a:off x="6667500" y="6009261"/>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4" name="TextBox 63"/>
          <p:cNvSpPr txBox="1"/>
          <p:nvPr/>
        </p:nvSpPr>
        <p:spPr>
          <a:xfrm>
            <a:off x="6667500" y="5425060"/>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65" name="TextBox 64"/>
          <p:cNvSpPr txBox="1"/>
          <p:nvPr/>
        </p:nvSpPr>
        <p:spPr>
          <a:xfrm>
            <a:off x="6654800" y="5729861"/>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6" name="TextBox 65"/>
          <p:cNvSpPr txBox="1"/>
          <p:nvPr/>
        </p:nvSpPr>
        <p:spPr>
          <a:xfrm>
            <a:off x="7518400" y="6441061"/>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7" name="TextBox 66"/>
          <p:cNvSpPr txBox="1"/>
          <p:nvPr/>
        </p:nvSpPr>
        <p:spPr>
          <a:xfrm>
            <a:off x="8128000" y="6453759"/>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8" name="TextBox 67"/>
          <p:cNvSpPr txBox="1"/>
          <p:nvPr/>
        </p:nvSpPr>
        <p:spPr>
          <a:xfrm>
            <a:off x="8750300" y="6466461"/>
            <a:ext cx="406400" cy="246221"/>
          </a:xfrm>
          <a:prstGeom prst="rect">
            <a:avLst/>
          </a:prstGeom>
          <a:noFill/>
        </p:spPr>
        <p:txBody>
          <a:bodyPr vert="horz" rtlCol="0">
            <a:spAutoFit/>
          </a:bodyPr>
          <a:lstStyle/>
          <a:p>
            <a:r>
              <a:rPr lang="en-US" sz="1000">
                <a:solidFill>
                  <a:srgbClr val="000000"/>
                </a:solidFill>
                <a:latin typeface="Arial - 14"/>
              </a:rPr>
              <a:t>6</a:t>
            </a:r>
          </a:p>
        </p:txBody>
      </p:sp>
      <p:sp>
        <p:nvSpPr>
          <p:cNvPr id="69" name="TextBox 68"/>
          <p:cNvSpPr txBox="1"/>
          <p:nvPr/>
        </p:nvSpPr>
        <p:spPr>
          <a:xfrm>
            <a:off x="6667500" y="5171059"/>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70" name="TextBox 69"/>
          <p:cNvSpPr txBox="1"/>
          <p:nvPr/>
        </p:nvSpPr>
        <p:spPr>
          <a:xfrm>
            <a:off x="1955800" y="344269"/>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Velocity Graphing Activity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 name="Group 52"/>
          <p:cNvGrpSpPr/>
          <p:nvPr/>
        </p:nvGrpSpPr>
        <p:grpSpPr>
          <a:xfrm>
            <a:off x="5740400" y="891159"/>
            <a:ext cx="3784600" cy="6805041"/>
            <a:chOff x="5930900" y="622300"/>
            <a:chExt cx="3784600" cy="6805041"/>
          </a:xfrm>
        </p:grpSpPr>
        <p:grpSp>
          <p:nvGrpSpPr>
            <p:cNvPr id="22" name="Group 21"/>
            <p:cNvGrpSpPr/>
            <p:nvPr/>
          </p:nvGrpSpPr>
          <p:grpSpPr>
            <a:xfrm>
              <a:off x="5930900" y="952500"/>
              <a:ext cx="3657600" cy="2829940"/>
              <a:chOff x="5930900" y="952500"/>
              <a:chExt cx="3657600" cy="2829940"/>
            </a:xfrm>
          </p:grpSpPr>
          <p:cxnSp>
            <p:nvCxnSpPr>
              <p:cNvPr id="2" name="Straight Connector 1"/>
              <p:cNvCxnSpPr/>
              <p:nvPr/>
            </p:nvCxnSpPr>
            <p:spPr>
              <a:xfrm>
                <a:off x="7026147" y="10524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9921" y="23271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30900" y="9525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5" name="Straight Connector 4"/>
              <p:cNvCxnSpPr/>
              <p:nvPr/>
            </p:nvCxnSpPr>
            <p:spPr>
              <a:xfrm>
                <a:off x="733564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7727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76107"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06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3896"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4191" y="22316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6896"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19341" y="20722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16521" y="22421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08672" y="18067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08672" y="1519936"/>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08672" y="12543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672" y="25927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08672" y="28689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19341" y="31663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19341" y="34425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25146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3" name="Straight Connector 22"/>
            <p:cNvCxnSpPr/>
            <p:nvPr/>
          </p:nvCxnSpPr>
          <p:spPr>
            <a:xfrm>
              <a:off x="6997700" y="20574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57900" y="4597400"/>
              <a:ext cx="3657600" cy="2829941"/>
              <a:chOff x="6057900" y="4597400"/>
              <a:chExt cx="3657600" cy="2829941"/>
            </a:xfrm>
          </p:grpSpPr>
          <p:cxnSp>
            <p:nvCxnSpPr>
              <p:cNvPr id="24" name="Straight Connector 23"/>
              <p:cNvCxnSpPr/>
              <p:nvPr/>
            </p:nvCxnSpPr>
            <p:spPr>
              <a:xfrm>
                <a:off x="7213600" y="57277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57900" y="4597400"/>
                <a:ext cx="3657600" cy="2829941"/>
                <a:chOff x="6057900" y="4597400"/>
                <a:chExt cx="3657600" cy="2829941"/>
              </a:xfrm>
            </p:grpSpPr>
            <p:cxnSp>
              <p:nvCxnSpPr>
                <p:cNvPr id="25" name="Straight Connector 24"/>
                <p:cNvCxnSpPr/>
                <p:nvPr/>
              </p:nvCxnSpPr>
              <p:spPr>
                <a:xfrm>
                  <a:off x="7146797" y="46973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571" y="59720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57900" y="45974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28" name="Straight Connector 27"/>
                <p:cNvCxnSpPr/>
                <p:nvPr/>
              </p:nvCxnSpPr>
              <p:spPr>
                <a:xfrm>
                  <a:off x="745629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9792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96757"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571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94546"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14841" y="58765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7545"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39991" y="57171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7171" y="58870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029322" y="54516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29322" y="51648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029322" y="48992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29322" y="62376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29322" y="6513830"/>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39991" y="68112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39991" y="70874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51900" y="6159500"/>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46" name="Straight Connector 45"/>
              <p:cNvCxnSpPr/>
              <p:nvPr/>
            </p:nvCxnSpPr>
            <p:spPr>
              <a:xfrm flipV="1">
                <a:off x="7162800" y="49149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05700" y="49149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39100" y="49149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63000" y="71247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930900" y="622300"/>
              <a:ext cx="7620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a.)</a:t>
              </a:r>
            </a:p>
          </p:txBody>
        </p:sp>
        <p:sp>
          <p:nvSpPr>
            <p:cNvPr id="52" name="TextBox 51"/>
            <p:cNvSpPr txBox="1"/>
            <p:nvPr/>
          </p:nvSpPr>
          <p:spPr>
            <a:xfrm>
              <a:off x="6083300" y="4013200"/>
              <a:ext cx="8128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b.)</a:t>
              </a:r>
            </a:p>
          </p:txBody>
        </p:sp>
      </p:grpSp>
      <p:sp>
        <p:nvSpPr>
          <p:cNvPr id="54" name="TextBox 53"/>
          <p:cNvSpPr txBox="1"/>
          <p:nvPr/>
        </p:nvSpPr>
        <p:spPr>
          <a:xfrm>
            <a:off x="203200" y="4104263"/>
            <a:ext cx="4749800" cy="1200329"/>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Use the graph to determine the Instantaneous Velocity of (b) at 2 seconds</a:t>
            </a:r>
          </a:p>
        </p:txBody>
      </p:sp>
      <p:sp>
        <p:nvSpPr>
          <p:cNvPr id="55" name="TextBox 54"/>
          <p:cNvSpPr txBox="1"/>
          <p:nvPr/>
        </p:nvSpPr>
        <p:spPr>
          <a:xfrm>
            <a:off x="6502400" y="2262759"/>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56" name="TextBox 55"/>
          <p:cNvSpPr txBox="1"/>
          <p:nvPr/>
        </p:nvSpPr>
        <p:spPr>
          <a:xfrm>
            <a:off x="6502400" y="1678559"/>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57" name="TextBox 56"/>
          <p:cNvSpPr txBox="1"/>
          <p:nvPr/>
        </p:nvSpPr>
        <p:spPr>
          <a:xfrm>
            <a:off x="6489700" y="1983359"/>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58" name="TextBox 57"/>
          <p:cNvSpPr txBox="1"/>
          <p:nvPr/>
        </p:nvSpPr>
        <p:spPr>
          <a:xfrm>
            <a:off x="6502400" y="1386461"/>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59" name="TextBox 58"/>
          <p:cNvSpPr txBox="1"/>
          <p:nvPr/>
        </p:nvSpPr>
        <p:spPr>
          <a:xfrm>
            <a:off x="7353300" y="2694560"/>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0" name="TextBox 59"/>
          <p:cNvSpPr txBox="1"/>
          <p:nvPr/>
        </p:nvSpPr>
        <p:spPr>
          <a:xfrm>
            <a:off x="7962900" y="2707261"/>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1" name="TextBox 60"/>
          <p:cNvSpPr txBox="1"/>
          <p:nvPr/>
        </p:nvSpPr>
        <p:spPr>
          <a:xfrm>
            <a:off x="8585200" y="2719959"/>
            <a:ext cx="406400" cy="246221"/>
          </a:xfrm>
          <a:prstGeom prst="rect">
            <a:avLst/>
          </a:prstGeom>
          <a:noFill/>
        </p:spPr>
        <p:txBody>
          <a:bodyPr vert="horz" rtlCol="0">
            <a:spAutoFit/>
          </a:bodyPr>
          <a:lstStyle/>
          <a:p>
            <a:r>
              <a:rPr lang="en-US" sz="1000">
                <a:solidFill>
                  <a:srgbClr val="000000"/>
                </a:solidFill>
                <a:latin typeface="Arial - 14"/>
              </a:rPr>
              <a:t>6</a:t>
            </a:r>
          </a:p>
        </p:txBody>
      </p:sp>
      <p:sp>
        <p:nvSpPr>
          <p:cNvPr id="62" name="TextBox 61"/>
          <p:cNvSpPr txBox="1"/>
          <p:nvPr/>
        </p:nvSpPr>
        <p:spPr>
          <a:xfrm>
            <a:off x="6604000" y="5856861"/>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3" name="TextBox 62"/>
          <p:cNvSpPr txBox="1"/>
          <p:nvPr/>
        </p:nvSpPr>
        <p:spPr>
          <a:xfrm>
            <a:off x="6604000" y="5856861"/>
            <a:ext cx="406400" cy="246221"/>
          </a:xfrm>
          <a:prstGeom prst="rect">
            <a:avLst/>
          </a:prstGeom>
          <a:noFill/>
        </p:spPr>
        <p:txBody>
          <a:bodyPr vert="horz" rtlCol="0">
            <a:spAutoFit/>
          </a:bodyPr>
          <a:lstStyle/>
          <a:p>
            <a:r>
              <a:rPr lang="en-US" sz="1000">
                <a:solidFill>
                  <a:srgbClr val="000000"/>
                </a:solidFill>
                <a:latin typeface="Arial - 14"/>
              </a:rPr>
              <a:t>1</a:t>
            </a:r>
          </a:p>
        </p:txBody>
      </p:sp>
      <p:sp>
        <p:nvSpPr>
          <p:cNvPr id="64" name="TextBox 63"/>
          <p:cNvSpPr txBox="1"/>
          <p:nvPr/>
        </p:nvSpPr>
        <p:spPr>
          <a:xfrm>
            <a:off x="6604000" y="5272660"/>
            <a:ext cx="406400" cy="246221"/>
          </a:xfrm>
          <a:prstGeom prst="rect">
            <a:avLst/>
          </a:prstGeom>
          <a:noFill/>
        </p:spPr>
        <p:txBody>
          <a:bodyPr vert="horz" rtlCol="0">
            <a:spAutoFit/>
          </a:bodyPr>
          <a:lstStyle/>
          <a:p>
            <a:r>
              <a:rPr lang="en-US" sz="1000">
                <a:solidFill>
                  <a:srgbClr val="000000"/>
                </a:solidFill>
                <a:latin typeface="Arial - 14"/>
              </a:rPr>
              <a:t>3</a:t>
            </a:r>
          </a:p>
        </p:txBody>
      </p:sp>
      <p:sp>
        <p:nvSpPr>
          <p:cNvPr id="65" name="TextBox 64"/>
          <p:cNvSpPr txBox="1"/>
          <p:nvPr/>
        </p:nvSpPr>
        <p:spPr>
          <a:xfrm>
            <a:off x="6591300" y="5577461"/>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6" name="TextBox 65"/>
          <p:cNvSpPr txBox="1"/>
          <p:nvPr/>
        </p:nvSpPr>
        <p:spPr>
          <a:xfrm>
            <a:off x="7454900" y="6288661"/>
            <a:ext cx="406400" cy="246221"/>
          </a:xfrm>
          <a:prstGeom prst="rect">
            <a:avLst/>
          </a:prstGeom>
          <a:noFill/>
        </p:spPr>
        <p:txBody>
          <a:bodyPr vert="horz" rtlCol="0">
            <a:spAutoFit/>
          </a:bodyPr>
          <a:lstStyle/>
          <a:p>
            <a:r>
              <a:rPr lang="en-US" sz="1000">
                <a:solidFill>
                  <a:srgbClr val="000000"/>
                </a:solidFill>
                <a:latin typeface="Arial - 14"/>
              </a:rPr>
              <a:t>2</a:t>
            </a:r>
          </a:p>
        </p:txBody>
      </p:sp>
      <p:sp>
        <p:nvSpPr>
          <p:cNvPr id="67" name="TextBox 66"/>
          <p:cNvSpPr txBox="1"/>
          <p:nvPr/>
        </p:nvSpPr>
        <p:spPr>
          <a:xfrm>
            <a:off x="8064500" y="6301359"/>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68" name="TextBox 67"/>
          <p:cNvSpPr txBox="1"/>
          <p:nvPr/>
        </p:nvSpPr>
        <p:spPr>
          <a:xfrm>
            <a:off x="8686800" y="6314061"/>
            <a:ext cx="406400" cy="246221"/>
          </a:xfrm>
          <a:prstGeom prst="rect">
            <a:avLst/>
          </a:prstGeom>
          <a:noFill/>
        </p:spPr>
        <p:txBody>
          <a:bodyPr vert="horz" rtlCol="0">
            <a:spAutoFit/>
          </a:bodyPr>
          <a:lstStyle/>
          <a:p>
            <a:r>
              <a:rPr lang="en-US" sz="1000">
                <a:solidFill>
                  <a:srgbClr val="000000"/>
                </a:solidFill>
                <a:latin typeface="Arial - 14"/>
              </a:rPr>
              <a:t>6</a:t>
            </a:r>
          </a:p>
        </p:txBody>
      </p:sp>
      <p:sp>
        <p:nvSpPr>
          <p:cNvPr id="69" name="TextBox 68"/>
          <p:cNvSpPr txBox="1"/>
          <p:nvPr/>
        </p:nvSpPr>
        <p:spPr>
          <a:xfrm>
            <a:off x="6604000" y="5018659"/>
            <a:ext cx="406400" cy="246221"/>
          </a:xfrm>
          <a:prstGeom prst="rect">
            <a:avLst/>
          </a:prstGeom>
          <a:noFill/>
        </p:spPr>
        <p:txBody>
          <a:bodyPr vert="horz" rtlCol="0">
            <a:spAutoFit/>
          </a:bodyPr>
          <a:lstStyle/>
          <a:p>
            <a:r>
              <a:rPr lang="en-US" sz="1000">
                <a:solidFill>
                  <a:srgbClr val="000000"/>
                </a:solidFill>
                <a:latin typeface="Arial - 14"/>
              </a:rPr>
              <a:t>4</a:t>
            </a:r>
          </a:p>
        </p:txBody>
      </p:sp>
      <p:sp>
        <p:nvSpPr>
          <p:cNvPr id="70" name="TextBox 69"/>
          <p:cNvSpPr txBox="1"/>
          <p:nvPr/>
        </p:nvSpPr>
        <p:spPr>
          <a:xfrm>
            <a:off x="1841500" y="357762"/>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Velocity Graphing Activity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71700" y="381000"/>
            <a:ext cx="59436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Instantaneous Velocity</a:t>
            </a:r>
          </a:p>
        </p:txBody>
      </p:sp>
      <p:sp>
        <p:nvSpPr>
          <p:cNvPr id="3" name="TextBox 2"/>
          <p:cNvSpPr txBox="1"/>
          <p:nvPr/>
        </p:nvSpPr>
        <p:spPr>
          <a:xfrm>
            <a:off x="508000" y="2133600"/>
            <a:ext cx="4064000" cy="2677656"/>
          </a:xfrm>
          <a:prstGeom prst="rect">
            <a:avLst/>
          </a:prstGeom>
          <a:noFill/>
        </p:spPr>
        <p:txBody>
          <a:bodyPr vert="horz" rtlCol="0">
            <a:spAutoFit/>
          </a:bodyPr>
          <a:lstStyle/>
          <a:p>
            <a:endParaRPr lang="en-US" dirty="0"/>
          </a:p>
          <a:p>
            <a:endParaRPr lang="en-US" dirty="0"/>
          </a:p>
          <a:p>
            <a:r>
              <a:rPr lang="en-US" sz="2400" dirty="0">
                <a:solidFill>
                  <a:srgbClr val="00008B"/>
                </a:solidFill>
                <a:latin typeface="Arial" pitchFamily="34" charset="0"/>
                <a:cs typeface="Arial" pitchFamily="34" charset="0"/>
              </a:rPr>
              <a:t>(a) When the velocity of a moving object is a constant the instantaneous velocity is the same as the average.</a:t>
            </a:r>
          </a:p>
          <a:p>
            <a:endParaRPr lang="en-US" dirty="0">
              <a:solidFill>
                <a:srgbClr val="00008B"/>
              </a:solidFill>
              <a:latin typeface="Arial - 24"/>
            </a:endParaRPr>
          </a:p>
          <a:p>
            <a:endParaRPr lang="en-US" dirty="0">
              <a:solidFill>
                <a:srgbClr val="00008B"/>
              </a:solidFill>
              <a:latin typeface="Arial - 24"/>
            </a:endParaRPr>
          </a:p>
        </p:txBody>
      </p:sp>
      <p:grpSp>
        <p:nvGrpSpPr>
          <p:cNvPr id="26" name="Group 25"/>
          <p:cNvGrpSpPr/>
          <p:nvPr/>
        </p:nvGrpSpPr>
        <p:grpSpPr>
          <a:xfrm>
            <a:off x="5575300" y="2224658"/>
            <a:ext cx="3657600" cy="2829940"/>
            <a:chOff x="5575300" y="1435100"/>
            <a:chExt cx="3657600" cy="2829940"/>
          </a:xfrm>
        </p:grpSpPr>
        <p:grpSp>
          <p:nvGrpSpPr>
            <p:cNvPr id="24" name="Group 23"/>
            <p:cNvGrpSpPr/>
            <p:nvPr/>
          </p:nvGrpSpPr>
          <p:grpSpPr>
            <a:xfrm>
              <a:off x="5575300" y="1435100"/>
              <a:ext cx="3657600" cy="2829940"/>
              <a:chOff x="5575300" y="1435100"/>
              <a:chExt cx="3657600" cy="2829940"/>
            </a:xfrm>
          </p:grpSpPr>
          <p:cxnSp>
            <p:nvCxnSpPr>
              <p:cNvPr id="4" name="Straight Connector 3"/>
              <p:cNvCxnSpPr/>
              <p:nvPr/>
            </p:nvCxnSpPr>
            <p:spPr>
              <a:xfrm>
                <a:off x="6670547" y="1535049"/>
                <a:ext cx="0" cy="2729991"/>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624321" y="2809748"/>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75300" y="14351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7" name="Straight Connector 6"/>
              <p:cNvCxnSpPr/>
              <p:nvPr/>
            </p:nvCxnSpPr>
            <p:spPr>
              <a:xfrm>
                <a:off x="6980046"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1677"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507"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19466"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18296"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38591" y="27142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51296" y="27247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63741" y="2554858"/>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60921" y="2724785"/>
                <a:ext cx="0" cy="17005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53072" y="2289301"/>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53072" y="20025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53072" y="173697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53072" y="30753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553072" y="33515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63741" y="36489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563741" y="39251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9300" y="2997201"/>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25" name="Straight Connector 24"/>
            <p:cNvCxnSpPr/>
            <p:nvPr/>
          </p:nvCxnSpPr>
          <p:spPr>
            <a:xfrm>
              <a:off x="6654800" y="1993900"/>
              <a:ext cx="2501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562600" y="5247259"/>
            <a:ext cx="3657600" cy="2829941"/>
            <a:chOff x="5562600" y="4457700"/>
            <a:chExt cx="3657600" cy="2829941"/>
          </a:xfrm>
        </p:grpSpPr>
        <p:cxnSp>
          <p:nvCxnSpPr>
            <p:cNvPr id="27" name="Straight Connector 26"/>
            <p:cNvCxnSpPr/>
            <p:nvPr/>
          </p:nvCxnSpPr>
          <p:spPr>
            <a:xfrm>
              <a:off x="6718300" y="5588000"/>
              <a:ext cx="2501900" cy="0"/>
            </a:xfrm>
            <a:prstGeom prst="line">
              <a:avLst/>
            </a:prstGeom>
            <a:ln w="38100" cap="sq" cmpd="sng" algn="ctr">
              <a:solidFill>
                <a:srgbClr val="0000FF"/>
              </a:solidFill>
              <a:prstDash val="dot"/>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562600" y="4457700"/>
              <a:ext cx="3657600" cy="2829941"/>
              <a:chOff x="5562600" y="4457700"/>
              <a:chExt cx="3657600" cy="2829941"/>
            </a:xfrm>
          </p:grpSpPr>
          <p:cxnSp>
            <p:nvCxnSpPr>
              <p:cNvPr id="28" name="Straight Connector 27"/>
              <p:cNvCxnSpPr/>
              <p:nvPr/>
            </p:nvCxnSpPr>
            <p:spPr>
              <a:xfrm>
                <a:off x="6651497" y="4557648"/>
                <a:ext cx="0" cy="2729993"/>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05271" y="5832347"/>
                <a:ext cx="3362580" cy="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0" y="4457700"/>
                <a:ext cx="939800" cy="646331"/>
              </a:xfrm>
              <a:prstGeom prst="rect">
                <a:avLst/>
              </a:prstGeom>
              <a:noFill/>
            </p:spPr>
            <p:txBody>
              <a:bodyPr vert="horz" rtlCol="0">
                <a:spAutoFit/>
              </a:bodyPr>
              <a:lstStyle/>
              <a:p>
                <a:pPr algn="ctr"/>
                <a:r>
                  <a:rPr lang="en-US" b="1">
                    <a:solidFill>
                      <a:srgbClr val="FF0000"/>
                    </a:solidFill>
                    <a:latin typeface="Arial - 24"/>
                  </a:rPr>
                  <a:t>v</a:t>
                </a:r>
              </a:p>
              <a:p>
                <a:pPr algn="ctr"/>
                <a:r>
                  <a:rPr lang="en-US" b="1">
                    <a:solidFill>
                      <a:srgbClr val="FF0000"/>
                    </a:solidFill>
                    <a:latin typeface="Arial - 24"/>
                  </a:rPr>
                  <a:t>(m/s)</a:t>
                </a:r>
              </a:p>
            </p:txBody>
          </p:sp>
          <p:cxnSp>
            <p:nvCxnSpPr>
              <p:cNvPr id="31" name="Straight Connector 30"/>
              <p:cNvCxnSpPr/>
              <p:nvPr/>
            </p:nvCxnSpPr>
            <p:spPr>
              <a:xfrm>
                <a:off x="6960996"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02627"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01457"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00416"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99246"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519541" y="5736844"/>
                <a:ext cx="0" cy="16992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32246" y="57473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544691" y="557745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341871" y="5747384"/>
                <a:ext cx="0" cy="170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534022" y="5311902"/>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534022" y="5025135"/>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534022" y="4759578"/>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534022" y="6097904"/>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34022" y="6374129"/>
                <a:ext cx="208154"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544691" y="6671564"/>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544691" y="6947789"/>
                <a:ext cx="208152"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356600" y="6019800"/>
                <a:ext cx="863600" cy="369332"/>
              </a:xfrm>
              <a:prstGeom prst="rect">
                <a:avLst/>
              </a:prstGeom>
              <a:noFill/>
            </p:spPr>
            <p:txBody>
              <a:bodyPr vert="horz" rtlCol="0">
                <a:spAutoFit/>
              </a:bodyPr>
              <a:lstStyle/>
              <a:p>
                <a:pPr algn="ctr"/>
                <a:r>
                  <a:rPr lang="en-US" b="1">
                    <a:solidFill>
                      <a:srgbClr val="FF0000"/>
                    </a:solidFill>
                    <a:latin typeface="Arial - 24"/>
                  </a:rPr>
                  <a:t>t (s)</a:t>
                </a:r>
              </a:p>
            </p:txBody>
          </p:sp>
        </p:grpSp>
        <p:cxnSp>
          <p:nvCxnSpPr>
            <p:cNvPr id="49" name="Straight Connector 48"/>
            <p:cNvCxnSpPr/>
            <p:nvPr/>
          </p:nvCxnSpPr>
          <p:spPr>
            <a:xfrm flipV="1">
              <a:off x="6667500" y="4775200"/>
              <a:ext cx="317500" cy="10414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10400" y="4775200"/>
              <a:ext cx="533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3800" y="4775200"/>
              <a:ext cx="711200" cy="2197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267700" y="6985000"/>
              <a:ext cx="266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08000" y="1443335"/>
            <a:ext cx="9017000" cy="46166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These graphs show (a) constant velocity and (b) varying velocity.</a:t>
            </a:r>
          </a:p>
        </p:txBody>
      </p:sp>
      <p:sp>
        <p:nvSpPr>
          <p:cNvPr id="55" name="TextBox 54"/>
          <p:cNvSpPr txBox="1"/>
          <p:nvPr/>
        </p:nvSpPr>
        <p:spPr>
          <a:xfrm>
            <a:off x="508000" y="5410200"/>
            <a:ext cx="4013200" cy="1938992"/>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(b) When the velocity of a moving object changes its instantaneous velocity is different from the average velocity.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2336800" y="2064603"/>
            <a:ext cx="43942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Acceleration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8800" y="344269"/>
            <a:ext cx="3708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Acceleration</a:t>
            </a:r>
          </a:p>
        </p:txBody>
      </p:sp>
      <p:sp>
        <p:nvSpPr>
          <p:cNvPr id="3" name="TextBox 2"/>
          <p:cNvSpPr txBox="1"/>
          <p:nvPr/>
        </p:nvSpPr>
        <p:spPr>
          <a:xfrm>
            <a:off x="1905000" y="1473200"/>
            <a:ext cx="6578600" cy="461665"/>
          </a:xfrm>
          <a:prstGeom prst="rect">
            <a:avLst/>
          </a:prstGeom>
          <a:noFill/>
        </p:spPr>
        <p:txBody>
          <a:bodyPr vert="horz" rtlCol="0">
            <a:spAutoFit/>
          </a:bodyPr>
          <a:lstStyle/>
          <a:p>
            <a:r>
              <a:rPr lang="en-US" sz="2400" dirty="0">
                <a:solidFill>
                  <a:srgbClr val="333399"/>
                </a:solidFill>
                <a:latin typeface="Arial" pitchFamily="34" charset="0"/>
                <a:cs typeface="Arial" pitchFamily="34" charset="0"/>
              </a:rPr>
              <a:t>Acceleration is the rate of change of velocity. </a:t>
            </a:r>
            <a:r>
              <a:rPr lang="en-US" sz="2400" b="1" dirty="0">
                <a:solidFill>
                  <a:srgbClr val="333399"/>
                </a:solidFill>
                <a:latin typeface="Arial" pitchFamily="34" charset="0"/>
                <a:cs typeface="Arial" pitchFamily="34" charset="0"/>
              </a:rPr>
              <a:t> </a:t>
            </a:r>
          </a:p>
        </p:txBody>
      </p:sp>
      <p:grpSp>
        <p:nvGrpSpPr>
          <p:cNvPr id="8" name="Group 7"/>
          <p:cNvGrpSpPr/>
          <p:nvPr/>
        </p:nvGrpSpPr>
        <p:grpSpPr>
          <a:xfrm>
            <a:off x="1955800" y="3170537"/>
            <a:ext cx="1828800" cy="944263"/>
            <a:chOff x="1536700" y="2844800"/>
            <a:chExt cx="1828800" cy="944264"/>
          </a:xfrm>
        </p:grpSpPr>
        <p:sp>
          <p:nvSpPr>
            <p:cNvPr id="4" name="TextBox 3"/>
            <p:cNvSpPr txBox="1"/>
            <p:nvPr/>
          </p:nvSpPr>
          <p:spPr>
            <a:xfrm>
              <a:off x="1536700" y="3111500"/>
              <a:ext cx="1168400" cy="461666"/>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a = </a:t>
              </a:r>
            </a:p>
          </p:txBody>
        </p:sp>
        <p:sp>
          <p:nvSpPr>
            <p:cNvPr id="5" name="TextBox 4"/>
            <p:cNvSpPr txBox="1"/>
            <p:nvPr/>
          </p:nvSpPr>
          <p:spPr>
            <a:xfrm>
              <a:off x="2273300" y="2844800"/>
              <a:ext cx="1092200" cy="461666"/>
            </a:xfrm>
            <a:prstGeom prst="rect">
              <a:avLst/>
            </a:prstGeom>
            <a:noFill/>
          </p:spPr>
          <p:txBody>
            <a:bodyPr vert="horz" rtlCol="0">
              <a:spAutoFit/>
            </a:bodyPr>
            <a:lstStyle/>
            <a:p>
              <a:r>
                <a:rPr lang="el-GR" sz="2400" b="1">
                  <a:solidFill>
                    <a:srgbClr val="000000"/>
                  </a:solidFill>
                  <a:latin typeface="Arial" pitchFamily="34" charset="0"/>
                  <a:cs typeface="Arial" pitchFamily="34" charset="0"/>
                </a:rPr>
                <a:t>Δ</a:t>
              </a:r>
              <a:r>
                <a:rPr lang="en-US" sz="2400" b="1">
                  <a:solidFill>
                    <a:srgbClr val="000000"/>
                  </a:solidFill>
                  <a:latin typeface="Arial" pitchFamily="34" charset="0"/>
                  <a:cs typeface="Arial" pitchFamily="34" charset="0"/>
                </a:rPr>
                <a:t>v</a:t>
              </a:r>
            </a:p>
          </p:txBody>
        </p:sp>
        <p:sp>
          <p:nvSpPr>
            <p:cNvPr id="6" name="TextBox 5"/>
            <p:cNvSpPr txBox="1"/>
            <p:nvPr/>
          </p:nvSpPr>
          <p:spPr>
            <a:xfrm>
              <a:off x="2260600" y="3327398"/>
              <a:ext cx="965200" cy="461666"/>
            </a:xfrm>
            <a:prstGeom prst="rect">
              <a:avLst/>
            </a:prstGeom>
            <a:noFill/>
          </p:spPr>
          <p:txBody>
            <a:bodyPr vert="horz" rtlCol="0">
              <a:spAutoFit/>
            </a:bodyPr>
            <a:lstStyle/>
            <a:p>
              <a:r>
                <a:rPr lang="el-GR" sz="2400" b="1">
                  <a:solidFill>
                    <a:srgbClr val="000000"/>
                  </a:solidFill>
                  <a:latin typeface="Arial" pitchFamily="34" charset="0"/>
                  <a:cs typeface="Arial" pitchFamily="34" charset="0"/>
                </a:rPr>
                <a:t>Δ</a:t>
              </a:r>
              <a:r>
                <a:rPr lang="en-US" sz="2400" b="1">
                  <a:solidFill>
                    <a:srgbClr val="000000"/>
                  </a:solidFill>
                  <a:latin typeface="Arial" pitchFamily="34" charset="0"/>
                  <a:cs typeface="Arial" pitchFamily="34" charset="0"/>
                </a:rPr>
                <a:t>t</a:t>
              </a:r>
            </a:p>
          </p:txBody>
        </p:sp>
        <p:cxnSp>
          <p:nvCxnSpPr>
            <p:cNvPr id="7" name="Straight Connector 6"/>
            <p:cNvCxnSpPr/>
            <p:nvPr/>
          </p:nvCxnSpPr>
          <p:spPr>
            <a:xfrm>
              <a:off x="2283967" y="3327272"/>
              <a:ext cx="45961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080000" y="3094335"/>
            <a:ext cx="2298700" cy="1020465"/>
            <a:chOff x="5537200" y="2768600"/>
            <a:chExt cx="2298700" cy="1020465"/>
          </a:xfrm>
        </p:grpSpPr>
        <p:sp>
          <p:nvSpPr>
            <p:cNvPr id="9" name="TextBox 8"/>
            <p:cNvSpPr txBox="1"/>
            <p:nvPr/>
          </p:nvSpPr>
          <p:spPr>
            <a:xfrm>
              <a:off x="5537200" y="3060700"/>
              <a:ext cx="11430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a = </a:t>
              </a:r>
            </a:p>
          </p:txBody>
        </p:sp>
        <p:sp>
          <p:nvSpPr>
            <p:cNvPr id="10" name="TextBox 9"/>
            <p:cNvSpPr txBox="1"/>
            <p:nvPr/>
          </p:nvSpPr>
          <p:spPr>
            <a:xfrm>
              <a:off x="6388100" y="2768600"/>
              <a:ext cx="14478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v - </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endParaRPr lang="en-US" sz="2400" b="1" baseline="-25000" dirty="0">
                <a:solidFill>
                  <a:srgbClr val="000000"/>
                </a:solidFill>
                <a:latin typeface="Arial" pitchFamily="34" charset="0"/>
                <a:cs typeface="Arial" pitchFamily="34" charset="0"/>
              </a:endParaRPr>
            </a:p>
          </p:txBody>
        </p:sp>
        <p:sp>
          <p:nvSpPr>
            <p:cNvPr id="11" name="TextBox 10"/>
            <p:cNvSpPr txBox="1"/>
            <p:nvPr/>
          </p:nvSpPr>
          <p:spPr>
            <a:xfrm>
              <a:off x="6718300" y="3327400"/>
              <a:ext cx="6604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t</a:t>
              </a:r>
            </a:p>
          </p:txBody>
        </p:sp>
        <p:cxnSp>
          <p:nvCxnSpPr>
            <p:cNvPr id="12" name="Straight Connector 11"/>
            <p:cNvCxnSpPr/>
            <p:nvPr/>
          </p:nvCxnSpPr>
          <p:spPr>
            <a:xfrm>
              <a:off x="6416547" y="3315080"/>
              <a:ext cx="910718"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717800" y="5003805"/>
            <a:ext cx="5334000" cy="868061"/>
            <a:chOff x="2717800" y="5003800"/>
            <a:chExt cx="4572000" cy="868060"/>
          </a:xfrm>
        </p:grpSpPr>
        <p:sp>
          <p:nvSpPr>
            <p:cNvPr id="14" name="TextBox 13"/>
            <p:cNvSpPr txBox="1"/>
            <p:nvPr/>
          </p:nvSpPr>
          <p:spPr>
            <a:xfrm>
              <a:off x="2717800" y="5168900"/>
              <a:ext cx="2235200" cy="461664"/>
            </a:xfrm>
            <a:prstGeom prst="rect">
              <a:avLst/>
            </a:prstGeom>
            <a:noFill/>
          </p:spPr>
          <p:txBody>
            <a:bodyPr vert="horz" rtlCol="0">
              <a:spAutoFit/>
            </a:bodyPr>
            <a:lstStyle/>
            <a:p>
              <a:r>
                <a:rPr lang="en-US" sz="2400">
                  <a:solidFill>
                    <a:srgbClr val="000000"/>
                  </a:solidFill>
                  <a:latin typeface="Arial" pitchFamily="34" charset="0"/>
                  <a:cs typeface="Arial" pitchFamily="34" charset="0"/>
                </a:rPr>
                <a:t>acceleration = </a:t>
              </a:r>
            </a:p>
          </p:txBody>
        </p:sp>
        <p:sp>
          <p:nvSpPr>
            <p:cNvPr id="15" name="TextBox 14"/>
            <p:cNvSpPr txBox="1"/>
            <p:nvPr/>
          </p:nvSpPr>
          <p:spPr>
            <a:xfrm>
              <a:off x="4673600" y="5003800"/>
              <a:ext cx="2616200" cy="83099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change of velocity</a:t>
              </a:r>
            </a:p>
          </p:txBody>
        </p:sp>
        <p:sp>
          <p:nvSpPr>
            <p:cNvPr id="16" name="TextBox 15"/>
            <p:cNvSpPr txBox="1"/>
            <p:nvPr/>
          </p:nvSpPr>
          <p:spPr>
            <a:xfrm>
              <a:off x="4938486" y="5410195"/>
              <a:ext cx="19812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elapsed time</a:t>
              </a:r>
            </a:p>
          </p:txBody>
        </p:sp>
        <p:cxnSp>
          <p:nvCxnSpPr>
            <p:cNvPr id="17" name="Straight Connector 16"/>
            <p:cNvCxnSpPr/>
            <p:nvPr/>
          </p:nvCxnSpPr>
          <p:spPr>
            <a:xfrm>
              <a:off x="4711700" y="5416930"/>
              <a:ext cx="24003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0200" y="344269"/>
            <a:ext cx="37084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Acceleration</a:t>
            </a:r>
          </a:p>
        </p:txBody>
      </p:sp>
      <p:sp>
        <p:nvSpPr>
          <p:cNvPr id="3" name="TextBox 2"/>
          <p:cNvSpPr txBox="1"/>
          <p:nvPr/>
        </p:nvSpPr>
        <p:spPr>
          <a:xfrm>
            <a:off x="812800" y="3200400"/>
            <a:ext cx="8458200" cy="2308324"/>
          </a:xfrm>
          <a:prstGeom prst="rect">
            <a:avLst/>
          </a:prstGeom>
          <a:noFill/>
        </p:spPr>
        <p:txBody>
          <a:bodyPr vert="horz" rtlCol="0">
            <a:spAutoFit/>
          </a:bodyPr>
          <a:lstStyle/>
          <a:p>
            <a:r>
              <a:rPr lang="en-US" sz="2400">
                <a:solidFill>
                  <a:srgbClr val="00008B"/>
                </a:solidFill>
                <a:latin typeface="Arial" pitchFamily="34" charset="0"/>
                <a:cs typeface="Arial" pitchFamily="34" charset="0"/>
              </a:rPr>
              <a:t>Acceleration is a vector, although in one-dimensional motion we only need the sign.</a:t>
            </a:r>
          </a:p>
          <a:p>
            <a:endParaRPr lang="en-US" sz="2400">
              <a:solidFill>
                <a:srgbClr val="00008B"/>
              </a:solidFill>
              <a:latin typeface="Arial" pitchFamily="34" charset="0"/>
              <a:cs typeface="Arial" pitchFamily="34" charset="0"/>
            </a:endParaRPr>
          </a:p>
          <a:p>
            <a:r>
              <a:rPr lang="en-US" sz="2400">
                <a:solidFill>
                  <a:srgbClr val="00008B"/>
                </a:solidFill>
                <a:latin typeface="Arial" pitchFamily="34" charset="0"/>
                <a:cs typeface="Arial" pitchFamily="34" charset="0"/>
              </a:rPr>
              <a:t>Since only constant acceleration will be considered in this course, there is no need to differentiate between average and instantaneous acceleration.</a:t>
            </a:r>
          </a:p>
        </p:txBody>
      </p:sp>
      <p:grpSp>
        <p:nvGrpSpPr>
          <p:cNvPr id="8" name="Group 7"/>
          <p:cNvGrpSpPr/>
          <p:nvPr/>
        </p:nvGrpSpPr>
        <p:grpSpPr>
          <a:xfrm>
            <a:off x="3403600" y="1498600"/>
            <a:ext cx="2298700" cy="1020465"/>
            <a:chOff x="3987800" y="1498600"/>
            <a:chExt cx="2298700" cy="1020465"/>
          </a:xfrm>
        </p:grpSpPr>
        <p:sp>
          <p:nvSpPr>
            <p:cNvPr id="4" name="TextBox 3"/>
            <p:cNvSpPr txBox="1"/>
            <p:nvPr/>
          </p:nvSpPr>
          <p:spPr>
            <a:xfrm>
              <a:off x="3987800" y="1790700"/>
              <a:ext cx="11430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a = </a:t>
              </a:r>
            </a:p>
          </p:txBody>
        </p:sp>
        <p:sp>
          <p:nvSpPr>
            <p:cNvPr id="5" name="TextBox 4"/>
            <p:cNvSpPr txBox="1"/>
            <p:nvPr/>
          </p:nvSpPr>
          <p:spPr>
            <a:xfrm>
              <a:off x="4838700" y="1498600"/>
              <a:ext cx="14478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v - </a:t>
              </a:r>
              <a:r>
                <a:rPr lang="en-US" sz="2400" b="1" dirty="0" err="1">
                  <a:solidFill>
                    <a:srgbClr val="000000"/>
                  </a:solidFill>
                  <a:latin typeface="Arial" pitchFamily="34" charset="0"/>
                  <a:cs typeface="Arial" pitchFamily="34" charset="0"/>
                </a:rPr>
                <a:t>v</a:t>
              </a:r>
              <a:r>
                <a:rPr lang="en-US" sz="2400" b="1" baseline="-25000" dirty="0" err="1">
                  <a:solidFill>
                    <a:srgbClr val="000000"/>
                  </a:solidFill>
                  <a:latin typeface="Arial" pitchFamily="34" charset="0"/>
                  <a:cs typeface="Arial" pitchFamily="34" charset="0"/>
                </a:rPr>
                <a:t>o</a:t>
              </a:r>
              <a:endParaRPr lang="en-US" sz="2400" b="1" baseline="-25000" dirty="0">
                <a:solidFill>
                  <a:srgbClr val="000000"/>
                </a:solidFill>
                <a:latin typeface="Arial" pitchFamily="34" charset="0"/>
                <a:cs typeface="Arial" pitchFamily="34" charset="0"/>
              </a:endParaRPr>
            </a:p>
          </p:txBody>
        </p:sp>
        <p:sp>
          <p:nvSpPr>
            <p:cNvPr id="6" name="TextBox 5"/>
            <p:cNvSpPr txBox="1"/>
            <p:nvPr/>
          </p:nvSpPr>
          <p:spPr>
            <a:xfrm>
              <a:off x="5168900" y="2057400"/>
              <a:ext cx="660400" cy="461665"/>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t</a:t>
              </a:r>
            </a:p>
          </p:txBody>
        </p:sp>
        <p:cxnSp>
          <p:nvCxnSpPr>
            <p:cNvPr id="7" name="Straight Connector 6"/>
            <p:cNvCxnSpPr/>
            <p:nvPr/>
          </p:nvCxnSpPr>
          <p:spPr>
            <a:xfrm>
              <a:off x="4871720" y="2048891"/>
              <a:ext cx="910716"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0" y="381000"/>
            <a:ext cx="55880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Units for Acceleration</a:t>
            </a:r>
          </a:p>
        </p:txBody>
      </p:sp>
      <p:sp>
        <p:nvSpPr>
          <p:cNvPr id="3" name="TextBox 2"/>
          <p:cNvSpPr txBox="1"/>
          <p:nvPr/>
        </p:nvSpPr>
        <p:spPr>
          <a:xfrm>
            <a:off x="1066800" y="1689100"/>
            <a:ext cx="8483600" cy="1569660"/>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Units for acceleration</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You can derive the units by substituting the correct units into the right hand side of these equations.</a:t>
            </a:r>
          </a:p>
        </p:txBody>
      </p:sp>
      <p:grpSp>
        <p:nvGrpSpPr>
          <p:cNvPr id="16" name="Group 15"/>
          <p:cNvGrpSpPr/>
          <p:nvPr/>
        </p:nvGrpSpPr>
        <p:grpSpPr>
          <a:xfrm>
            <a:off x="2032000" y="3822697"/>
            <a:ext cx="6273800" cy="944265"/>
            <a:chOff x="2032000" y="3822701"/>
            <a:chExt cx="6273800" cy="944266"/>
          </a:xfrm>
        </p:grpSpPr>
        <p:grpSp>
          <p:nvGrpSpPr>
            <p:cNvPr id="9" name="Group 8"/>
            <p:cNvGrpSpPr/>
            <p:nvPr/>
          </p:nvGrpSpPr>
          <p:grpSpPr>
            <a:xfrm>
              <a:off x="5575300" y="3860800"/>
              <a:ext cx="2730500" cy="880766"/>
              <a:chOff x="5575300" y="3860800"/>
              <a:chExt cx="2730500" cy="880766"/>
            </a:xfrm>
          </p:grpSpPr>
          <p:sp>
            <p:nvSpPr>
              <p:cNvPr id="4" name="TextBox 3"/>
              <p:cNvSpPr txBox="1"/>
              <p:nvPr/>
            </p:nvSpPr>
            <p:spPr>
              <a:xfrm>
                <a:off x="6413500" y="4102101"/>
                <a:ext cx="8382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 </a:t>
                </a:r>
              </a:p>
            </p:txBody>
          </p:sp>
          <p:sp>
            <p:nvSpPr>
              <p:cNvPr id="5" name="TextBox 4"/>
              <p:cNvSpPr txBox="1"/>
              <p:nvPr/>
            </p:nvSpPr>
            <p:spPr>
              <a:xfrm>
                <a:off x="5575300" y="3860800"/>
                <a:ext cx="12192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m/s</a:t>
                </a:r>
              </a:p>
            </p:txBody>
          </p:sp>
          <p:sp>
            <p:nvSpPr>
              <p:cNvPr id="6" name="TextBox 5"/>
              <p:cNvSpPr txBox="1"/>
              <p:nvPr/>
            </p:nvSpPr>
            <p:spPr>
              <a:xfrm>
                <a:off x="5765800" y="4279900"/>
                <a:ext cx="736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s</a:t>
                </a:r>
              </a:p>
            </p:txBody>
          </p:sp>
          <p:cxnSp>
            <p:nvCxnSpPr>
              <p:cNvPr id="7" name="Straight Connector 6"/>
              <p:cNvCxnSpPr/>
              <p:nvPr/>
            </p:nvCxnSpPr>
            <p:spPr>
              <a:xfrm>
                <a:off x="5662167" y="4336922"/>
                <a:ext cx="45961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34200" y="4000501"/>
                <a:ext cx="1371600" cy="46166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m/s</a:t>
                </a:r>
                <a:r>
                  <a:rPr lang="en-US" sz="2400" baseline="70000">
                    <a:solidFill>
                      <a:srgbClr val="000000"/>
                    </a:solidFill>
                    <a:latin typeface="Arial" pitchFamily="34" charset="0"/>
                    <a:cs typeface="Arial" pitchFamily="34" charset="0"/>
                  </a:rPr>
                  <a:t>2</a:t>
                </a:r>
              </a:p>
            </p:txBody>
          </p:sp>
        </p:grpSp>
        <p:grpSp>
          <p:nvGrpSpPr>
            <p:cNvPr id="14" name="Group 13"/>
            <p:cNvGrpSpPr/>
            <p:nvPr/>
          </p:nvGrpSpPr>
          <p:grpSpPr>
            <a:xfrm>
              <a:off x="2032000" y="3822701"/>
              <a:ext cx="1828800" cy="944266"/>
              <a:chOff x="2032000" y="3822701"/>
              <a:chExt cx="1828800" cy="944266"/>
            </a:xfrm>
          </p:grpSpPr>
          <p:sp>
            <p:nvSpPr>
              <p:cNvPr id="10" name="TextBox 9"/>
              <p:cNvSpPr txBox="1"/>
              <p:nvPr/>
            </p:nvSpPr>
            <p:spPr>
              <a:xfrm>
                <a:off x="2032000" y="4089401"/>
                <a:ext cx="1168400" cy="461666"/>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a = </a:t>
                </a:r>
              </a:p>
            </p:txBody>
          </p:sp>
          <p:sp>
            <p:nvSpPr>
              <p:cNvPr id="11" name="TextBox 10"/>
              <p:cNvSpPr txBox="1"/>
              <p:nvPr/>
            </p:nvSpPr>
            <p:spPr>
              <a:xfrm>
                <a:off x="2768600" y="3822701"/>
                <a:ext cx="1092200" cy="461666"/>
              </a:xfrm>
              <a:prstGeom prst="rect">
                <a:avLst/>
              </a:prstGeom>
              <a:noFill/>
            </p:spPr>
            <p:txBody>
              <a:bodyPr vert="horz" rtlCol="0">
                <a:spAutoFit/>
              </a:bodyPr>
              <a:lstStyle/>
              <a:p>
                <a:r>
                  <a:rPr lang="el-GR" sz="2400" b="1">
                    <a:solidFill>
                      <a:srgbClr val="000000"/>
                    </a:solidFill>
                    <a:latin typeface="Arial" pitchFamily="34" charset="0"/>
                    <a:cs typeface="Arial" pitchFamily="34" charset="0"/>
                  </a:rPr>
                  <a:t>Δ</a:t>
                </a:r>
                <a:r>
                  <a:rPr lang="en-US" sz="2400" b="1">
                    <a:solidFill>
                      <a:srgbClr val="000000"/>
                    </a:solidFill>
                    <a:latin typeface="Arial" pitchFamily="34" charset="0"/>
                    <a:cs typeface="Arial" pitchFamily="34" charset="0"/>
                  </a:rPr>
                  <a:t>v</a:t>
                </a:r>
              </a:p>
            </p:txBody>
          </p:sp>
          <p:sp>
            <p:nvSpPr>
              <p:cNvPr id="12" name="TextBox 11"/>
              <p:cNvSpPr txBox="1"/>
              <p:nvPr/>
            </p:nvSpPr>
            <p:spPr>
              <a:xfrm>
                <a:off x="2755900" y="4305301"/>
                <a:ext cx="965200" cy="461666"/>
              </a:xfrm>
              <a:prstGeom prst="rect">
                <a:avLst/>
              </a:prstGeom>
              <a:noFill/>
            </p:spPr>
            <p:txBody>
              <a:bodyPr vert="horz" rtlCol="0">
                <a:spAutoFit/>
              </a:bodyPr>
              <a:lstStyle/>
              <a:p>
                <a:r>
                  <a:rPr lang="el-GR" sz="2400" b="1">
                    <a:solidFill>
                      <a:srgbClr val="000000"/>
                    </a:solidFill>
                    <a:latin typeface="Arial" pitchFamily="34" charset="0"/>
                    <a:cs typeface="Arial" pitchFamily="34" charset="0"/>
                  </a:rPr>
                  <a:t>Δ</a:t>
                </a:r>
                <a:r>
                  <a:rPr lang="en-US" sz="2400" b="1">
                    <a:solidFill>
                      <a:srgbClr val="000000"/>
                    </a:solidFill>
                    <a:latin typeface="Arial" pitchFamily="34" charset="0"/>
                    <a:cs typeface="Arial" pitchFamily="34" charset="0"/>
                  </a:rPr>
                  <a:t>t</a:t>
                </a:r>
              </a:p>
            </p:txBody>
          </p:sp>
          <p:cxnSp>
            <p:nvCxnSpPr>
              <p:cNvPr id="13" name="Straight Connector 12"/>
              <p:cNvCxnSpPr/>
              <p:nvPr/>
            </p:nvCxnSpPr>
            <p:spPr>
              <a:xfrm>
                <a:off x="2779267" y="4298822"/>
                <a:ext cx="459613"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3898900" y="4292600"/>
              <a:ext cx="1270000" cy="0"/>
            </a:xfrm>
            <a:prstGeom prst="line">
              <a:avLst/>
            </a:prstGeom>
            <a:ln w="762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355602"/>
            <a:ext cx="8991600" cy="646331"/>
          </a:xfrm>
          <a:prstGeom prst="rect">
            <a:avLst/>
          </a:prstGeom>
          <a:noFill/>
        </p:spPr>
        <p:txBody>
          <a:bodyPr vert="horz" rtlCol="0">
            <a:spAutoFit/>
          </a:bodyPr>
          <a:lstStyle/>
          <a:p>
            <a:pPr algn="ctr"/>
            <a:r>
              <a:rPr lang="en-US" sz="3600" b="1" dirty="0">
                <a:solidFill>
                  <a:srgbClr val="00008B"/>
                </a:solidFill>
                <a:latin typeface="Arial" pitchFamily="34" charset="0"/>
                <a:cs typeface="Arial" pitchFamily="34" charset="0"/>
              </a:rPr>
              <a:t>Time</a:t>
            </a:r>
          </a:p>
        </p:txBody>
      </p:sp>
      <p:sp>
        <p:nvSpPr>
          <p:cNvPr id="3" name="TextBox 2"/>
          <p:cNvSpPr txBox="1"/>
          <p:nvPr/>
        </p:nvSpPr>
        <p:spPr>
          <a:xfrm>
            <a:off x="431800" y="1413808"/>
            <a:ext cx="8890000" cy="1938992"/>
          </a:xfrm>
          <a:prstGeom prst="rect">
            <a:avLst/>
          </a:prstGeom>
          <a:noFill/>
        </p:spPr>
        <p:txBody>
          <a:bodyPr vert="horz" rtlCol="0">
            <a:spAutoFit/>
          </a:bodyPr>
          <a:lstStyle/>
          <a:p>
            <a:pPr algn="ctr"/>
            <a:r>
              <a:rPr lang="en-US" sz="2400" dirty="0">
                <a:solidFill>
                  <a:srgbClr val="00008B"/>
                </a:solidFill>
                <a:latin typeface="Arial" pitchFamily="34" charset="0"/>
                <a:cs typeface="Arial" pitchFamily="34" charset="0"/>
              </a:rPr>
              <a:t>We will be using the </a:t>
            </a:r>
            <a:r>
              <a:rPr lang="en-US" sz="2400" u="sng" dirty="0">
                <a:solidFill>
                  <a:srgbClr val="00008B"/>
                </a:solidFill>
                <a:latin typeface="Arial" pitchFamily="34" charset="0"/>
                <a:cs typeface="Arial" pitchFamily="34" charset="0"/>
              </a:rPr>
              <a:t>second</a:t>
            </a:r>
            <a:r>
              <a:rPr lang="en-US" sz="2400" dirty="0">
                <a:solidFill>
                  <a:srgbClr val="00008B"/>
                </a:solidFill>
                <a:latin typeface="Arial" pitchFamily="34" charset="0"/>
                <a:cs typeface="Arial" pitchFamily="34" charset="0"/>
              </a:rPr>
              <a:t> as our standard for measuring time.</a:t>
            </a:r>
          </a:p>
          <a:p>
            <a:pPr algn="ctr"/>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The symbol for time is "t"</a:t>
            </a:r>
          </a:p>
          <a:p>
            <a:pPr algn="ctr"/>
            <a:endParaRPr lang="en-US" sz="2400" dirty="0">
              <a:solidFill>
                <a:srgbClr val="00008B"/>
              </a:solidFill>
              <a:latin typeface="Arial" pitchFamily="34" charset="0"/>
              <a:cs typeface="Arial" pitchFamily="34" charset="0"/>
            </a:endParaRPr>
          </a:p>
          <a:p>
            <a:pPr algn="ctr"/>
            <a:r>
              <a:rPr lang="en-US" sz="2400" dirty="0">
                <a:solidFill>
                  <a:srgbClr val="00008B"/>
                </a:solidFill>
                <a:latin typeface="Arial" pitchFamily="34" charset="0"/>
                <a:cs typeface="Arial" pitchFamily="34" charset="0"/>
              </a:rPr>
              <a:t>The unit for a second is "s".</a:t>
            </a:r>
          </a:p>
        </p:txBody>
      </p:sp>
      <p:pic>
        <p:nvPicPr>
          <p:cNvPr id="4" name="Picture 3" descr="clipboard(2).png"/>
          <p:cNvPicPr>
            <a:picLocks/>
          </p:cNvPicPr>
          <p:nvPr/>
        </p:nvPicPr>
        <p:blipFill>
          <a:blip r:embed="rId3" cstate="print"/>
          <a:stretch>
            <a:fillRect/>
          </a:stretch>
        </p:blipFill>
        <p:spPr>
          <a:xfrm>
            <a:off x="3879850" y="3733802"/>
            <a:ext cx="2857500" cy="2857500"/>
          </a:xfrm>
          <a:prstGeom prst="rect">
            <a:avLst/>
          </a:prstGeom>
          <a:solidFill>
            <a:scrgbClr r="0" g="0" b="0">
              <a:alpha val="0"/>
            </a:scrgbClr>
          </a:solidFill>
        </p:spPr>
      </p:pic>
      <p:sp>
        <p:nvSpPr>
          <p:cNvPr id="5" name="TextBox 4"/>
          <p:cNvSpPr txBox="1"/>
          <p:nvPr/>
        </p:nvSpPr>
        <p:spPr>
          <a:xfrm>
            <a:off x="3403600" y="3581400"/>
            <a:ext cx="1371600" cy="461665"/>
          </a:xfrm>
          <a:prstGeom prst="rect">
            <a:avLst/>
          </a:prstGeom>
          <a:noFill/>
        </p:spPr>
        <p:txBody>
          <a:bodyPr vert="horz" wrap="square" rtlCol="0">
            <a:spAutoFit/>
          </a:bodyPr>
          <a:lstStyle/>
          <a:p>
            <a:pPr algn="ctr"/>
            <a:r>
              <a:rPr lang="en-US" sz="2400" dirty="0">
                <a:solidFill>
                  <a:srgbClr val="FF0000"/>
                </a:solidFill>
                <a:latin typeface="Arial" pitchFamily="34" charset="0"/>
                <a:cs typeface="Arial" pitchFamily="34" charset="0"/>
              </a:rPr>
              <a:t>t = 10s</a:t>
            </a:r>
          </a:p>
        </p:txBody>
      </p:sp>
      <p:cxnSp>
        <p:nvCxnSpPr>
          <p:cNvPr id="6" name="Straight Connector 5"/>
          <p:cNvCxnSpPr/>
          <p:nvPr/>
        </p:nvCxnSpPr>
        <p:spPr>
          <a:xfrm flipV="1">
            <a:off x="4368800" y="3949700"/>
            <a:ext cx="838200" cy="469900"/>
          </a:xfrm>
          <a:prstGeom prst="line">
            <a:avLst/>
          </a:prstGeom>
          <a:ln w="38100" cap="flat" cmpd="sng" algn="ctr">
            <a:solidFill>
              <a:srgbClr val="FF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31800" y="5397500"/>
            <a:ext cx="2489201" cy="1132714"/>
            <a:chOff x="431798" y="5397499"/>
            <a:chExt cx="2489201" cy="1132714"/>
          </a:xfrm>
        </p:grpSpPr>
        <p:sp>
          <p:nvSpPr>
            <p:cNvPr id="7" name="TextBox 6">
              <a:hlinkClick r:id="rId4"/>
            </p:cNvPr>
            <p:cNvSpPr txBox="1"/>
            <p:nvPr/>
          </p:nvSpPr>
          <p:spPr>
            <a:xfrm>
              <a:off x="520700" y="5397499"/>
              <a:ext cx="2209800" cy="1077218"/>
            </a:xfrm>
            <a:prstGeom prst="rect">
              <a:avLst/>
            </a:prstGeom>
            <a:noFill/>
          </p:spPr>
          <p:txBody>
            <a:bodyPr vert="horz" rtlCol="0">
              <a:spAutoFit/>
            </a:bodyPr>
            <a:lstStyle/>
            <a:p>
              <a:pPr algn="ctr"/>
              <a:r>
                <a:rPr lang="en-US" sz="1600" dirty="0">
                  <a:solidFill>
                    <a:srgbClr val="00008B"/>
                  </a:solidFill>
                  <a:latin typeface="Arial" pitchFamily="34" charset="0"/>
                  <a:cs typeface="Arial" pitchFamily="34" charset="0"/>
                </a:rPr>
                <a:t>click here for a "minute physics"</a:t>
              </a:r>
            </a:p>
            <a:p>
              <a:pPr algn="ctr"/>
              <a:r>
                <a:rPr lang="en-US" sz="1600" dirty="0">
                  <a:solidFill>
                    <a:srgbClr val="00008B"/>
                  </a:solidFill>
                  <a:latin typeface="Arial" pitchFamily="34" charset="0"/>
                  <a:cs typeface="Arial" pitchFamily="34" charset="0"/>
                </a:rPr>
                <a:t>on measuring time and distance </a:t>
              </a:r>
            </a:p>
          </p:txBody>
        </p:sp>
        <p:sp>
          <p:nvSpPr>
            <p:cNvPr id="8" name="Freeform 7">
              <a:hlinkClick r:id="rId4"/>
            </p:cNvPr>
            <p:cNvSpPr/>
            <p:nvPr/>
          </p:nvSpPr>
          <p:spPr>
            <a:xfrm>
              <a:off x="431798" y="5410199"/>
              <a:ext cx="2489201" cy="1120014"/>
            </a:xfrm>
            <a:custGeom>
              <a:avLst/>
              <a:gdLst/>
              <a:ahLst/>
              <a:cxnLst/>
              <a:rect l="0" t="0" r="0" b="0"/>
              <a:pathLst>
                <a:path w="2489201" h="1120014">
                  <a:moveTo>
                    <a:pt x="414909" y="0"/>
                  </a:moveTo>
                  <a:lnTo>
                    <a:pt x="2115566" y="0"/>
                  </a:lnTo>
                  <a:lnTo>
                    <a:pt x="2157222" y="3809"/>
                  </a:lnTo>
                  <a:lnTo>
                    <a:pt x="2231771" y="12953"/>
                  </a:lnTo>
                  <a:lnTo>
                    <a:pt x="2302382" y="31750"/>
                  </a:lnTo>
                  <a:lnTo>
                    <a:pt x="2335529" y="40894"/>
                  </a:lnTo>
                  <a:lnTo>
                    <a:pt x="2393822" y="67182"/>
                  </a:lnTo>
                  <a:lnTo>
                    <a:pt x="2435097" y="97027"/>
                  </a:lnTo>
                  <a:lnTo>
                    <a:pt x="2455925" y="113919"/>
                  </a:lnTo>
                  <a:lnTo>
                    <a:pt x="2476753" y="147446"/>
                  </a:lnTo>
                  <a:lnTo>
                    <a:pt x="2484881" y="166115"/>
                  </a:lnTo>
                  <a:lnTo>
                    <a:pt x="2484881" y="175387"/>
                  </a:lnTo>
                  <a:lnTo>
                    <a:pt x="2489200" y="186689"/>
                  </a:lnTo>
                  <a:lnTo>
                    <a:pt x="2489200" y="933322"/>
                  </a:lnTo>
                  <a:lnTo>
                    <a:pt x="2484881" y="942720"/>
                  </a:lnTo>
                  <a:lnTo>
                    <a:pt x="2484881" y="952119"/>
                  </a:lnTo>
                  <a:lnTo>
                    <a:pt x="2476753" y="970661"/>
                  </a:lnTo>
                  <a:lnTo>
                    <a:pt x="2455925" y="1004189"/>
                  </a:lnTo>
                  <a:lnTo>
                    <a:pt x="2414650" y="1036065"/>
                  </a:lnTo>
                  <a:lnTo>
                    <a:pt x="2393822" y="1050925"/>
                  </a:lnTo>
                  <a:lnTo>
                    <a:pt x="2335529" y="1077214"/>
                  </a:lnTo>
                  <a:lnTo>
                    <a:pt x="2269235" y="1095756"/>
                  </a:lnTo>
                  <a:lnTo>
                    <a:pt x="2231771" y="1105153"/>
                  </a:lnTo>
                  <a:lnTo>
                    <a:pt x="2157222" y="1114551"/>
                  </a:lnTo>
                  <a:lnTo>
                    <a:pt x="2115566" y="1118107"/>
                  </a:lnTo>
                  <a:lnTo>
                    <a:pt x="2095119" y="1118107"/>
                  </a:lnTo>
                  <a:lnTo>
                    <a:pt x="2074291" y="1120013"/>
                  </a:lnTo>
                  <a:lnTo>
                    <a:pt x="414909" y="1120013"/>
                  </a:lnTo>
                  <a:lnTo>
                    <a:pt x="389890" y="1118107"/>
                  </a:lnTo>
                  <a:lnTo>
                    <a:pt x="369315" y="1118107"/>
                  </a:lnTo>
                  <a:lnTo>
                    <a:pt x="327660" y="1114551"/>
                  </a:lnTo>
                  <a:lnTo>
                    <a:pt x="253237" y="1105153"/>
                  </a:lnTo>
                  <a:lnTo>
                    <a:pt x="182625" y="1086357"/>
                  </a:lnTo>
                  <a:lnTo>
                    <a:pt x="149351" y="1077214"/>
                  </a:lnTo>
                  <a:lnTo>
                    <a:pt x="91440" y="1050925"/>
                  </a:lnTo>
                  <a:lnTo>
                    <a:pt x="49783" y="1021080"/>
                  </a:lnTo>
                  <a:lnTo>
                    <a:pt x="28955" y="1004189"/>
                  </a:lnTo>
                  <a:lnTo>
                    <a:pt x="8508" y="970661"/>
                  </a:lnTo>
                  <a:lnTo>
                    <a:pt x="0" y="952119"/>
                  </a:lnTo>
                  <a:lnTo>
                    <a:pt x="0" y="166115"/>
                  </a:lnTo>
                  <a:lnTo>
                    <a:pt x="8508" y="147446"/>
                  </a:lnTo>
                  <a:lnTo>
                    <a:pt x="28955" y="113919"/>
                  </a:lnTo>
                  <a:lnTo>
                    <a:pt x="70611" y="82169"/>
                  </a:lnTo>
                  <a:lnTo>
                    <a:pt x="91440" y="67182"/>
                  </a:lnTo>
                  <a:lnTo>
                    <a:pt x="149351" y="40894"/>
                  </a:lnTo>
                  <a:lnTo>
                    <a:pt x="215772" y="22351"/>
                  </a:lnTo>
                  <a:lnTo>
                    <a:pt x="253237" y="12953"/>
                  </a:lnTo>
                  <a:lnTo>
                    <a:pt x="327660" y="3809"/>
                  </a:lnTo>
                  <a:lnTo>
                    <a:pt x="369315" y="0"/>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7500" y="381000"/>
            <a:ext cx="9550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27</a:t>
            </a:r>
          </a:p>
        </p:txBody>
      </p:sp>
      <p:sp>
        <p:nvSpPr>
          <p:cNvPr id="3" name="TextBox 2"/>
          <p:cNvSpPr txBox="1"/>
          <p:nvPr/>
        </p:nvSpPr>
        <p:spPr>
          <a:xfrm>
            <a:off x="1130300" y="381000"/>
            <a:ext cx="90297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Acceleration</a:t>
            </a:r>
            <a:r>
              <a:rPr lang="en-US" sz="2800" b="1" dirty="0">
                <a:solidFill>
                  <a:srgbClr val="000000"/>
                </a:solidFill>
                <a:latin typeface="Arial - 28"/>
              </a:rPr>
              <a:t> is the rate of change of _________ .</a:t>
            </a:r>
          </a:p>
        </p:txBody>
      </p:sp>
      <p:sp>
        <p:nvSpPr>
          <p:cNvPr id="4" name="TextBox 3"/>
          <p:cNvSpPr txBox="1"/>
          <p:nvPr/>
        </p:nvSpPr>
        <p:spPr>
          <a:xfrm>
            <a:off x="2273300" y="1231899"/>
            <a:ext cx="3187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187700" y="1231899"/>
            <a:ext cx="3187700" cy="461665"/>
          </a:xfrm>
          <a:prstGeom prst="rect">
            <a:avLst/>
          </a:prstGeom>
          <a:noFill/>
        </p:spPr>
        <p:txBody>
          <a:bodyPr vert="horz" rtlCol="0">
            <a:spAutoFit/>
          </a:bodyPr>
          <a:lstStyle/>
          <a:p>
            <a:r>
              <a:rPr lang="en-US" sz="2400" dirty="0">
                <a:solidFill>
                  <a:srgbClr val="000000"/>
                </a:solidFill>
                <a:latin typeface="Arial - 24"/>
              </a:rPr>
              <a:t>displacement</a:t>
            </a:r>
          </a:p>
        </p:txBody>
      </p:sp>
      <p:sp>
        <p:nvSpPr>
          <p:cNvPr id="6" name="TextBox 5"/>
          <p:cNvSpPr txBox="1"/>
          <p:nvPr/>
        </p:nvSpPr>
        <p:spPr>
          <a:xfrm>
            <a:off x="2260600" y="1854200"/>
            <a:ext cx="2476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175000" y="1854202"/>
            <a:ext cx="2476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distance</a:t>
            </a:r>
          </a:p>
        </p:txBody>
      </p:sp>
      <p:sp>
        <p:nvSpPr>
          <p:cNvPr id="8" name="TextBox 7"/>
          <p:cNvSpPr txBox="1"/>
          <p:nvPr/>
        </p:nvSpPr>
        <p:spPr>
          <a:xfrm>
            <a:off x="2260600" y="2476500"/>
            <a:ext cx="22225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38500" y="2476500"/>
            <a:ext cx="22225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speed</a:t>
            </a:r>
          </a:p>
        </p:txBody>
      </p:sp>
      <p:sp>
        <p:nvSpPr>
          <p:cNvPr id="10" name="TextBox 9"/>
          <p:cNvSpPr txBox="1"/>
          <p:nvPr/>
        </p:nvSpPr>
        <p:spPr>
          <a:xfrm>
            <a:off x="2273300" y="3098800"/>
            <a:ext cx="2425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187700" y="3098800"/>
            <a:ext cx="24257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velocity</a:t>
            </a:r>
          </a:p>
        </p:txBody>
      </p:sp>
      <p:pic>
        <p:nvPicPr>
          <p:cNvPr id="18" name="Picture 17" descr="clipboard(10).png"/>
          <p:cNvPicPr>
            <a:picLocks/>
          </p:cNvPicPr>
          <p:nvPr/>
        </p:nvPicPr>
        <p:blipFill>
          <a:blip r:embed="rId2" cstate="print"/>
          <a:stretch>
            <a:fillRect/>
          </a:stretch>
        </p:blipFill>
        <p:spPr>
          <a:xfrm>
            <a:off x="76200" y="50801"/>
            <a:ext cx="3454400" cy="63501"/>
          </a:xfrm>
          <a:prstGeom prst="rect">
            <a:avLst/>
          </a:prstGeom>
          <a:solidFill>
            <a:scrgbClr r="0" g="0" b="0">
              <a:alpha val="0"/>
            </a:scrgbClr>
          </a:solidFill>
        </p:spPr>
      </p:pic>
      <p:sp>
        <p:nvSpPr>
          <p:cNvPr id="13" name="Oval 12"/>
          <p:cNvSpPr/>
          <p:nvPr/>
        </p:nvSpPr>
        <p:spPr>
          <a:xfrm>
            <a:off x="1422400" y="12192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22400" y="18440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25298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139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3400" y="381000"/>
            <a:ext cx="5232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28</a:t>
            </a:r>
          </a:p>
        </p:txBody>
      </p:sp>
      <p:sp>
        <p:nvSpPr>
          <p:cNvPr id="3" name="TextBox 2"/>
          <p:cNvSpPr txBox="1"/>
          <p:nvPr/>
        </p:nvSpPr>
        <p:spPr>
          <a:xfrm>
            <a:off x="1447800" y="381000"/>
            <a:ext cx="52324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The unit for velocity is:</a:t>
            </a:r>
          </a:p>
        </p:txBody>
      </p:sp>
      <p:sp>
        <p:nvSpPr>
          <p:cNvPr id="4" name="TextBox 3"/>
          <p:cNvSpPr txBox="1"/>
          <p:nvPr/>
        </p:nvSpPr>
        <p:spPr>
          <a:xfrm>
            <a:off x="2260600" y="1231899"/>
            <a:ext cx="16637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63900" y="1231899"/>
            <a:ext cx="1663700" cy="461665"/>
          </a:xfrm>
          <a:prstGeom prst="rect">
            <a:avLst/>
          </a:prstGeom>
          <a:noFill/>
        </p:spPr>
        <p:txBody>
          <a:bodyPr vert="horz" rtlCol="0">
            <a:spAutoFit/>
          </a:bodyPr>
          <a:lstStyle/>
          <a:p>
            <a:r>
              <a:rPr lang="en-US" sz="2400" dirty="0">
                <a:solidFill>
                  <a:srgbClr val="000000"/>
                </a:solidFill>
                <a:latin typeface="Arial - 24"/>
              </a:rPr>
              <a:t>m</a:t>
            </a:r>
          </a:p>
        </p:txBody>
      </p:sp>
      <p:sp>
        <p:nvSpPr>
          <p:cNvPr id="6" name="TextBox 5"/>
          <p:cNvSpPr txBox="1"/>
          <p:nvPr/>
        </p:nvSpPr>
        <p:spPr>
          <a:xfrm>
            <a:off x="2273300" y="1854200"/>
            <a:ext cx="1892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63900" y="1854200"/>
            <a:ext cx="1892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m/s</a:t>
            </a:r>
          </a:p>
        </p:txBody>
      </p:sp>
      <p:sp>
        <p:nvSpPr>
          <p:cNvPr id="8" name="TextBox 7"/>
          <p:cNvSpPr txBox="1"/>
          <p:nvPr/>
        </p:nvSpPr>
        <p:spPr>
          <a:xfrm>
            <a:off x="2298700" y="2476500"/>
            <a:ext cx="2019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89300" y="2476502"/>
            <a:ext cx="2019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m/s</a:t>
            </a:r>
            <a:r>
              <a:rPr lang="en-US" sz="2400" baseline="70000" dirty="0">
                <a:solidFill>
                  <a:srgbClr val="000000"/>
                </a:solidFill>
                <a:latin typeface="Arial" pitchFamily="34" charset="0"/>
                <a:cs typeface="Arial" pitchFamily="34" charset="0"/>
              </a:rPr>
              <a:t>2</a:t>
            </a:r>
          </a:p>
        </p:txBody>
      </p:sp>
      <p:sp>
        <p:nvSpPr>
          <p:cNvPr id="10" name="TextBox 9"/>
          <p:cNvSpPr txBox="1"/>
          <p:nvPr/>
        </p:nvSpPr>
        <p:spPr>
          <a:xfrm>
            <a:off x="2298700" y="3098800"/>
            <a:ext cx="1943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89300" y="3098802"/>
            <a:ext cx="1943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ft/s</a:t>
            </a:r>
            <a:r>
              <a:rPr lang="en-US" sz="2400" baseline="70000" dirty="0">
                <a:solidFill>
                  <a:srgbClr val="000000"/>
                </a:solidFill>
                <a:latin typeface="Arial" pitchFamily="34" charset="0"/>
                <a:cs typeface="Arial" pitchFamily="34" charset="0"/>
              </a:rPr>
              <a:t>2</a:t>
            </a:r>
          </a:p>
        </p:txBody>
      </p:sp>
      <p:pic>
        <p:nvPicPr>
          <p:cNvPr id="18" name="Picture 17" descr="clipboard(34).png"/>
          <p:cNvPicPr>
            <a:picLocks/>
          </p:cNvPicPr>
          <p:nvPr/>
        </p:nvPicPr>
        <p:blipFill>
          <a:blip r:embed="rId2" cstate="print"/>
          <a:stretch>
            <a:fillRect/>
          </a:stretch>
        </p:blipFill>
        <p:spPr>
          <a:xfrm>
            <a:off x="63500" y="63499"/>
            <a:ext cx="3454400" cy="63501"/>
          </a:xfrm>
          <a:prstGeom prst="rect">
            <a:avLst/>
          </a:prstGeom>
          <a:solidFill>
            <a:scrgbClr r="0" g="0" b="0">
              <a:alpha val="0"/>
            </a:scrgbClr>
          </a:solidFill>
        </p:spPr>
      </p:pic>
      <p:sp>
        <p:nvSpPr>
          <p:cNvPr id="13" name="Oval 12"/>
          <p:cNvSpPr/>
          <p:nvPr/>
        </p:nvSpPr>
        <p:spPr>
          <a:xfrm>
            <a:off x="1422400" y="1295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22400" y="1996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26060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215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4200" y="467380"/>
            <a:ext cx="70866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29</a:t>
            </a:r>
          </a:p>
        </p:txBody>
      </p:sp>
      <p:sp>
        <p:nvSpPr>
          <p:cNvPr id="3" name="TextBox 2"/>
          <p:cNvSpPr txBox="1"/>
          <p:nvPr/>
        </p:nvSpPr>
        <p:spPr>
          <a:xfrm>
            <a:off x="1498600" y="467380"/>
            <a:ext cx="7086600" cy="523220"/>
          </a:xfrm>
          <a:prstGeom prst="rect">
            <a:avLst/>
          </a:prstGeom>
          <a:noFill/>
        </p:spPr>
        <p:txBody>
          <a:bodyPr vert="horz" rtlCol="0">
            <a:spAutoFit/>
          </a:bodyPr>
          <a:lstStyle/>
          <a:p>
            <a:r>
              <a:rPr lang="en-US" sz="2800" b="1" dirty="0">
                <a:solidFill>
                  <a:srgbClr val="000000"/>
                </a:solidFill>
                <a:latin typeface="Arial - 28"/>
              </a:rPr>
              <a:t>The metric unit for acceleration is:</a:t>
            </a:r>
          </a:p>
        </p:txBody>
      </p:sp>
      <p:sp>
        <p:nvSpPr>
          <p:cNvPr id="4" name="TextBox 3"/>
          <p:cNvSpPr txBox="1"/>
          <p:nvPr/>
        </p:nvSpPr>
        <p:spPr>
          <a:xfrm>
            <a:off x="2286000" y="1231899"/>
            <a:ext cx="16510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76600" y="1231899"/>
            <a:ext cx="16510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m</a:t>
            </a:r>
          </a:p>
        </p:txBody>
      </p:sp>
      <p:sp>
        <p:nvSpPr>
          <p:cNvPr id="6" name="TextBox 5"/>
          <p:cNvSpPr txBox="1"/>
          <p:nvPr/>
        </p:nvSpPr>
        <p:spPr>
          <a:xfrm>
            <a:off x="2273300" y="1854200"/>
            <a:ext cx="18923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63900" y="1854200"/>
            <a:ext cx="18923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m/s</a:t>
            </a:r>
          </a:p>
        </p:txBody>
      </p:sp>
      <p:sp>
        <p:nvSpPr>
          <p:cNvPr id="8" name="TextBox 7"/>
          <p:cNvSpPr txBox="1"/>
          <p:nvPr/>
        </p:nvSpPr>
        <p:spPr>
          <a:xfrm>
            <a:off x="2260600" y="2438400"/>
            <a:ext cx="20320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76600" y="2476502"/>
            <a:ext cx="20320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m/s</a:t>
            </a:r>
            <a:r>
              <a:rPr lang="en-US" sz="2400" baseline="70000" dirty="0">
                <a:solidFill>
                  <a:srgbClr val="000000"/>
                </a:solidFill>
                <a:latin typeface="Arial" pitchFamily="34" charset="0"/>
                <a:cs typeface="Arial" pitchFamily="34" charset="0"/>
              </a:rPr>
              <a:t>2</a:t>
            </a:r>
          </a:p>
        </p:txBody>
      </p:sp>
      <p:sp>
        <p:nvSpPr>
          <p:cNvPr id="10" name="TextBox 9"/>
          <p:cNvSpPr txBox="1"/>
          <p:nvPr/>
        </p:nvSpPr>
        <p:spPr>
          <a:xfrm>
            <a:off x="2286000" y="3098800"/>
            <a:ext cx="19558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76600" y="3098802"/>
            <a:ext cx="19558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ft/s</a:t>
            </a:r>
            <a:r>
              <a:rPr lang="en-US" sz="2400" baseline="70000" dirty="0">
                <a:solidFill>
                  <a:srgbClr val="000000"/>
                </a:solidFill>
                <a:latin typeface="Arial" pitchFamily="34" charset="0"/>
                <a:cs typeface="Arial" pitchFamily="34" charset="0"/>
              </a:rPr>
              <a:t>2</a:t>
            </a:r>
          </a:p>
        </p:txBody>
      </p:sp>
      <p:pic>
        <p:nvPicPr>
          <p:cNvPr id="18" name="Picture 17" descr="clipboard(35).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1295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22400" y="19202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2514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139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3980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30</a:t>
            </a:r>
          </a:p>
        </p:txBody>
      </p:sp>
      <p:sp>
        <p:nvSpPr>
          <p:cNvPr id="3" name="TextBox 2"/>
          <p:cNvSpPr txBox="1"/>
          <p:nvPr/>
        </p:nvSpPr>
        <p:spPr>
          <a:xfrm>
            <a:off x="1384300" y="533400"/>
            <a:ext cx="9029700" cy="954107"/>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horse gallops with a constant acceleration of </a:t>
            </a:r>
          </a:p>
          <a:p>
            <a:r>
              <a:rPr lang="en-US" sz="2800" b="1" dirty="0">
                <a:solidFill>
                  <a:srgbClr val="000000"/>
                </a:solidFill>
                <a:latin typeface="Arial" pitchFamily="34" charset="0"/>
                <a:cs typeface="Arial" pitchFamily="34" charset="0"/>
              </a:rPr>
              <a:t>3m/s</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  Which statement below is true?</a:t>
            </a:r>
          </a:p>
        </p:txBody>
      </p:sp>
      <p:sp>
        <p:nvSpPr>
          <p:cNvPr id="4" name="TextBox 3"/>
          <p:cNvSpPr txBox="1"/>
          <p:nvPr/>
        </p:nvSpPr>
        <p:spPr>
          <a:xfrm>
            <a:off x="2286000" y="1638300"/>
            <a:ext cx="62992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3257939" y="1638300"/>
            <a:ext cx="62992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The horse's velocity doesn't change.</a:t>
            </a:r>
          </a:p>
        </p:txBody>
      </p:sp>
      <p:sp>
        <p:nvSpPr>
          <p:cNvPr id="6" name="TextBox 5"/>
          <p:cNvSpPr txBox="1"/>
          <p:nvPr/>
        </p:nvSpPr>
        <p:spPr>
          <a:xfrm>
            <a:off x="2280039" y="2260600"/>
            <a:ext cx="60579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3270639" y="2260603"/>
            <a:ext cx="60579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The horse moves 3m every second.</a:t>
            </a:r>
          </a:p>
        </p:txBody>
      </p:sp>
      <p:sp>
        <p:nvSpPr>
          <p:cNvPr id="8" name="TextBox 7"/>
          <p:cNvSpPr txBox="1"/>
          <p:nvPr/>
        </p:nvSpPr>
        <p:spPr>
          <a:xfrm>
            <a:off x="2260600" y="2882900"/>
            <a:ext cx="7785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C</a:t>
            </a:r>
          </a:p>
        </p:txBody>
      </p:sp>
      <p:sp>
        <p:nvSpPr>
          <p:cNvPr id="9" name="TextBox 8"/>
          <p:cNvSpPr txBox="1"/>
          <p:nvPr/>
        </p:nvSpPr>
        <p:spPr>
          <a:xfrm>
            <a:off x="3251200" y="2882900"/>
            <a:ext cx="7785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The horse's velocity increases 3m every second.</a:t>
            </a:r>
          </a:p>
        </p:txBody>
      </p:sp>
      <p:sp>
        <p:nvSpPr>
          <p:cNvPr id="10" name="TextBox 9"/>
          <p:cNvSpPr txBox="1"/>
          <p:nvPr/>
        </p:nvSpPr>
        <p:spPr>
          <a:xfrm>
            <a:off x="2260600" y="3505200"/>
            <a:ext cx="8039100" cy="461665"/>
          </a:xfrm>
          <a:prstGeom prst="rect">
            <a:avLst/>
          </a:prstGeom>
          <a:noFill/>
        </p:spPr>
        <p:txBody>
          <a:bodyPr vert="horz" rtlCol="0">
            <a:spAutoFit/>
          </a:bodyPr>
          <a:lstStyle/>
          <a:p>
            <a:r>
              <a:rPr lang="en-US" sz="2400" b="1" dirty="0">
                <a:solidFill>
                  <a:srgbClr val="000000"/>
                </a:solidFill>
                <a:latin typeface="Arial" pitchFamily="34" charset="0"/>
                <a:cs typeface="Arial" pitchFamily="34" charset="0"/>
              </a:rPr>
              <a:t>D</a:t>
            </a:r>
          </a:p>
        </p:txBody>
      </p:sp>
      <p:sp>
        <p:nvSpPr>
          <p:cNvPr id="11" name="TextBox 10"/>
          <p:cNvSpPr txBox="1"/>
          <p:nvPr/>
        </p:nvSpPr>
        <p:spPr>
          <a:xfrm>
            <a:off x="3289300" y="3505200"/>
            <a:ext cx="8039100" cy="461665"/>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The horse's velocity increases 3m/s every second.</a:t>
            </a:r>
          </a:p>
        </p:txBody>
      </p:sp>
      <p:pic>
        <p:nvPicPr>
          <p:cNvPr id="18" name="Picture 17" descr="clipboard(36).png"/>
          <p:cNvPicPr>
            <a:picLocks/>
          </p:cNvPicPr>
          <p:nvPr/>
        </p:nvPicPr>
        <p:blipFill>
          <a:blip r:embed="rId2" cstate="print"/>
          <a:stretch>
            <a:fillRect/>
          </a:stretch>
        </p:blipFill>
        <p:spPr>
          <a:xfrm>
            <a:off x="76200" y="63499"/>
            <a:ext cx="3454400" cy="63501"/>
          </a:xfrm>
          <a:prstGeom prst="rect">
            <a:avLst/>
          </a:prstGeom>
          <a:solidFill>
            <a:scrgbClr r="0" g="0" b="0">
              <a:alpha val="0"/>
            </a:scrgbClr>
          </a:solidFill>
        </p:spPr>
      </p:pic>
      <p:sp>
        <p:nvSpPr>
          <p:cNvPr id="13" name="Oval 12"/>
          <p:cNvSpPr/>
          <p:nvPr/>
        </p:nvSpPr>
        <p:spPr>
          <a:xfrm>
            <a:off x="1422400" y="16729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4" name="Oval 13"/>
          <p:cNvSpPr/>
          <p:nvPr/>
        </p:nvSpPr>
        <p:spPr>
          <a:xfrm>
            <a:off x="1422400" y="230279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5" name="Oval 14"/>
          <p:cNvSpPr/>
          <p:nvPr/>
        </p:nvSpPr>
        <p:spPr>
          <a:xfrm>
            <a:off x="1422400" y="294971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
        <p:nvSpPr>
          <p:cNvPr id="16" name="Oval 15"/>
          <p:cNvSpPr/>
          <p:nvPr/>
        </p:nvSpPr>
        <p:spPr>
          <a:xfrm>
            <a:off x="1422400" y="3596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r>
              <a:rPr lang="en-US" sz="2400" dirty="0">
                <a:latin typeface="Arial" pitchFamily="34" charset="0"/>
                <a:cs typeface="Arial" pitchFamily="34" charset="0"/>
              </a:rPr>
              <a:t>c</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4000" y="420469"/>
            <a:ext cx="4826000" cy="646331"/>
          </a:xfrm>
          <a:prstGeom prst="rect">
            <a:avLst/>
          </a:prstGeom>
          <a:noFill/>
        </p:spPr>
        <p:txBody>
          <a:bodyPr vert="horz" rtlCol="0">
            <a:spAutoFit/>
          </a:bodyPr>
          <a:lstStyle/>
          <a:p>
            <a:pPr algn="ctr"/>
            <a:r>
              <a:rPr lang="en-US" sz="3600" b="1" dirty="0">
                <a:solidFill>
                  <a:srgbClr val="333399"/>
                </a:solidFill>
                <a:latin typeface="Arial" pitchFamily="34" charset="0"/>
                <a:cs typeface="Arial" pitchFamily="34" charset="0"/>
              </a:rPr>
              <a:t>Solving Problems</a:t>
            </a:r>
          </a:p>
        </p:txBody>
      </p:sp>
      <p:sp>
        <p:nvSpPr>
          <p:cNvPr id="3" name="TextBox 2"/>
          <p:cNvSpPr txBox="1"/>
          <p:nvPr/>
        </p:nvSpPr>
        <p:spPr>
          <a:xfrm>
            <a:off x="431800" y="1447800"/>
            <a:ext cx="9448800" cy="6370975"/>
          </a:xfrm>
          <a:prstGeom prst="rect">
            <a:avLst/>
          </a:prstGeom>
          <a:noFill/>
        </p:spPr>
        <p:txBody>
          <a:bodyPr vert="horz" rtlCol="0">
            <a:spAutoFit/>
          </a:bodyPr>
          <a:lstStyle/>
          <a:p>
            <a:r>
              <a:rPr lang="en-US" sz="2400" dirty="0">
                <a:solidFill>
                  <a:srgbClr val="00008B"/>
                </a:solidFill>
                <a:latin typeface="Arial" pitchFamily="34" charset="0"/>
                <a:cs typeface="Arial" pitchFamily="34" charset="0"/>
              </a:rPr>
              <a:t>After you read the problem carefully:</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1. Draw a diagram (include coordinate axes).</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2. List the given information.</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3. Identify the unknown (what is the question asking?)</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4. Choose a formula (or formulas to combine)</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5. Rearrange the equations to isolate the unknown variable.</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6. Substitute the values and solve! </a:t>
            </a:r>
          </a:p>
          <a:p>
            <a:endParaRPr lang="en-US" sz="2400" dirty="0">
              <a:solidFill>
                <a:srgbClr val="00008B"/>
              </a:solidFill>
              <a:latin typeface="Arial" pitchFamily="34" charset="0"/>
              <a:cs typeface="Arial" pitchFamily="34" charset="0"/>
            </a:endParaRPr>
          </a:p>
          <a:p>
            <a:r>
              <a:rPr lang="en-US" sz="2400" dirty="0">
                <a:solidFill>
                  <a:srgbClr val="00008B"/>
                </a:solidFill>
                <a:latin typeface="Arial" pitchFamily="34" charset="0"/>
                <a:cs typeface="Arial" pitchFamily="34" charset="0"/>
              </a:rPr>
              <a:t>7. Check your work.  </a:t>
            </a:r>
          </a:p>
          <a:p>
            <a:r>
              <a:rPr lang="en-US" sz="2400" dirty="0">
                <a:solidFill>
                  <a:srgbClr val="00008B"/>
                </a:solidFill>
                <a:latin typeface="Arial" pitchFamily="34" charset="0"/>
                <a:cs typeface="Arial" pitchFamily="34" charset="0"/>
              </a:rPr>
              <a:t>(You can do the same operations to the units to check your work ... try it!)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5758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31</a:t>
            </a:r>
          </a:p>
        </p:txBody>
      </p:sp>
      <p:sp>
        <p:nvSpPr>
          <p:cNvPr id="3" name="TextBox 2"/>
          <p:cNvSpPr txBox="1"/>
          <p:nvPr/>
        </p:nvSpPr>
        <p:spPr>
          <a:xfrm>
            <a:off x="1422400" y="443805"/>
            <a:ext cx="8991600" cy="1384995"/>
          </a:xfrm>
          <a:prstGeom prst="rect">
            <a:avLst/>
          </a:prstGeom>
          <a:noFill/>
        </p:spPr>
        <p:txBody>
          <a:bodyPr vert="horz" rtlCol="0">
            <a:spAutoFit/>
          </a:bodyPr>
          <a:lstStyle/>
          <a:p>
            <a:r>
              <a:rPr lang="en-US" sz="2800" b="1" dirty="0">
                <a:solidFill>
                  <a:srgbClr val="000000"/>
                </a:solidFill>
                <a:latin typeface="Arial - 28"/>
              </a:rPr>
              <a:t>Your velocity changes from  60 m/s to the right to 100 m/s to the right in 20 s; what is your average acceleration?</a:t>
            </a:r>
          </a:p>
        </p:txBody>
      </p:sp>
      <p:pic>
        <p:nvPicPr>
          <p:cNvPr id="10" name="Picture 9" descr="clipboard(37).png"/>
          <p:cNvPicPr>
            <a:picLocks/>
          </p:cNvPicPr>
          <p:nvPr/>
        </p:nvPicPr>
        <p:blipFill>
          <a:blip r:embed="rId3" cstate="print"/>
          <a:stretch>
            <a:fillRect/>
          </a:stretch>
        </p:blipFill>
        <p:spPr>
          <a:xfrm>
            <a:off x="63500" y="63499"/>
            <a:ext cx="4064000" cy="63501"/>
          </a:xfrm>
          <a:prstGeom prst="rect">
            <a:avLst/>
          </a:prstGeom>
          <a:solidFill>
            <a:scrgbClr r="0" g="0" b="0">
              <a:alpha val="0"/>
            </a:scrgbClr>
          </a:solid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855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32</a:t>
            </a:r>
          </a:p>
        </p:txBody>
      </p:sp>
      <p:sp>
        <p:nvSpPr>
          <p:cNvPr id="3" name="TextBox 2"/>
          <p:cNvSpPr txBox="1"/>
          <p:nvPr/>
        </p:nvSpPr>
        <p:spPr>
          <a:xfrm>
            <a:off x="1422400" y="520005"/>
            <a:ext cx="89916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Your velocity changes from  60 m/s to the right to 20 m/s to the right in 20 s; what is your average acceleration?</a:t>
            </a:r>
          </a:p>
        </p:txBody>
      </p:sp>
      <p:pic>
        <p:nvPicPr>
          <p:cNvPr id="10" name="Picture 9" descr="clipboard(38).png"/>
          <p:cNvPicPr>
            <a:picLocks/>
          </p:cNvPicPr>
          <p:nvPr/>
        </p:nvPicPr>
        <p:blipFill>
          <a:blip r:embed="rId3" cstate="print"/>
          <a:stretch>
            <a:fillRect/>
          </a:stretch>
        </p:blipFill>
        <p:spPr>
          <a:xfrm>
            <a:off x="63500" y="50801"/>
            <a:ext cx="4064000" cy="63501"/>
          </a:xfrm>
          <a:prstGeom prst="rect">
            <a:avLst/>
          </a:prstGeom>
          <a:solidFill>
            <a:scrgbClr r="0" g="0" b="0">
              <a:alpha val="0"/>
            </a:scrgbClr>
          </a:solid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2600" y="467380"/>
            <a:ext cx="90932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33</a:t>
            </a:r>
          </a:p>
        </p:txBody>
      </p:sp>
      <p:sp>
        <p:nvSpPr>
          <p:cNvPr id="3" name="TextBox 2"/>
          <p:cNvSpPr txBox="1"/>
          <p:nvPr/>
        </p:nvSpPr>
        <p:spPr>
          <a:xfrm>
            <a:off x="1397000" y="443805"/>
            <a:ext cx="9093200" cy="1384995"/>
          </a:xfrm>
          <a:prstGeom prst="rect">
            <a:avLst/>
          </a:prstGeom>
          <a:noFill/>
        </p:spPr>
        <p:txBody>
          <a:bodyPr vert="horz" rtlCol="0">
            <a:spAutoFit/>
          </a:bodyPr>
          <a:lstStyle/>
          <a:p>
            <a:r>
              <a:rPr lang="en-US" sz="2800" b="1" dirty="0">
                <a:solidFill>
                  <a:srgbClr val="000000"/>
                </a:solidFill>
                <a:latin typeface="Arial - 28"/>
              </a:rPr>
              <a:t>Your velocity changes from  50 m/s to the left to 10 m/s to the right in 15 s; what is your average acceleration?</a:t>
            </a:r>
          </a:p>
        </p:txBody>
      </p:sp>
      <p:pic>
        <p:nvPicPr>
          <p:cNvPr id="10" name="Picture 9" descr="clipboard(39).png"/>
          <p:cNvPicPr>
            <a:picLocks/>
          </p:cNvPicPr>
          <p:nvPr/>
        </p:nvPicPr>
        <p:blipFill>
          <a:blip r:embed="rId3" cstate="print"/>
          <a:stretch>
            <a:fillRect/>
          </a:stretch>
        </p:blipFill>
        <p:spPr>
          <a:xfrm>
            <a:off x="50800" y="50801"/>
            <a:ext cx="4064000" cy="63501"/>
          </a:xfrm>
          <a:prstGeom prst="rect">
            <a:avLst/>
          </a:prstGeom>
          <a:solidFill>
            <a:scrgbClr r="0" g="0" b="0">
              <a:alpha val="0"/>
            </a:scrgbClr>
          </a:solid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67380"/>
            <a:ext cx="9194800" cy="523220"/>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34</a:t>
            </a:r>
          </a:p>
        </p:txBody>
      </p:sp>
      <p:sp>
        <p:nvSpPr>
          <p:cNvPr id="3" name="TextBox 2"/>
          <p:cNvSpPr txBox="1"/>
          <p:nvPr/>
        </p:nvSpPr>
        <p:spPr>
          <a:xfrm>
            <a:off x="1409700" y="443805"/>
            <a:ext cx="9004300"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Your velocity changes from 90 m/s to the right to 20 m/s to the right in 5.0 s; what is your average acceleration?</a:t>
            </a:r>
          </a:p>
        </p:txBody>
      </p:sp>
      <p:pic>
        <p:nvPicPr>
          <p:cNvPr id="10" name="Picture 9" descr="clipboard(40).png"/>
          <p:cNvPicPr>
            <a:picLocks/>
          </p:cNvPicPr>
          <p:nvPr/>
        </p:nvPicPr>
        <p:blipFill>
          <a:blip r:embed="rId3" cstate="print"/>
          <a:stretch>
            <a:fillRect/>
          </a:stretch>
        </p:blipFill>
        <p:spPr>
          <a:xfrm>
            <a:off x="76200" y="63499"/>
            <a:ext cx="4064000" cy="63501"/>
          </a:xfrm>
          <a:prstGeom prst="rect">
            <a:avLst/>
          </a:prstGeom>
          <a:solidFill>
            <a:scrgbClr r="0" g="0" b="0">
              <a:alpha val="0"/>
            </a:scrgbClr>
          </a:solid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6908800" y="6324600"/>
            <a:ext cx="1803400" cy="1200329"/>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Return to</a:t>
            </a:r>
          </a:p>
          <a:p>
            <a:r>
              <a:rPr lang="en-US" sz="2400" b="1" dirty="0">
                <a:solidFill>
                  <a:srgbClr val="0000FF"/>
                </a:solidFill>
                <a:latin typeface="Arial" pitchFamily="34" charset="0"/>
                <a:cs typeface="Arial" pitchFamily="34" charset="0"/>
              </a:rPr>
              <a:t>Table of</a:t>
            </a:r>
          </a:p>
          <a:p>
            <a:r>
              <a:rPr lang="en-US" sz="2400" b="1" dirty="0">
                <a:solidFill>
                  <a:srgbClr val="0000FF"/>
                </a:solidFill>
                <a:latin typeface="Arial" pitchFamily="34" charset="0"/>
                <a:cs typeface="Arial" pitchFamily="34" charset="0"/>
              </a:rPr>
              <a:t>Contents</a:t>
            </a:r>
          </a:p>
        </p:txBody>
      </p:sp>
      <p:sp>
        <p:nvSpPr>
          <p:cNvPr id="3" name="TextBox 2"/>
          <p:cNvSpPr txBox="1"/>
          <p:nvPr/>
        </p:nvSpPr>
        <p:spPr>
          <a:xfrm>
            <a:off x="1422400" y="1912203"/>
            <a:ext cx="7289800" cy="830997"/>
          </a:xfrm>
          <a:prstGeom prst="rect">
            <a:avLst/>
          </a:prstGeom>
          <a:noFill/>
        </p:spPr>
        <p:txBody>
          <a:bodyPr vert="horz" rtlCol="0">
            <a:spAutoFit/>
          </a:bodyPr>
          <a:lstStyle/>
          <a:p>
            <a:r>
              <a:rPr lang="en-US" sz="4800" b="1" dirty="0">
                <a:solidFill>
                  <a:srgbClr val="0000FF"/>
                </a:solidFill>
                <a:latin typeface="Arial" pitchFamily="34" charset="0"/>
                <a:cs typeface="Arial" pitchFamily="34" charset="0"/>
              </a:rPr>
              <a:t>Kinematics Equation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7168</Words>
  <Application>Microsoft Office PowerPoint</Application>
  <PresentationFormat>Custom</PresentationFormat>
  <Paragraphs>1287</Paragraphs>
  <Slides>164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164</vt:i4>
      </vt:variant>
    </vt:vector>
  </HeadingPairs>
  <TitlesOfParts>
    <vt:vector size="180" baseType="lpstr">
      <vt:lpstr>Arial - 22</vt:lpstr>
      <vt:lpstr>Times New Roman</vt:lpstr>
      <vt:lpstr>Comic Sans MS - 24</vt:lpstr>
      <vt:lpstr>Arial - 12</vt:lpstr>
      <vt:lpstr>Arial</vt:lpstr>
      <vt:lpstr>Arial - 48</vt:lpstr>
      <vt:lpstr>Calibri</vt:lpstr>
      <vt:lpstr>Times New Roman - 20</vt:lpstr>
      <vt:lpstr>Arial - 23</vt:lpstr>
      <vt:lpstr>Arial - 35</vt:lpstr>
      <vt:lpstr>Arial - 18</vt:lpstr>
      <vt:lpstr>Arial - 14</vt:lpstr>
      <vt:lpstr>Arial - 20</vt:lpstr>
      <vt:lpstr>Arial - 24</vt:lpstr>
      <vt:lpstr>Arial - 28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Kamstra</dc:creator>
  <cp:lastModifiedBy>James Goddard</cp:lastModifiedBy>
  <cp:revision>162</cp:revision>
  <dcterms:created xsi:type="dcterms:W3CDTF">2012-06-12T12:53:19Z</dcterms:created>
  <dcterms:modified xsi:type="dcterms:W3CDTF">2023-10-20T03:23:53Z</dcterms:modified>
</cp:coreProperties>
</file>