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sldIdLst>
    <p:sldId id="371" r:id="rId5"/>
    <p:sldId id="295" r:id="rId6"/>
    <p:sldId id="299" r:id="rId7"/>
    <p:sldId id="387" r:id="rId8"/>
    <p:sldId id="301" r:id="rId9"/>
    <p:sldId id="259" r:id="rId10"/>
    <p:sldId id="296" r:id="rId11"/>
    <p:sldId id="297" r:id="rId12"/>
    <p:sldId id="298" r:id="rId13"/>
    <p:sldId id="294" r:id="rId14"/>
    <p:sldId id="300" r:id="rId15"/>
    <p:sldId id="303" r:id="rId16"/>
    <p:sldId id="302" r:id="rId17"/>
    <p:sldId id="304" r:id="rId18"/>
    <p:sldId id="323" r:id="rId19"/>
    <p:sldId id="373" r:id="rId20"/>
    <p:sldId id="374" r:id="rId21"/>
    <p:sldId id="375" r:id="rId22"/>
    <p:sldId id="376" r:id="rId23"/>
    <p:sldId id="377" r:id="rId24"/>
    <p:sldId id="274" r:id="rId25"/>
    <p:sldId id="289" r:id="rId26"/>
    <p:sldId id="290" r:id="rId27"/>
    <p:sldId id="278" r:id="rId28"/>
    <p:sldId id="388" r:id="rId29"/>
    <p:sldId id="280" r:id="rId30"/>
    <p:sldId id="279" r:id="rId31"/>
    <p:sldId id="281" r:id="rId32"/>
    <p:sldId id="282" r:id="rId33"/>
    <p:sldId id="283" r:id="rId34"/>
    <p:sldId id="378" r:id="rId35"/>
    <p:sldId id="379" r:id="rId36"/>
    <p:sldId id="272" r:id="rId37"/>
    <p:sldId id="288" r:id="rId38"/>
    <p:sldId id="284" r:id="rId39"/>
    <p:sldId id="286" r:id="rId40"/>
    <p:sldId id="291" r:id="rId41"/>
    <p:sldId id="327" r:id="rId42"/>
    <p:sldId id="380" r:id="rId43"/>
    <p:sldId id="381" r:id="rId44"/>
    <p:sldId id="382" r:id="rId45"/>
    <p:sldId id="292" r:id="rId46"/>
    <p:sldId id="305" r:id="rId47"/>
    <p:sldId id="307" r:id="rId48"/>
    <p:sldId id="306" r:id="rId49"/>
    <p:sldId id="308" r:id="rId50"/>
    <p:sldId id="309" r:id="rId51"/>
    <p:sldId id="310" r:id="rId52"/>
    <p:sldId id="311" r:id="rId53"/>
    <p:sldId id="312" r:id="rId54"/>
    <p:sldId id="313" r:id="rId55"/>
    <p:sldId id="314" r:id="rId56"/>
    <p:sldId id="315" r:id="rId57"/>
    <p:sldId id="317" r:id="rId58"/>
    <p:sldId id="316" r:id="rId59"/>
    <p:sldId id="319" r:id="rId60"/>
    <p:sldId id="293" r:id="rId61"/>
    <p:sldId id="329" r:id="rId62"/>
    <p:sldId id="330" r:id="rId63"/>
    <p:sldId id="331" r:id="rId64"/>
    <p:sldId id="332" r:id="rId65"/>
    <p:sldId id="383" r:id="rId66"/>
    <p:sldId id="334" r:id="rId67"/>
    <p:sldId id="384" r:id="rId68"/>
    <p:sldId id="385" r:id="rId69"/>
    <p:sldId id="349" r:id="rId70"/>
    <p:sldId id="350" r:id="rId71"/>
    <p:sldId id="354" r:id="rId72"/>
    <p:sldId id="355" r:id="rId73"/>
    <p:sldId id="318" r:id="rId74"/>
    <p:sldId id="359" r:id="rId75"/>
    <p:sldId id="365" r:id="rId76"/>
    <p:sldId id="369" r:id="rId77"/>
    <p:sldId id="370" r:id="rId78"/>
    <p:sldId id="366" r:id="rId79"/>
    <p:sldId id="367" r:id="rId80"/>
    <p:sldId id="368" r:id="rId81"/>
    <p:sldId id="386"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M. Iler" initials="PMI" lastIdx="1" clrIdx="0">
    <p:extLst>
      <p:ext uri="{19B8F6BF-5375-455C-9EA6-DF929625EA0E}">
        <p15:presenceInfo xmlns:p15="http://schemas.microsoft.com/office/powerpoint/2012/main" userId="S-1-5-21-2454637529-2113490076-933875596-160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26" y="6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4T08:29:40.462"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E9D1D-B477-4431-9D2B-0EB22BFB1D8C}" type="datetimeFigureOut">
              <a:rPr lang="en-US" smtClean="0"/>
              <a:t>9/9/2021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6B333-75BB-4A0D-9D61-8EEED54A2891}" type="slidenum">
              <a:rPr lang="en-US" smtClean="0"/>
              <a:t>‹#›</a:t>
            </a:fld>
            <a:endParaRPr lang="en-US"/>
          </a:p>
        </p:txBody>
      </p:sp>
    </p:spTree>
    <p:extLst>
      <p:ext uri="{BB962C8B-B14F-4D97-AF65-F5344CB8AC3E}">
        <p14:creationId xmlns:p14="http://schemas.microsoft.com/office/powerpoint/2010/main" val="155161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0E89D3-A827-4259-B79F-320B5689724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2091276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E89D3-A827-4259-B79F-320B5689724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391245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E89D3-A827-4259-B79F-320B5689724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44369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0E89D3-A827-4259-B79F-320B5689724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4004915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E89D3-A827-4259-B79F-320B5689724D}"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393728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0E89D3-A827-4259-B79F-320B5689724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368771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0E89D3-A827-4259-B79F-320B5689724D}"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167341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0E89D3-A827-4259-B79F-320B5689724D}"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2321315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E89D3-A827-4259-B79F-320B5689724D}"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245607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0E89D3-A827-4259-B79F-320B5689724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1547591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0E89D3-A827-4259-B79F-320B5689724D}"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4386D3-183E-4B64-85EC-4E01265AD295}" type="slidenum">
              <a:rPr lang="en-US" smtClean="0"/>
              <a:t>‹#›</a:t>
            </a:fld>
            <a:endParaRPr lang="en-US"/>
          </a:p>
        </p:txBody>
      </p:sp>
    </p:spTree>
    <p:extLst>
      <p:ext uri="{BB962C8B-B14F-4D97-AF65-F5344CB8AC3E}">
        <p14:creationId xmlns:p14="http://schemas.microsoft.com/office/powerpoint/2010/main" val="4095203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E89D3-A827-4259-B79F-320B5689724D}" type="datetimeFigureOut">
              <a:rPr lang="en-US" smtClean="0"/>
              <a:t>9/9/2021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386D3-183E-4B64-85EC-4E01265AD295}" type="slidenum">
              <a:rPr lang="en-US" smtClean="0"/>
              <a:t>‹#›</a:t>
            </a:fld>
            <a:endParaRPr lang="en-US"/>
          </a:p>
        </p:txBody>
      </p:sp>
    </p:spTree>
    <p:extLst>
      <p:ext uri="{BB962C8B-B14F-4D97-AF65-F5344CB8AC3E}">
        <p14:creationId xmlns:p14="http://schemas.microsoft.com/office/powerpoint/2010/main" val="3726892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upali.ch/asian_en.html"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thephysicsaviary.com/Physics/Programs/Labs/DeepSeaDiverLab/"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AB19E3-1497-40CC-BA28-2DA47F9DCC4E}"/>
              </a:ext>
            </a:extLst>
          </p:cNvPr>
          <p:cNvSpPr txBox="1"/>
          <p:nvPr/>
        </p:nvSpPr>
        <p:spPr>
          <a:xfrm>
            <a:off x="304800" y="304800"/>
            <a:ext cx="8382000" cy="5570756"/>
          </a:xfrm>
          <a:prstGeom prst="rect">
            <a:avLst/>
          </a:prstGeom>
          <a:noFill/>
        </p:spPr>
        <p:txBody>
          <a:bodyPr wrap="square" rtlCol="0">
            <a:spAutoFit/>
          </a:bodyPr>
          <a:lstStyle/>
          <a:p>
            <a:r>
              <a:rPr lang="en-US" sz="8000" b="1" dirty="0">
                <a:solidFill>
                  <a:schemeClr val="accent4">
                    <a:lumMod val="50000"/>
                  </a:schemeClr>
                </a:solidFill>
              </a:rPr>
              <a:t>Fluids</a:t>
            </a:r>
          </a:p>
          <a:p>
            <a:r>
              <a:rPr lang="en-US" sz="3600" dirty="0"/>
              <a:t>A fluid is anything that flows. </a:t>
            </a:r>
          </a:p>
          <a:p>
            <a:r>
              <a:rPr lang="en-US" sz="6000" dirty="0"/>
              <a:t>To prepare for this unit, we will start with density and pressure. </a:t>
            </a:r>
          </a:p>
          <a:p>
            <a:endParaRPr lang="en-US" sz="6000" dirty="0"/>
          </a:p>
        </p:txBody>
      </p:sp>
    </p:spTree>
    <p:extLst>
      <p:ext uri="{BB962C8B-B14F-4D97-AF65-F5344CB8AC3E}">
        <p14:creationId xmlns:p14="http://schemas.microsoft.com/office/powerpoint/2010/main" val="4177915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76199"/>
            <a:ext cx="6858000" cy="6738067"/>
          </a:xfrm>
          <a:prstGeom prst="rect">
            <a:avLst/>
          </a:prstGeom>
        </p:spPr>
      </p:pic>
      <p:sp>
        <p:nvSpPr>
          <p:cNvPr id="3" name="TextBox 2">
            <a:extLst>
              <a:ext uri="{FF2B5EF4-FFF2-40B4-BE49-F238E27FC236}">
                <a16:creationId xmlns:a16="http://schemas.microsoft.com/office/drawing/2014/main" id="{D82CA103-983F-464F-BA0E-EFE4DA50DC0E}"/>
              </a:ext>
            </a:extLst>
          </p:cNvPr>
          <p:cNvSpPr txBox="1"/>
          <p:nvPr/>
        </p:nvSpPr>
        <p:spPr>
          <a:xfrm>
            <a:off x="6477000" y="609600"/>
            <a:ext cx="2438400" cy="39703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t>If an object like this cup is put under a lot of pressure, its density can increase. This cup was put down deep under water. </a:t>
            </a:r>
          </a:p>
        </p:txBody>
      </p:sp>
    </p:spTree>
    <p:extLst>
      <p:ext uri="{BB962C8B-B14F-4D97-AF65-F5344CB8AC3E}">
        <p14:creationId xmlns:p14="http://schemas.microsoft.com/office/powerpoint/2010/main" val="98793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5437"/>
            <a:ext cx="6629400" cy="6647126"/>
          </a:xfrm>
          <a:prstGeom prst="rect">
            <a:avLst/>
          </a:prstGeom>
        </p:spPr>
      </p:pic>
      <p:sp>
        <p:nvSpPr>
          <p:cNvPr id="4" name="TextBox 3">
            <a:extLst>
              <a:ext uri="{FF2B5EF4-FFF2-40B4-BE49-F238E27FC236}">
                <a16:creationId xmlns:a16="http://schemas.microsoft.com/office/drawing/2014/main" id="{9FC97D50-B7C4-470F-A3EF-A177C4349857}"/>
              </a:ext>
            </a:extLst>
          </p:cNvPr>
          <p:cNvSpPr txBox="1"/>
          <p:nvPr/>
        </p:nvSpPr>
        <p:spPr>
          <a:xfrm>
            <a:off x="6705600" y="533400"/>
            <a:ext cx="220980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These substances stack up according to their density. The denser objects are below the less dense substances. </a:t>
            </a:r>
          </a:p>
        </p:txBody>
      </p:sp>
    </p:spTree>
    <p:extLst>
      <p:ext uri="{BB962C8B-B14F-4D97-AF65-F5344CB8AC3E}">
        <p14:creationId xmlns:p14="http://schemas.microsoft.com/office/powerpoint/2010/main" val="332271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0"/>
            <a:ext cx="8886723" cy="6705600"/>
          </a:xfrm>
          <a:prstGeom prst="rect">
            <a:avLst/>
          </a:prstGeom>
        </p:spPr>
      </p:pic>
    </p:spTree>
    <p:extLst>
      <p:ext uri="{BB962C8B-B14F-4D97-AF65-F5344CB8AC3E}">
        <p14:creationId xmlns:p14="http://schemas.microsoft.com/office/powerpoint/2010/main" val="2876008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32" y="28073"/>
            <a:ext cx="7760368" cy="5857585"/>
          </a:xfrm>
          <a:prstGeom prst="rect">
            <a:avLst/>
          </a:prstGeom>
        </p:spPr>
      </p:pic>
      <p:sp>
        <p:nvSpPr>
          <p:cNvPr id="3" name="TextBox 2"/>
          <p:cNvSpPr txBox="1"/>
          <p:nvPr/>
        </p:nvSpPr>
        <p:spPr>
          <a:xfrm>
            <a:off x="2743200" y="3429000"/>
            <a:ext cx="152400" cy="646331"/>
          </a:xfrm>
          <a:prstGeom prst="rect">
            <a:avLst/>
          </a:prstGeom>
          <a:noFill/>
        </p:spPr>
        <p:txBody>
          <a:bodyPr wrap="square" rtlCol="0">
            <a:spAutoFit/>
          </a:bodyPr>
          <a:lstStyle/>
          <a:p>
            <a:r>
              <a:rPr lang="en-US" sz="3600" b="1" dirty="0"/>
              <a:t>*</a:t>
            </a:r>
          </a:p>
        </p:txBody>
      </p:sp>
      <p:sp>
        <p:nvSpPr>
          <p:cNvPr id="4" name="TextBox 3"/>
          <p:cNvSpPr txBox="1"/>
          <p:nvPr/>
        </p:nvSpPr>
        <p:spPr>
          <a:xfrm>
            <a:off x="0" y="5715000"/>
            <a:ext cx="9220200" cy="954107"/>
          </a:xfrm>
          <a:prstGeom prst="rect">
            <a:avLst/>
          </a:prstGeom>
          <a:noFill/>
        </p:spPr>
        <p:txBody>
          <a:bodyPr wrap="square" rtlCol="0">
            <a:spAutoFit/>
          </a:bodyPr>
          <a:lstStyle/>
          <a:p>
            <a:r>
              <a:rPr lang="en-US" sz="2800" b="1" dirty="0"/>
              <a:t>*unless a larger object has been </a:t>
            </a:r>
          </a:p>
          <a:p>
            <a:r>
              <a:rPr lang="en-US" sz="2800" b="1" dirty="0"/>
              <a:t>compressed to a smaller size.</a:t>
            </a:r>
          </a:p>
        </p:txBody>
      </p:sp>
    </p:spTree>
    <p:extLst>
      <p:ext uri="{BB962C8B-B14F-4D97-AF65-F5344CB8AC3E}">
        <p14:creationId xmlns:p14="http://schemas.microsoft.com/office/powerpoint/2010/main" val="882846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19485" cy="6858000"/>
          </a:xfrm>
          <a:prstGeom prst="rect">
            <a:avLst/>
          </a:prstGeom>
        </p:spPr>
      </p:pic>
    </p:spTree>
    <p:extLst>
      <p:ext uri="{BB962C8B-B14F-4D97-AF65-F5344CB8AC3E}">
        <p14:creationId xmlns:p14="http://schemas.microsoft.com/office/powerpoint/2010/main" val="1749354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534400" cy="1323439"/>
          </a:xfrm>
          <a:prstGeom prst="rect">
            <a:avLst/>
          </a:prstGeom>
          <a:noFill/>
        </p:spPr>
        <p:txBody>
          <a:bodyPr wrap="square" rtlCol="0">
            <a:spAutoFit/>
          </a:bodyPr>
          <a:lstStyle/>
          <a:p>
            <a:r>
              <a:rPr lang="en-US" sz="4000" b="1" dirty="0"/>
              <a:t>Google: </a:t>
            </a:r>
            <a:r>
              <a:rPr lang="en-US" sz="4000" b="1" dirty="0" err="1"/>
              <a:t>Phet</a:t>
            </a:r>
            <a:r>
              <a:rPr lang="en-US" sz="4000" b="1" dirty="0"/>
              <a:t> Density</a:t>
            </a:r>
          </a:p>
          <a:p>
            <a:endParaRPr lang="en-US" sz="4000" b="1" dirty="0"/>
          </a:p>
        </p:txBody>
      </p:sp>
      <p:pic>
        <p:nvPicPr>
          <p:cNvPr id="3" name="Picture 2">
            <a:extLst>
              <a:ext uri="{FF2B5EF4-FFF2-40B4-BE49-F238E27FC236}">
                <a16:creationId xmlns:a16="http://schemas.microsoft.com/office/drawing/2014/main" id="{3E6D2671-F4BC-4787-9E6A-EC63E5F3F444}"/>
              </a:ext>
            </a:extLst>
          </p:cNvPr>
          <p:cNvPicPr>
            <a:picLocks noChangeAspect="1"/>
          </p:cNvPicPr>
          <p:nvPr/>
        </p:nvPicPr>
        <p:blipFill>
          <a:blip r:embed="rId2"/>
          <a:stretch>
            <a:fillRect/>
          </a:stretch>
        </p:blipFill>
        <p:spPr>
          <a:xfrm>
            <a:off x="0" y="890319"/>
            <a:ext cx="8991600" cy="5939054"/>
          </a:xfrm>
          <a:prstGeom prst="rect">
            <a:avLst/>
          </a:prstGeom>
        </p:spPr>
      </p:pic>
    </p:spTree>
    <p:extLst>
      <p:ext uri="{BB962C8B-B14F-4D97-AF65-F5344CB8AC3E}">
        <p14:creationId xmlns:p14="http://schemas.microsoft.com/office/powerpoint/2010/main" val="67796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F623C6-08BD-45ED-A101-BEC75B9BA2BF}"/>
              </a:ext>
            </a:extLst>
          </p:cNvPr>
          <p:cNvPicPr>
            <a:picLocks noChangeAspect="1"/>
          </p:cNvPicPr>
          <p:nvPr/>
        </p:nvPicPr>
        <p:blipFill>
          <a:blip r:embed="rId2"/>
          <a:stretch>
            <a:fillRect/>
          </a:stretch>
        </p:blipFill>
        <p:spPr>
          <a:xfrm>
            <a:off x="16412" y="381000"/>
            <a:ext cx="9127588" cy="6289051"/>
          </a:xfrm>
          <a:prstGeom prst="rect">
            <a:avLst/>
          </a:prstGeom>
        </p:spPr>
      </p:pic>
    </p:spTree>
    <p:extLst>
      <p:ext uri="{BB962C8B-B14F-4D97-AF65-F5344CB8AC3E}">
        <p14:creationId xmlns:p14="http://schemas.microsoft.com/office/powerpoint/2010/main" val="112082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E98B0C-3855-4AF3-9BD9-5EC3FDBB1611}"/>
              </a:ext>
            </a:extLst>
          </p:cNvPr>
          <p:cNvPicPr>
            <a:picLocks noChangeAspect="1"/>
          </p:cNvPicPr>
          <p:nvPr/>
        </p:nvPicPr>
        <p:blipFill>
          <a:blip r:embed="rId2"/>
          <a:stretch>
            <a:fillRect/>
          </a:stretch>
        </p:blipFill>
        <p:spPr>
          <a:xfrm>
            <a:off x="36341" y="228600"/>
            <a:ext cx="9040215" cy="3810000"/>
          </a:xfrm>
          <a:prstGeom prst="rect">
            <a:avLst/>
          </a:prstGeom>
        </p:spPr>
      </p:pic>
    </p:spTree>
    <p:extLst>
      <p:ext uri="{BB962C8B-B14F-4D97-AF65-F5344CB8AC3E}">
        <p14:creationId xmlns:p14="http://schemas.microsoft.com/office/powerpoint/2010/main" val="957145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8FA566-1969-4D85-BA7E-02EA420785BD}"/>
              </a:ext>
            </a:extLst>
          </p:cNvPr>
          <p:cNvPicPr>
            <a:picLocks noChangeAspect="1"/>
          </p:cNvPicPr>
          <p:nvPr/>
        </p:nvPicPr>
        <p:blipFill>
          <a:blip r:embed="rId2"/>
          <a:stretch>
            <a:fillRect/>
          </a:stretch>
        </p:blipFill>
        <p:spPr>
          <a:xfrm>
            <a:off x="21102" y="228600"/>
            <a:ext cx="8513298" cy="6538113"/>
          </a:xfrm>
          <a:prstGeom prst="rect">
            <a:avLst/>
          </a:prstGeom>
        </p:spPr>
      </p:pic>
    </p:spTree>
    <p:extLst>
      <p:ext uri="{BB962C8B-B14F-4D97-AF65-F5344CB8AC3E}">
        <p14:creationId xmlns:p14="http://schemas.microsoft.com/office/powerpoint/2010/main" val="3445941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CD0A16-5AF8-4CCC-9886-A8A393602F13}"/>
              </a:ext>
            </a:extLst>
          </p:cNvPr>
          <p:cNvSpPr txBox="1"/>
          <p:nvPr/>
        </p:nvSpPr>
        <p:spPr>
          <a:xfrm>
            <a:off x="228600" y="152400"/>
            <a:ext cx="83058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b="1" dirty="0"/>
              <a:t>Density Practice Problems. This worksheet is also in student view in the grade book. I will put a help video there as well.</a:t>
            </a:r>
          </a:p>
        </p:txBody>
      </p:sp>
      <p:pic>
        <p:nvPicPr>
          <p:cNvPr id="3" name="Picture 2">
            <a:extLst>
              <a:ext uri="{FF2B5EF4-FFF2-40B4-BE49-F238E27FC236}">
                <a16:creationId xmlns:a16="http://schemas.microsoft.com/office/drawing/2014/main" id="{A3FE9090-75CA-426D-8F24-B2004D007DBF}"/>
              </a:ext>
            </a:extLst>
          </p:cNvPr>
          <p:cNvPicPr>
            <a:picLocks noChangeAspect="1"/>
          </p:cNvPicPr>
          <p:nvPr/>
        </p:nvPicPr>
        <p:blipFill>
          <a:blip r:embed="rId2"/>
          <a:stretch>
            <a:fillRect/>
          </a:stretch>
        </p:blipFill>
        <p:spPr>
          <a:xfrm>
            <a:off x="0" y="838200"/>
            <a:ext cx="8996458" cy="5989320"/>
          </a:xfrm>
          <a:prstGeom prst="rect">
            <a:avLst/>
          </a:prstGeom>
        </p:spPr>
      </p:pic>
    </p:spTree>
    <p:extLst>
      <p:ext uri="{BB962C8B-B14F-4D97-AF65-F5344CB8AC3E}">
        <p14:creationId xmlns:p14="http://schemas.microsoft.com/office/powerpoint/2010/main" val="240162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85800"/>
            <a:ext cx="8043455" cy="5632311"/>
          </a:xfrm>
          <a:prstGeom prst="rect">
            <a:avLst/>
          </a:prstGeom>
        </p:spPr>
        <p:txBody>
          <a:bodyPr wrap="square">
            <a:spAutoFit/>
          </a:bodyPr>
          <a:lstStyle/>
          <a:p>
            <a:r>
              <a:rPr lang="en-US" sz="4000" b="1" dirty="0">
                <a:solidFill>
                  <a:srgbClr val="002060"/>
                </a:solidFill>
              </a:rPr>
              <a:t>The student will investigate and understand properties of fluids. </a:t>
            </a:r>
          </a:p>
          <a:p>
            <a:r>
              <a:rPr lang="en-US" sz="4000" b="1" dirty="0"/>
              <a:t>Key concepts include </a:t>
            </a:r>
          </a:p>
          <a:p>
            <a:pPr marL="385763" indent="-385763">
              <a:buAutoNum type="alphaLcParenR"/>
            </a:pPr>
            <a:r>
              <a:rPr lang="en-US" sz="4000" b="1" dirty="0"/>
              <a:t>density and pressure</a:t>
            </a:r>
          </a:p>
          <a:p>
            <a:pPr marL="385763" indent="-385763">
              <a:buAutoNum type="alphaLcParenR"/>
            </a:pPr>
            <a:r>
              <a:rPr lang="en-US" sz="4000" b="1" dirty="0"/>
              <a:t>variation of pressure with depth</a:t>
            </a:r>
          </a:p>
          <a:p>
            <a:pPr marL="385763" indent="-385763">
              <a:buAutoNum type="alphaLcParenR"/>
            </a:pPr>
            <a:r>
              <a:rPr lang="en-US" sz="4000" b="1" dirty="0"/>
              <a:t>Archimedes’ principle of buoyancy</a:t>
            </a:r>
          </a:p>
          <a:p>
            <a:pPr marL="385763" indent="-385763">
              <a:buAutoNum type="alphaLcParenR"/>
            </a:pPr>
            <a:r>
              <a:rPr lang="en-US" sz="4000" b="1" dirty="0"/>
              <a:t>Pascal’s principle </a:t>
            </a:r>
          </a:p>
          <a:p>
            <a:pPr marL="385763" indent="-385763">
              <a:buAutoNum type="alphaLcParenR"/>
            </a:pPr>
            <a:r>
              <a:rPr lang="en-US" sz="4000" b="1" dirty="0"/>
              <a:t>fluids in motion</a:t>
            </a:r>
          </a:p>
          <a:p>
            <a:pPr marL="385763" indent="-385763">
              <a:buAutoNum type="alphaLcParenR"/>
            </a:pPr>
            <a:r>
              <a:rPr lang="en-US" sz="4000" b="1" dirty="0"/>
              <a:t>Bernoulli’s principle </a:t>
            </a:r>
          </a:p>
        </p:txBody>
      </p:sp>
    </p:spTree>
    <p:extLst>
      <p:ext uri="{BB962C8B-B14F-4D97-AF65-F5344CB8AC3E}">
        <p14:creationId xmlns:p14="http://schemas.microsoft.com/office/powerpoint/2010/main" val="1238915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6F79A3-7EF2-4D9A-83D9-436DD9DEE795}"/>
              </a:ext>
            </a:extLst>
          </p:cNvPr>
          <p:cNvPicPr>
            <a:picLocks noChangeAspect="1"/>
          </p:cNvPicPr>
          <p:nvPr/>
        </p:nvPicPr>
        <p:blipFill>
          <a:blip r:embed="rId2"/>
          <a:stretch>
            <a:fillRect/>
          </a:stretch>
        </p:blipFill>
        <p:spPr>
          <a:xfrm>
            <a:off x="0" y="152400"/>
            <a:ext cx="9120040" cy="4724400"/>
          </a:xfrm>
          <a:prstGeom prst="rect">
            <a:avLst/>
          </a:prstGeom>
        </p:spPr>
      </p:pic>
    </p:spTree>
    <p:extLst>
      <p:ext uri="{BB962C8B-B14F-4D97-AF65-F5344CB8AC3E}">
        <p14:creationId xmlns:p14="http://schemas.microsoft.com/office/powerpoint/2010/main" val="2225820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62000"/>
            <a:ext cx="8458200" cy="1354217"/>
          </a:xfrm>
          <a:prstGeom prst="rect">
            <a:avLst/>
          </a:prstGeom>
          <a:noFill/>
        </p:spPr>
        <p:txBody>
          <a:bodyPr wrap="square" rtlCol="0">
            <a:spAutoFit/>
          </a:bodyPr>
          <a:lstStyle/>
          <a:p>
            <a:pPr marL="342900" indent="-342900">
              <a:buAutoNum type="arabicPeriod"/>
            </a:pPr>
            <a:r>
              <a:rPr lang="en-US" sz="3200" b="1" dirty="0"/>
              <a:t>Define and apply the term pressure.</a:t>
            </a:r>
          </a:p>
          <a:p>
            <a:pPr marL="342900" indent="-342900">
              <a:buAutoNum type="arabicPeriod"/>
            </a:pPr>
            <a:r>
              <a:rPr lang="en-US" sz="3200" b="1" dirty="0"/>
              <a:t>Calculate pressure.</a:t>
            </a:r>
          </a:p>
          <a:p>
            <a:endParaRPr lang="en-US" dirty="0"/>
          </a:p>
        </p:txBody>
      </p:sp>
      <p:sp>
        <p:nvSpPr>
          <p:cNvPr id="4" name="TextBox 3"/>
          <p:cNvSpPr txBox="1"/>
          <p:nvPr/>
        </p:nvSpPr>
        <p:spPr>
          <a:xfrm>
            <a:off x="374073" y="1841242"/>
            <a:ext cx="8229600" cy="5016758"/>
          </a:xfrm>
          <a:prstGeom prst="rect">
            <a:avLst/>
          </a:prstGeom>
          <a:noFill/>
        </p:spPr>
        <p:txBody>
          <a:bodyPr wrap="square" rtlCol="0">
            <a:spAutoFit/>
          </a:bodyPr>
          <a:lstStyle/>
          <a:p>
            <a:r>
              <a:rPr lang="en-US" sz="3200" b="1" dirty="0"/>
              <a:t>Pressure is force divided by area.</a:t>
            </a:r>
          </a:p>
          <a:p>
            <a:r>
              <a:rPr lang="en-US" sz="3200" b="1" dirty="0"/>
              <a:t>More force increases pressure.</a:t>
            </a:r>
          </a:p>
          <a:p>
            <a:r>
              <a:rPr lang="en-US" sz="3200" b="1" dirty="0"/>
              <a:t>A larger area reduces pressure.</a:t>
            </a:r>
          </a:p>
          <a:p>
            <a:r>
              <a:rPr lang="en-US" sz="3200" b="1" dirty="0"/>
              <a:t>If you know the mass, you find the force by multiplying by g. (This will be the weight.)</a:t>
            </a:r>
          </a:p>
          <a:p>
            <a:r>
              <a:rPr lang="en-US" sz="3200" b="1" dirty="0"/>
              <a:t>Pressure is a vector.</a:t>
            </a:r>
          </a:p>
          <a:p>
            <a:r>
              <a:rPr lang="en-US" sz="3200" b="1" dirty="0"/>
              <a:t>The unit is </a:t>
            </a:r>
            <a:r>
              <a:rPr lang="en-US" sz="3200" b="1" dirty="0" err="1"/>
              <a:t>Newtons</a:t>
            </a:r>
            <a:r>
              <a:rPr lang="en-US" sz="3200" b="1" dirty="0"/>
              <a:t>/m</a:t>
            </a:r>
            <a:r>
              <a:rPr lang="en-US" sz="3200" b="1" baseline="30000" dirty="0"/>
              <a:t>2</a:t>
            </a:r>
            <a:r>
              <a:rPr lang="en-US" sz="3200" b="1" dirty="0"/>
              <a:t> or </a:t>
            </a:r>
            <a:r>
              <a:rPr lang="en-US" sz="3200" b="1" dirty="0" err="1"/>
              <a:t>Pascals</a:t>
            </a:r>
            <a:r>
              <a:rPr lang="en-US" sz="3200" b="1" dirty="0"/>
              <a:t>. </a:t>
            </a:r>
          </a:p>
          <a:p>
            <a:r>
              <a:rPr lang="en-US" sz="3200" b="1" dirty="0"/>
              <a:t>If you need to find the area of a rectangular surface, you multiply length by width. </a:t>
            </a:r>
          </a:p>
          <a:p>
            <a:endParaRPr lang="en-US" sz="3200" b="1" dirty="0"/>
          </a:p>
        </p:txBody>
      </p:sp>
    </p:spTree>
    <p:extLst>
      <p:ext uri="{BB962C8B-B14F-4D97-AF65-F5344CB8AC3E}">
        <p14:creationId xmlns:p14="http://schemas.microsoft.com/office/powerpoint/2010/main" val="1365307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13" y="830997"/>
            <a:ext cx="9147733" cy="5867400"/>
          </a:xfrm>
          <a:prstGeom prst="rect">
            <a:avLst/>
          </a:prstGeom>
        </p:spPr>
      </p:pic>
      <p:sp>
        <p:nvSpPr>
          <p:cNvPr id="3" name="TextBox 2">
            <a:extLst>
              <a:ext uri="{FF2B5EF4-FFF2-40B4-BE49-F238E27FC236}">
                <a16:creationId xmlns:a16="http://schemas.microsoft.com/office/drawing/2014/main" id="{5F116E3B-5EF1-4C2D-8BD9-0AF35416AAA3}"/>
              </a:ext>
            </a:extLst>
          </p:cNvPr>
          <p:cNvSpPr txBox="1"/>
          <p:nvPr/>
        </p:nvSpPr>
        <p:spPr>
          <a:xfrm>
            <a:off x="152400" y="0"/>
            <a:ext cx="88392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This bird can walk on the lily pads because there is very little pressure with those long toes. </a:t>
            </a:r>
          </a:p>
        </p:txBody>
      </p:sp>
    </p:spTree>
    <p:extLst>
      <p:ext uri="{BB962C8B-B14F-4D97-AF65-F5344CB8AC3E}">
        <p14:creationId xmlns:p14="http://schemas.microsoft.com/office/powerpoint/2010/main" val="1603871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855"/>
            <a:ext cx="9620250" cy="7225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740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36" y="13855"/>
            <a:ext cx="7467600" cy="3046988"/>
          </a:xfrm>
          <a:prstGeom prst="rect">
            <a:avLst/>
          </a:prstGeom>
          <a:noFill/>
        </p:spPr>
        <p:txBody>
          <a:bodyPr wrap="square" rtlCol="0">
            <a:spAutoFit/>
          </a:bodyPr>
          <a:lstStyle/>
          <a:p>
            <a:r>
              <a:rPr lang="en-US" sz="4800" b="1" dirty="0"/>
              <a:t>Pressure=force/area</a:t>
            </a:r>
          </a:p>
          <a:p>
            <a:endParaRPr lang="en-US" sz="4800" b="1" dirty="0"/>
          </a:p>
          <a:p>
            <a:r>
              <a:rPr lang="en-US" sz="4800" b="1" dirty="0"/>
              <a:t>Unit:  N/m</a:t>
            </a:r>
            <a:r>
              <a:rPr lang="en-US" sz="4800" b="1" baseline="30000" dirty="0"/>
              <a:t>2</a:t>
            </a:r>
            <a:r>
              <a:rPr lang="en-US" sz="4800" b="1" dirty="0"/>
              <a:t> or Pascal      </a:t>
            </a:r>
          </a:p>
          <a:p>
            <a:endParaRPr lang="en-US" sz="4800" b="1" dirty="0"/>
          </a:p>
        </p:txBody>
      </p:sp>
      <p:sp>
        <p:nvSpPr>
          <p:cNvPr id="3" name="TextBox 2"/>
          <p:cNvSpPr txBox="1"/>
          <p:nvPr/>
        </p:nvSpPr>
        <p:spPr>
          <a:xfrm>
            <a:off x="381000" y="3505200"/>
            <a:ext cx="8305800" cy="2308324"/>
          </a:xfrm>
          <a:prstGeom prst="rect">
            <a:avLst/>
          </a:prstGeom>
          <a:noFill/>
        </p:spPr>
        <p:txBody>
          <a:bodyPr wrap="square" rtlCol="0">
            <a:spAutoFit/>
          </a:bodyPr>
          <a:lstStyle/>
          <a:p>
            <a:r>
              <a:rPr lang="en-US" sz="4800" b="1" dirty="0">
                <a:solidFill>
                  <a:schemeClr val="accent3"/>
                </a:solidFill>
              </a:rPr>
              <a:t>Today’s objective:  </a:t>
            </a:r>
          </a:p>
          <a:p>
            <a:r>
              <a:rPr lang="en-US" sz="4800" b="1" dirty="0">
                <a:solidFill>
                  <a:schemeClr val="accent3"/>
                </a:solidFill>
              </a:rPr>
              <a:t>5. Define and apply the term pressure.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28588"/>
            <a:ext cx="3448050" cy="365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32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DBCF0D83-6AC7-4E5D-9822-50D5FE028F89}"/>
              </a:ext>
            </a:extLst>
          </p:cNvPr>
          <p:cNvSpPr/>
          <p:nvPr/>
        </p:nvSpPr>
        <p:spPr>
          <a:xfrm>
            <a:off x="2895600" y="1219200"/>
            <a:ext cx="4800600" cy="4800600"/>
          </a:xfrm>
          <a:prstGeom prst="triangl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E35D1A7-F05C-44B1-97E8-D2ED70F2AD9B}"/>
              </a:ext>
            </a:extLst>
          </p:cNvPr>
          <p:cNvCxnSpPr>
            <a:cxnSpLocks/>
          </p:cNvCxnSpPr>
          <p:nvPr/>
        </p:nvCxnSpPr>
        <p:spPr>
          <a:xfrm>
            <a:off x="4095750" y="3637671"/>
            <a:ext cx="240030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86B39E64-9B65-4F4C-9F67-B497784A90CE}"/>
              </a:ext>
            </a:extLst>
          </p:cNvPr>
          <p:cNvCxnSpPr>
            <a:cxnSpLocks/>
            <a:endCxn id="2" idx="3"/>
          </p:cNvCxnSpPr>
          <p:nvPr/>
        </p:nvCxnSpPr>
        <p:spPr>
          <a:xfrm>
            <a:off x="5295900" y="3637670"/>
            <a:ext cx="0" cy="238213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91331DA-CB6C-4F20-B410-52839EF38308}"/>
              </a:ext>
            </a:extLst>
          </p:cNvPr>
          <p:cNvSpPr txBox="1"/>
          <p:nvPr/>
        </p:nvSpPr>
        <p:spPr>
          <a:xfrm>
            <a:off x="4000511" y="4114204"/>
            <a:ext cx="1295389" cy="1323439"/>
          </a:xfrm>
          <a:prstGeom prst="rect">
            <a:avLst/>
          </a:prstGeom>
          <a:noFill/>
        </p:spPr>
        <p:txBody>
          <a:bodyPr wrap="square" rtlCol="0">
            <a:spAutoFit/>
          </a:bodyPr>
          <a:lstStyle/>
          <a:p>
            <a:r>
              <a:rPr lang="en-US" sz="8000" b="1" dirty="0"/>
              <a:t>P</a:t>
            </a:r>
          </a:p>
        </p:txBody>
      </p:sp>
      <p:sp>
        <p:nvSpPr>
          <p:cNvPr id="9" name="TextBox 8">
            <a:extLst>
              <a:ext uri="{FF2B5EF4-FFF2-40B4-BE49-F238E27FC236}">
                <a16:creationId xmlns:a16="http://schemas.microsoft.com/office/drawing/2014/main" id="{D37086E5-4533-484B-BB58-23B7AFFA3C89}"/>
              </a:ext>
            </a:extLst>
          </p:cNvPr>
          <p:cNvSpPr txBox="1"/>
          <p:nvPr/>
        </p:nvSpPr>
        <p:spPr>
          <a:xfrm>
            <a:off x="5027172" y="2407977"/>
            <a:ext cx="761977" cy="1200329"/>
          </a:xfrm>
          <a:prstGeom prst="rect">
            <a:avLst/>
          </a:prstGeom>
          <a:noFill/>
        </p:spPr>
        <p:txBody>
          <a:bodyPr wrap="square" rtlCol="0">
            <a:spAutoFit/>
          </a:bodyPr>
          <a:lstStyle/>
          <a:p>
            <a:r>
              <a:rPr lang="en-US" sz="7200" b="1" dirty="0"/>
              <a:t>f</a:t>
            </a:r>
          </a:p>
        </p:txBody>
      </p:sp>
      <p:sp>
        <p:nvSpPr>
          <p:cNvPr id="10" name="TextBox 9">
            <a:extLst>
              <a:ext uri="{FF2B5EF4-FFF2-40B4-BE49-F238E27FC236}">
                <a16:creationId xmlns:a16="http://schemas.microsoft.com/office/drawing/2014/main" id="{4AC33959-43BD-459A-B266-11A5D3AAF880}"/>
              </a:ext>
            </a:extLst>
          </p:cNvPr>
          <p:cNvSpPr txBox="1"/>
          <p:nvPr/>
        </p:nvSpPr>
        <p:spPr>
          <a:xfrm>
            <a:off x="5789149" y="4067145"/>
            <a:ext cx="761988" cy="1323439"/>
          </a:xfrm>
          <a:prstGeom prst="rect">
            <a:avLst/>
          </a:prstGeom>
          <a:noFill/>
        </p:spPr>
        <p:txBody>
          <a:bodyPr wrap="square" rtlCol="0">
            <a:spAutoFit/>
          </a:bodyPr>
          <a:lstStyle/>
          <a:p>
            <a:r>
              <a:rPr lang="en-US" sz="8000" b="1" dirty="0"/>
              <a:t>a</a:t>
            </a:r>
          </a:p>
        </p:txBody>
      </p:sp>
      <p:sp>
        <p:nvSpPr>
          <p:cNvPr id="11" name="TextBox 10">
            <a:extLst>
              <a:ext uri="{FF2B5EF4-FFF2-40B4-BE49-F238E27FC236}">
                <a16:creationId xmlns:a16="http://schemas.microsoft.com/office/drawing/2014/main" id="{9E26E727-93CC-4295-9F69-17706EBA90B6}"/>
              </a:ext>
            </a:extLst>
          </p:cNvPr>
          <p:cNvSpPr txBox="1"/>
          <p:nvPr/>
        </p:nvSpPr>
        <p:spPr>
          <a:xfrm>
            <a:off x="304800" y="762000"/>
            <a:ext cx="3962395" cy="2862322"/>
          </a:xfrm>
          <a:prstGeom prst="rect">
            <a:avLst/>
          </a:prstGeom>
          <a:noFill/>
        </p:spPr>
        <p:txBody>
          <a:bodyPr wrap="square" rtlCol="0">
            <a:spAutoFit/>
          </a:bodyPr>
          <a:lstStyle/>
          <a:p>
            <a:r>
              <a:rPr lang="en-US" sz="3600" b="1" dirty="0"/>
              <a:t>F, force in newtons</a:t>
            </a:r>
          </a:p>
          <a:p>
            <a:r>
              <a:rPr lang="en-US" sz="3600" b="1" dirty="0"/>
              <a:t>P, pressure in pascals</a:t>
            </a:r>
          </a:p>
          <a:p>
            <a:r>
              <a:rPr lang="en-US" sz="3600" b="1" dirty="0"/>
              <a:t>A, Area in meters squared</a:t>
            </a:r>
          </a:p>
        </p:txBody>
      </p:sp>
    </p:spTree>
    <p:extLst>
      <p:ext uri="{BB962C8B-B14F-4D97-AF65-F5344CB8AC3E}">
        <p14:creationId xmlns:p14="http://schemas.microsoft.com/office/powerpoint/2010/main" val="1883201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
            <a:ext cx="9130145" cy="683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1D2A6333-D872-4991-A134-5024F552AF95}"/>
              </a:ext>
            </a:extLst>
          </p:cNvPr>
          <p:cNvSpPr txBox="1"/>
          <p:nvPr/>
        </p:nvSpPr>
        <p:spPr>
          <a:xfrm>
            <a:off x="533400" y="304800"/>
            <a:ext cx="693420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b="1" dirty="0"/>
              <a:t>High pressure because very little of the shoe touches the ground.</a:t>
            </a:r>
          </a:p>
        </p:txBody>
      </p:sp>
    </p:spTree>
    <p:extLst>
      <p:ext uri="{BB962C8B-B14F-4D97-AF65-F5344CB8AC3E}">
        <p14:creationId xmlns:p14="http://schemas.microsoft.com/office/powerpoint/2010/main" val="235382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599"/>
            <a:ext cx="8991601" cy="6735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6CF08CAD-99A0-4A7E-9D26-E61C37EDFED1}"/>
              </a:ext>
            </a:extLst>
          </p:cNvPr>
          <p:cNvSpPr txBox="1"/>
          <p:nvPr/>
        </p:nvSpPr>
        <p:spPr>
          <a:xfrm>
            <a:off x="228600" y="3429000"/>
            <a:ext cx="388620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t>Low pressure because the snow shoes are very large. This helps keep them from sinking in the snow. </a:t>
            </a:r>
          </a:p>
        </p:txBody>
      </p:sp>
    </p:spTree>
    <p:extLst>
      <p:ext uri="{BB962C8B-B14F-4D97-AF65-F5344CB8AC3E}">
        <p14:creationId xmlns:p14="http://schemas.microsoft.com/office/powerpoint/2010/main" val="2782484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53" y="0"/>
            <a:ext cx="9046148"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BDF269B6-CAD6-403E-8308-7F13B2474EE1}"/>
              </a:ext>
            </a:extLst>
          </p:cNvPr>
          <p:cNvSpPr txBox="1"/>
          <p:nvPr/>
        </p:nvSpPr>
        <p:spPr>
          <a:xfrm>
            <a:off x="800100" y="5871120"/>
            <a:ext cx="754380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a:t>Low pressure, Very Big Shoes.</a:t>
            </a:r>
          </a:p>
        </p:txBody>
      </p:sp>
    </p:spTree>
    <p:extLst>
      <p:ext uri="{BB962C8B-B14F-4D97-AF65-F5344CB8AC3E}">
        <p14:creationId xmlns:p14="http://schemas.microsoft.com/office/powerpoint/2010/main" val="334484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3308"/>
            <a:ext cx="6096000" cy="6345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2D0404D-0FEB-45AA-AD35-4AC81E74937A}"/>
              </a:ext>
            </a:extLst>
          </p:cNvPr>
          <p:cNvSpPr txBox="1"/>
          <p:nvPr/>
        </p:nvSpPr>
        <p:spPr>
          <a:xfrm>
            <a:off x="228600" y="304800"/>
            <a:ext cx="3352800"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High Pressure because the point of a needle is very small.</a:t>
            </a:r>
          </a:p>
        </p:txBody>
      </p:sp>
    </p:spTree>
    <p:extLst>
      <p:ext uri="{BB962C8B-B14F-4D97-AF65-F5344CB8AC3E}">
        <p14:creationId xmlns:p14="http://schemas.microsoft.com/office/powerpoint/2010/main" val="264360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7848600" cy="6370975"/>
          </a:xfrm>
          <a:prstGeom prst="rect">
            <a:avLst/>
          </a:prstGeom>
          <a:noFill/>
        </p:spPr>
        <p:txBody>
          <a:bodyPr wrap="square" rtlCol="0">
            <a:spAutoFit/>
          </a:bodyPr>
          <a:lstStyle/>
          <a:p>
            <a:r>
              <a:rPr lang="en-US" sz="7200" b="1" dirty="0"/>
              <a:t>Density,</a:t>
            </a:r>
            <a:r>
              <a:rPr lang="en-US" sz="5400" b="1" dirty="0"/>
              <a:t> add to notes</a:t>
            </a:r>
          </a:p>
          <a:p>
            <a:pPr marL="514350" indent="-514350">
              <a:buAutoNum type="arabicPeriod"/>
            </a:pPr>
            <a:r>
              <a:rPr lang="en-US" sz="2800" b="1" dirty="0"/>
              <a:t>Name something that has high density.</a:t>
            </a:r>
          </a:p>
          <a:p>
            <a:pPr marL="514350" indent="-514350">
              <a:buAutoNum type="arabicPeriod"/>
            </a:pPr>
            <a:r>
              <a:rPr lang="en-US" sz="2800" b="1" dirty="0"/>
              <a:t>Name something that has low density.</a:t>
            </a:r>
          </a:p>
          <a:p>
            <a:pPr marL="514350" indent="-514350">
              <a:buAutoNum type="arabicPeriod"/>
            </a:pPr>
            <a:r>
              <a:rPr lang="en-US" sz="2800" b="1" dirty="0"/>
              <a:t>Density is the mass divided by the volume.</a:t>
            </a:r>
          </a:p>
          <a:p>
            <a:pPr marL="514350" indent="-514350">
              <a:buAutoNum type="arabicPeriod"/>
            </a:pPr>
            <a:r>
              <a:rPr lang="en-US" sz="2800" b="1" dirty="0"/>
              <a:t>The volume of a rectangular solid is length X width X height.</a:t>
            </a:r>
          </a:p>
          <a:p>
            <a:pPr marL="514350" indent="-514350">
              <a:buAutoNum type="arabicPeriod"/>
            </a:pPr>
            <a:r>
              <a:rPr lang="en-US" sz="2800" b="1" dirty="0"/>
              <a:t>Mass is in grams or kg.</a:t>
            </a:r>
          </a:p>
          <a:p>
            <a:pPr marL="514350" indent="-514350">
              <a:buAutoNum type="arabicPeriod"/>
            </a:pPr>
            <a:r>
              <a:rPr lang="en-US" sz="2800" b="1" dirty="0"/>
              <a:t>Volume is in ml, liters, or cm</a:t>
            </a:r>
            <a:r>
              <a:rPr lang="en-US" sz="2800" b="1" baseline="30000" dirty="0"/>
              <a:t>3</a:t>
            </a:r>
          </a:p>
          <a:p>
            <a:pPr marL="514350" indent="-514350">
              <a:buAutoNum type="arabicPeriod"/>
            </a:pPr>
            <a:r>
              <a:rPr lang="en-US" sz="2800" b="1" dirty="0"/>
              <a:t>Water has a density of 1 g/cm</a:t>
            </a:r>
            <a:r>
              <a:rPr lang="en-US" sz="2800" b="1" baseline="30000" dirty="0"/>
              <a:t>3</a:t>
            </a:r>
            <a:r>
              <a:rPr lang="en-US" sz="2800" b="1" dirty="0"/>
              <a:t> or 1000 kg/m</a:t>
            </a:r>
            <a:r>
              <a:rPr lang="en-US" sz="2800" b="1" baseline="30000" dirty="0"/>
              <a:t>3</a:t>
            </a:r>
            <a:r>
              <a:rPr lang="en-US" sz="2800" b="1" dirty="0"/>
              <a:t> or 1 kg/liter.</a:t>
            </a:r>
          </a:p>
          <a:p>
            <a:pPr marL="514350" indent="-514350">
              <a:buAutoNum type="arabicPeriod"/>
            </a:pPr>
            <a:r>
              <a:rPr lang="en-US" sz="2800" b="1" dirty="0"/>
              <a:t>Density is an intensive property of matter which means any size of the same sample will have the same density.</a:t>
            </a:r>
          </a:p>
        </p:txBody>
      </p:sp>
    </p:spTree>
    <p:extLst>
      <p:ext uri="{BB962C8B-B14F-4D97-AF65-F5344CB8AC3E}">
        <p14:creationId xmlns:p14="http://schemas.microsoft.com/office/powerpoint/2010/main" val="4006363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342900"/>
            <a:ext cx="85725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D69CC3F1-59CC-4EFB-8F59-93677D0B9762}"/>
              </a:ext>
            </a:extLst>
          </p:cNvPr>
          <p:cNvSpPr txBox="1"/>
          <p:nvPr/>
        </p:nvSpPr>
        <p:spPr>
          <a:xfrm>
            <a:off x="2590800" y="152400"/>
            <a:ext cx="5715000"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b="1" dirty="0"/>
              <a:t>High pressure because the edge of the knife is very thin.</a:t>
            </a:r>
          </a:p>
        </p:txBody>
      </p:sp>
    </p:spTree>
    <p:extLst>
      <p:ext uri="{BB962C8B-B14F-4D97-AF65-F5344CB8AC3E}">
        <p14:creationId xmlns:p14="http://schemas.microsoft.com/office/powerpoint/2010/main" val="4267795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A19502-0B13-49B2-A24E-96A946DC96F3}"/>
              </a:ext>
            </a:extLst>
          </p:cNvPr>
          <p:cNvSpPr txBox="1"/>
          <p:nvPr/>
        </p:nvSpPr>
        <p:spPr>
          <a:xfrm>
            <a:off x="228600" y="152400"/>
            <a:ext cx="8610600"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Do these pressure practice problems. </a:t>
            </a:r>
          </a:p>
          <a:p>
            <a:r>
              <a:rPr lang="en-US" sz="2000" b="1" dirty="0"/>
              <a:t>The worksheet is also in student view grade book along with a  help video.</a:t>
            </a:r>
          </a:p>
        </p:txBody>
      </p:sp>
      <p:pic>
        <p:nvPicPr>
          <p:cNvPr id="3" name="Picture 2">
            <a:extLst>
              <a:ext uri="{FF2B5EF4-FFF2-40B4-BE49-F238E27FC236}">
                <a16:creationId xmlns:a16="http://schemas.microsoft.com/office/drawing/2014/main" id="{98E57C94-9464-4C4D-B72D-89C75E34F7BF}"/>
              </a:ext>
            </a:extLst>
          </p:cNvPr>
          <p:cNvPicPr>
            <a:picLocks noChangeAspect="1"/>
          </p:cNvPicPr>
          <p:nvPr/>
        </p:nvPicPr>
        <p:blipFill>
          <a:blip r:embed="rId2"/>
          <a:stretch>
            <a:fillRect/>
          </a:stretch>
        </p:blipFill>
        <p:spPr>
          <a:xfrm>
            <a:off x="246184" y="951830"/>
            <a:ext cx="8897815" cy="5806001"/>
          </a:xfrm>
          <a:prstGeom prst="rect">
            <a:avLst/>
          </a:prstGeom>
        </p:spPr>
      </p:pic>
    </p:spTree>
    <p:extLst>
      <p:ext uri="{BB962C8B-B14F-4D97-AF65-F5344CB8AC3E}">
        <p14:creationId xmlns:p14="http://schemas.microsoft.com/office/powerpoint/2010/main" val="3264219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949BB3-CF50-48D2-B7A8-63376C8F08F6}"/>
              </a:ext>
            </a:extLst>
          </p:cNvPr>
          <p:cNvPicPr>
            <a:picLocks noChangeAspect="1"/>
          </p:cNvPicPr>
          <p:nvPr/>
        </p:nvPicPr>
        <p:blipFill>
          <a:blip r:embed="rId2"/>
          <a:stretch>
            <a:fillRect/>
          </a:stretch>
        </p:blipFill>
        <p:spPr>
          <a:xfrm>
            <a:off x="152399" y="457200"/>
            <a:ext cx="8790199" cy="4267200"/>
          </a:xfrm>
          <a:prstGeom prst="rect">
            <a:avLst/>
          </a:prstGeom>
        </p:spPr>
      </p:pic>
    </p:spTree>
    <p:extLst>
      <p:ext uri="{BB962C8B-B14F-4D97-AF65-F5344CB8AC3E}">
        <p14:creationId xmlns:p14="http://schemas.microsoft.com/office/powerpoint/2010/main" val="3929847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924800" cy="5262979"/>
          </a:xfrm>
          <a:prstGeom prst="rect">
            <a:avLst/>
          </a:prstGeom>
          <a:noFill/>
        </p:spPr>
        <p:txBody>
          <a:bodyPr wrap="square" rtlCol="0">
            <a:spAutoFit/>
          </a:bodyPr>
          <a:lstStyle/>
          <a:p>
            <a:r>
              <a:rPr lang="en-US" sz="2800" b="1" dirty="0"/>
              <a:t>Foot pressure lab:  How do the following compare in terms of pressure, a woman in high heels standing on 2 feet, an elephant standing on 4 feet and a person on two bare feet?</a:t>
            </a:r>
          </a:p>
          <a:p>
            <a:r>
              <a:rPr lang="en-US" sz="2800" b="1" dirty="0"/>
              <a:t>How could you design a lab to find this out?</a:t>
            </a:r>
          </a:p>
          <a:p>
            <a:endParaRPr lang="en-US" sz="2800" b="1" dirty="0"/>
          </a:p>
          <a:p>
            <a:r>
              <a:rPr lang="en-US" sz="2800" b="1" dirty="0"/>
              <a:t>This is a lab that we usually do in class. Write a procedure for how you think these questions could be answered. You do not have to do the lab.</a:t>
            </a:r>
          </a:p>
          <a:p>
            <a:endParaRPr lang="en-US" sz="2800" b="1" dirty="0"/>
          </a:p>
          <a:p>
            <a:r>
              <a:rPr lang="en-US" sz="2800" b="1" dirty="0"/>
              <a:t>There are some pictures on the next slides that may give you some ideas on how to do it. </a:t>
            </a:r>
          </a:p>
        </p:txBody>
      </p:sp>
    </p:spTree>
    <p:extLst>
      <p:ext uri="{BB962C8B-B14F-4D97-AF65-F5344CB8AC3E}">
        <p14:creationId xmlns:p14="http://schemas.microsoft.com/office/powerpoint/2010/main" val="3880737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509" y="0"/>
            <a:ext cx="8125691" cy="679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986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2400"/>
            <a:ext cx="6477000" cy="6509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152400"/>
            <a:ext cx="2133600" cy="4524315"/>
          </a:xfrm>
          <a:prstGeom prst="rect">
            <a:avLst/>
          </a:prstGeom>
          <a:noFill/>
        </p:spPr>
        <p:txBody>
          <a:bodyPr wrap="square" rtlCol="0">
            <a:spAutoFit/>
          </a:bodyPr>
          <a:lstStyle/>
          <a:p>
            <a:r>
              <a:rPr lang="en-US" dirty="0">
                <a:hlinkClick r:id="rId3"/>
              </a:rPr>
              <a:t>Asian elephant</a:t>
            </a:r>
            <a:r>
              <a:rPr lang="en-US" dirty="0"/>
              <a:t> cow </a:t>
            </a:r>
            <a:r>
              <a:rPr lang="en-US" dirty="0" err="1"/>
              <a:t>Chhukha's</a:t>
            </a:r>
            <a:r>
              <a:rPr lang="en-US" dirty="0"/>
              <a:t> left front foot is around 40 cm long as well as wide, and has a circumference of 1.34 m. 4870 kg</a:t>
            </a:r>
            <a:br>
              <a:rPr lang="en-US" dirty="0"/>
            </a:br>
            <a:r>
              <a:rPr lang="en-US" dirty="0"/>
              <a:t>Zürich zoo's elephant bull </a:t>
            </a:r>
          </a:p>
          <a:p>
            <a:endParaRPr lang="en-US" dirty="0"/>
          </a:p>
          <a:p>
            <a:r>
              <a:rPr lang="en-US" dirty="0" err="1"/>
              <a:t>Maxie's</a:t>
            </a:r>
            <a:r>
              <a:rPr lang="en-US" dirty="0"/>
              <a:t> left front foot is around 47 cm long and 51 cm wide, and has a circumference of 1.57 m.</a:t>
            </a:r>
          </a:p>
        </p:txBody>
      </p:sp>
      <p:sp>
        <p:nvSpPr>
          <p:cNvPr id="3" name="TextBox 2"/>
          <p:cNvSpPr txBox="1"/>
          <p:nvPr/>
        </p:nvSpPr>
        <p:spPr>
          <a:xfrm>
            <a:off x="419100" y="4769049"/>
            <a:ext cx="1752600" cy="369332"/>
          </a:xfrm>
          <a:prstGeom prst="rect">
            <a:avLst/>
          </a:prstGeom>
          <a:noFill/>
        </p:spPr>
        <p:txBody>
          <a:bodyPr wrap="square" rtlCol="0">
            <a:spAutoFit/>
          </a:bodyPr>
          <a:lstStyle/>
          <a:p>
            <a:r>
              <a:rPr lang="en-US" dirty="0"/>
              <a:t>5500 kg</a:t>
            </a:r>
          </a:p>
        </p:txBody>
      </p:sp>
    </p:spTree>
    <p:extLst>
      <p:ext uri="{BB962C8B-B14F-4D97-AF65-F5344CB8AC3E}">
        <p14:creationId xmlns:p14="http://schemas.microsoft.com/office/powerpoint/2010/main" val="43430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5688" y="0"/>
            <a:ext cx="682831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8600" y="1143000"/>
            <a:ext cx="1981200" cy="369332"/>
          </a:xfrm>
          <a:prstGeom prst="rect">
            <a:avLst/>
          </a:prstGeom>
          <a:noFill/>
        </p:spPr>
        <p:txBody>
          <a:bodyPr wrap="square" rtlCol="0">
            <a:spAutoFit/>
          </a:bodyPr>
          <a:lstStyle/>
          <a:p>
            <a:r>
              <a:rPr lang="en-US" dirty="0" err="1"/>
              <a:t>Chhukha</a:t>
            </a:r>
            <a:endParaRPr lang="en-US" dirty="0"/>
          </a:p>
        </p:txBody>
      </p:sp>
      <p:sp>
        <p:nvSpPr>
          <p:cNvPr id="3" name="TextBox 2"/>
          <p:cNvSpPr txBox="1"/>
          <p:nvPr/>
        </p:nvSpPr>
        <p:spPr>
          <a:xfrm>
            <a:off x="228600" y="1905000"/>
            <a:ext cx="1981200" cy="369332"/>
          </a:xfrm>
          <a:prstGeom prst="rect">
            <a:avLst/>
          </a:prstGeom>
          <a:noFill/>
        </p:spPr>
        <p:txBody>
          <a:bodyPr wrap="square" rtlCol="0">
            <a:spAutoFit/>
          </a:bodyPr>
          <a:lstStyle/>
          <a:p>
            <a:r>
              <a:rPr lang="en-US"/>
              <a:t>4870 kg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09" y="3581400"/>
            <a:ext cx="312420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8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et human footprint with sc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5" y="457200"/>
            <a:ext cx="8991600" cy="59897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192C76-8363-4B19-A2D0-2B541F4E3961}"/>
              </a:ext>
            </a:extLst>
          </p:cNvPr>
          <p:cNvSpPr txBox="1"/>
          <p:nvPr/>
        </p:nvSpPr>
        <p:spPr>
          <a:xfrm>
            <a:off x="138545" y="2362200"/>
            <a:ext cx="2604655" cy="2308324"/>
          </a:xfrm>
          <a:prstGeom prst="rect">
            <a:avLst/>
          </a:prstGeom>
          <a:noFill/>
        </p:spPr>
        <p:txBody>
          <a:bodyPr wrap="square" rtlCol="0">
            <a:spAutoFit/>
          </a:bodyPr>
          <a:lstStyle/>
          <a:p>
            <a:r>
              <a:rPr lang="en-US" sz="3600" b="1" dirty="0"/>
              <a:t>How could you find the pressure on this foot?</a:t>
            </a:r>
          </a:p>
        </p:txBody>
      </p:sp>
    </p:spTree>
    <p:extLst>
      <p:ext uri="{BB962C8B-B14F-4D97-AF65-F5344CB8AC3E}">
        <p14:creationId xmlns:p14="http://schemas.microsoft.com/office/powerpoint/2010/main" val="8977837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chhucka elephant foot print"/>
          <p:cNvPicPr/>
          <p:nvPr/>
        </p:nvPicPr>
        <p:blipFill>
          <a:blip r:embed="rId2">
            <a:extLst>
              <a:ext uri="{28A0092B-C50C-407E-A947-70E740481C1C}">
                <a14:useLocalDpi xmlns:a14="http://schemas.microsoft.com/office/drawing/2010/main" val="0"/>
              </a:ext>
            </a:extLst>
          </a:blip>
          <a:srcRect/>
          <a:stretch>
            <a:fillRect/>
          </a:stretch>
        </p:blipFill>
        <p:spPr bwMode="auto">
          <a:xfrm>
            <a:off x="0" y="-27709"/>
            <a:ext cx="6534150" cy="4314825"/>
          </a:xfrm>
          <a:prstGeom prst="rect">
            <a:avLst/>
          </a:prstGeom>
          <a:noFill/>
          <a:ln>
            <a:noFill/>
          </a:ln>
        </p:spPr>
      </p:pic>
      <p:sp>
        <p:nvSpPr>
          <p:cNvPr id="3" name="TextBox 2"/>
          <p:cNvSpPr txBox="1"/>
          <p:nvPr/>
        </p:nvSpPr>
        <p:spPr>
          <a:xfrm>
            <a:off x="0" y="4287116"/>
            <a:ext cx="9144000" cy="2062103"/>
          </a:xfrm>
          <a:prstGeom prst="rect">
            <a:avLst/>
          </a:prstGeom>
          <a:noFill/>
        </p:spPr>
        <p:txBody>
          <a:bodyPr wrap="square" rtlCol="0">
            <a:spAutoFit/>
          </a:bodyPr>
          <a:lstStyle/>
          <a:p>
            <a:r>
              <a:rPr lang="en-US" sz="3200" b="1" dirty="0" err="1"/>
              <a:t>Rajan’s</a:t>
            </a:r>
            <a:r>
              <a:rPr lang="en-US" sz="3200" b="1" dirty="0"/>
              <a:t> footprint with a man’s print. Radius is about 20 cm (8 inches) for the front feet and 25 cm (10 inches) for the back. His weight was 12000 lbs. This may be a back foot. Back feet have 3 toes.</a:t>
            </a:r>
          </a:p>
        </p:txBody>
      </p:sp>
    </p:spTree>
    <p:extLst>
      <p:ext uri="{BB962C8B-B14F-4D97-AF65-F5344CB8AC3E}">
        <p14:creationId xmlns:p14="http://schemas.microsoft.com/office/powerpoint/2010/main" val="27650645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4050F3-A51C-45FA-B482-045CA1E3F2F9}"/>
              </a:ext>
            </a:extLst>
          </p:cNvPr>
          <p:cNvSpPr txBox="1"/>
          <p:nvPr/>
        </p:nvSpPr>
        <p:spPr>
          <a:xfrm>
            <a:off x="304800" y="381000"/>
            <a:ext cx="8305800" cy="3477875"/>
          </a:xfrm>
          <a:prstGeom prst="rect">
            <a:avLst/>
          </a:prstGeom>
          <a:noFill/>
        </p:spPr>
        <p:txBody>
          <a:bodyPr wrap="square" rtlCol="0">
            <a:spAutoFit/>
          </a:bodyPr>
          <a:lstStyle/>
          <a:p>
            <a:r>
              <a:rPr lang="en-US" sz="4400" b="1" dirty="0"/>
              <a:t>Pressure in a fluid (like water or even air) increases when you are deeper in the fluid. Do this submarine lab to see how the pressure changes with depth. </a:t>
            </a:r>
          </a:p>
        </p:txBody>
      </p:sp>
    </p:spTree>
    <p:extLst>
      <p:ext uri="{BB962C8B-B14F-4D97-AF65-F5344CB8AC3E}">
        <p14:creationId xmlns:p14="http://schemas.microsoft.com/office/powerpoint/2010/main" val="1861336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5F2E82-9E26-4B62-8FF5-49AEB40CDDCE}"/>
              </a:ext>
            </a:extLst>
          </p:cNvPr>
          <p:cNvSpPr txBox="1"/>
          <p:nvPr/>
        </p:nvSpPr>
        <p:spPr>
          <a:xfrm>
            <a:off x="685800" y="685800"/>
            <a:ext cx="7696200" cy="3046988"/>
          </a:xfrm>
          <a:prstGeom prst="rect">
            <a:avLst/>
          </a:prstGeom>
          <a:noFill/>
        </p:spPr>
        <p:txBody>
          <a:bodyPr wrap="square" rtlCol="0">
            <a:spAutoFit/>
          </a:bodyPr>
          <a:lstStyle/>
          <a:p>
            <a:r>
              <a:rPr lang="en-US" sz="4800" b="1" dirty="0"/>
              <a:t>Salt water is denser than fresh water because a cup of salt water has more mass than 1 cup of fresh water. </a:t>
            </a:r>
          </a:p>
        </p:txBody>
      </p:sp>
    </p:spTree>
    <p:extLst>
      <p:ext uri="{BB962C8B-B14F-4D97-AF65-F5344CB8AC3E}">
        <p14:creationId xmlns:p14="http://schemas.microsoft.com/office/powerpoint/2010/main" val="32220117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extLst>
              <a:ext uri="{FF2B5EF4-FFF2-40B4-BE49-F238E27FC236}">
                <a16:creationId xmlns:a16="http://schemas.microsoft.com/office/drawing/2014/main" id="{FD6B4F21-D56B-451E-8539-CD427F6C04C2}"/>
              </a:ext>
            </a:extLst>
          </p:cNvPr>
          <p:cNvPicPr>
            <a:picLocks noChangeAspect="1"/>
          </p:cNvPicPr>
          <p:nvPr/>
        </p:nvPicPr>
        <p:blipFill>
          <a:blip r:embed="rId3"/>
          <a:stretch>
            <a:fillRect/>
          </a:stretch>
        </p:blipFill>
        <p:spPr>
          <a:xfrm>
            <a:off x="0" y="4689"/>
            <a:ext cx="9144000" cy="5856070"/>
          </a:xfrm>
          <a:prstGeom prst="rect">
            <a:avLst/>
          </a:prstGeom>
        </p:spPr>
      </p:pic>
      <p:sp>
        <p:nvSpPr>
          <p:cNvPr id="3" name="Rectangle 2">
            <a:extLst>
              <a:ext uri="{FF2B5EF4-FFF2-40B4-BE49-F238E27FC236}">
                <a16:creationId xmlns:a16="http://schemas.microsoft.com/office/drawing/2014/main" id="{F8053DAD-892A-49F8-AFCB-F53128865A85}"/>
              </a:ext>
            </a:extLst>
          </p:cNvPr>
          <p:cNvSpPr/>
          <p:nvPr/>
        </p:nvSpPr>
        <p:spPr>
          <a:xfrm>
            <a:off x="2362200" y="5943600"/>
            <a:ext cx="4572000" cy="646331"/>
          </a:xfrm>
          <a:prstGeom prst="rect">
            <a:avLst/>
          </a:prstGeom>
        </p:spPr>
        <p:txBody>
          <a:bodyPr>
            <a:spAutoFit/>
          </a:bodyPr>
          <a:lstStyle/>
          <a:p>
            <a:r>
              <a:rPr lang="en-US" dirty="0">
                <a:hlinkClick r:id="rId2"/>
              </a:rPr>
              <a:t>http://www.thephysicsaviary.com/Physics/Programs/Labs/DeepSeaDiverLab/</a:t>
            </a:r>
            <a:endParaRPr lang="en-US" dirty="0"/>
          </a:p>
        </p:txBody>
      </p:sp>
      <p:sp>
        <p:nvSpPr>
          <p:cNvPr id="4" name="TextBox 3">
            <a:extLst>
              <a:ext uri="{FF2B5EF4-FFF2-40B4-BE49-F238E27FC236}">
                <a16:creationId xmlns:a16="http://schemas.microsoft.com/office/drawing/2014/main" id="{BDD30670-6326-4B54-9729-D3413AA6793E}"/>
              </a:ext>
            </a:extLst>
          </p:cNvPr>
          <p:cNvSpPr txBox="1"/>
          <p:nvPr/>
        </p:nvSpPr>
        <p:spPr>
          <a:xfrm>
            <a:off x="685800" y="3429000"/>
            <a:ext cx="23622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Instructions on the next slide.</a:t>
            </a:r>
          </a:p>
        </p:txBody>
      </p:sp>
    </p:spTree>
    <p:extLst>
      <p:ext uri="{BB962C8B-B14F-4D97-AF65-F5344CB8AC3E}">
        <p14:creationId xmlns:p14="http://schemas.microsoft.com/office/powerpoint/2010/main" val="182171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11BAD88-303C-4609-A5B7-1A2DB837C8FC}"/>
                  </a:ext>
                </a:extLst>
              </p:cNvPr>
              <p:cNvSpPr txBox="1"/>
              <p:nvPr/>
            </p:nvSpPr>
            <p:spPr>
              <a:xfrm>
                <a:off x="190500" y="200969"/>
                <a:ext cx="8763000" cy="3416320"/>
              </a:xfrm>
              <a:prstGeom prst="rect">
                <a:avLst/>
              </a:prstGeom>
              <a:noFill/>
            </p:spPr>
            <p:txBody>
              <a:bodyPr wrap="square" rtlCol="0">
                <a:spAutoFit/>
              </a:bodyPr>
              <a:lstStyle/>
              <a:p>
                <a:r>
                  <a:rPr lang="en-US" dirty="0"/>
                  <a:t>Go to Physics Aviary Deep Sea Diver Lab</a:t>
                </a:r>
              </a:p>
              <a:p>
                <a:r>
                  <a:rPr lang="en-US" dirty="0"/>
                  <a:t>Practice driving the sub and stopping for data. You have to hit the opposite arrows to stop.</a:t>
                </a:r>
              </a:p>
              <a:p>
                <a:r>
                  <a:rPr lang="en-US" dirty="0"/>
                  <a:t>Problem: How does pressure increase with depth in water?</a:t>
                </a:r>
              </a:p>
              <a:p>
                <a:r>
                  <a:rPr lang="en-US" dirty="0"/>
                  <a:t>Make a table.</a:t>
                </a:r>
              </a:p>
              <a:p>
                <a:r>
                  <a:rPr lang="en-US" dirty="0"/>
                  <a:t>Choose 7 different depths to record the pressure. Spread them out. I just drove my sub and stopped at 7 different places. </a:t>
                </a:r>
              </a:p>
              <a:p>
                <a:r>
                  <a:rPr lang="en-US" dirty="0"/>
                  <a:t>Use the pointy nose of the sub to measure the depth. Use the reading on the sub’s instrument panel to record the pressure.</a:t>
                </a:r>
              </a:p>
              <a:p>
                <a:r>
                  <a:rPr lang="en-US" dirty="0"/>
                  <a:t>Graph the depth on the x axis and the pressure on the y axis.</a:t>
                </a:r>
              </a:p>
              <a:p>
                <a:r>
                  <a:rPr lang="en-US" dirty="0"/>
                  <a:t>This should be a straight line. The equation is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𝑔</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oMath>
                </a14:m>
                <a:r>
                  <a:rPr lang="en-US" dirty="0"/>
                  <a:t>. P is pressure, </a:t>
                </a:r>
                <a14:m>
                  <m:oMath xmlns:m="http://schemas.openxmlformats.org/officeDocument/2006/math">
                    <m:r>
                      <a:rPr lang="en-US" i="1" smtClean="0">
                        <a:latin typeface="Cambria Math" panose="02040503050406030204" pitchFamily="18" charset="0"/>
                        <a:ea typeface="Cambria Math" panose="02040503050406030204" pitchFamily="18" charset="0"/>
                      </a:rPr>
                      <m:t>𝜌</m:t>
                    </m:r>
                  </m:oMath>
                </a14:m>
                <a:r>
                  <a:rPr lang="en-US" dirty="0"/>
                  <a:t> is the density of the water, and h is height. Remember that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means change in. </a:t>
                </a:r>
              </a:p>
              <a:p>
                <a:r>
                  <a:rPr lang="en-US" dirty="0"/>
                  <a:t>Would you expect the pressure to increase more with fresh water or salt water? Explain.</a:t>
                </a:r>
              </a:p>
            </p:txBody>
          </p:sp>
        </mc:Choice>
        <mc:Fallback xmlns="">
          <p:sp>
            <p:nvSpPr>
              <p:cNvPr id="2" name="TextBox 1">
                <a:extLst>
                  <a:ext uri="{FF2B5EF4-FFF2-40B4-BE49-F238E27FC236}">
                    <a16:creationId xmlns:a16="http://schemas.microsoft.com/office/drawing/2014/main" id="{811BAD88-303C-4609-A5B7-1A2DB837C8FC}"/>
                  </a:ext>
                </a:extLst>
              </p:cNvPr>
              <p:cNvSpPr txBox="1">
                <a:spLocks noRot="1" noChangeAspect="1" noMove="1" noResize="1" noEditPoints="1" noAdjustHandles="1" noChangeArrowheads="1" noChangeShapeType="1" noTextEdit="1"/>
              </p:cNvSpPr>
              <p:nvPr/>
            </p:nvSpPr>
            <p:spPr>
              <a:xfrm>
                <a:off x="190500" y="200969"/>
                <a:ext cx="8763000" cy="3416320"/>
              </a:xfrm>
              <a:prstGeom prst="rect">
                <a:avLst/>
              </a:prstGeom>
              <a:blipFill>
                <a:blip r:embed="rId2"/>
                <a:stretch>
                  <a:fillRect l="-556" t="-1071" b="-1964"/>
                </a:stretch>
              </a:blipFill>
            </p:spPr>
            <p:txBody>
              <a:bodyPr/>
              <a:lstStyle/>
              <a:p>
                <a:r>
                  <a:rPr lang="en-US">
                    <a:noFill/>
                  </a:rPr>
                  <a:t> </a:t>
                </a:r>
              </a:p>
            </p:txBody>
          </p:sp>
        </mc:Fallback>
      </mc:AlternateContent>
      <p:graphicFrame>
        <p:nvGraphicFramePr>
          <p:cNvPr id="3" name="Table 2">
            <a:extLst>
              <a:ext uri="{FF2B5EF4-FFF2-40B4-BE49-F238E27FC236}">
                <a16:creationId xmlns:a16="http://schemas.microsoft.com/office/drawing/2014/main" id="{8EF90FDB-3FCE-4E1F-BD9D-ADD2C828A3B1}"/>
              </a:ext>
            </a:extLst>
          </p:cNvPr>
          <p:cNvGraphicFramePr>
            <a:graphicFrameLocks noGrp="1"/>
          </p:cNvGraphicFramePr>
          <p:nvPr>
            <p:extLst>
              <p:ext uri="{D42A27DB-BD31-4B8C-83A1-F6EECF244321}">
                <p14:modId xmlns:p14="http://schemas.microsoft.com/office/powerpoint/2010/main" val="1829690976"/>
              </p:ext>
            </p:extLst>
          </p:nvPr>
        </p:nvGraphicFramePr>
        <p:xfrm>
          <a:off x="3012831" y="3871741"/>
          <a:ext cx="6096000" cy="296672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68158810"/>
                    </a:ext>
                  </a:extLst>
                </a:gridCol>
                <a:gridCol w="3048000">
                  <a:extLst>
                    <a:ext uri="{9D8B030D-6E8A-4147-A177-3AD203B41FA5}">
                      <a16:colId xmlns:a16="http://schemas.microsoft.com/office/drawing/2014/main" val="4079893992"/>
                    </a:ext>
                  </a:extLst>
                </a:gridCol>
              </a:tblGrid>
              <a:tr h="370840">
                <a:tc>
                  <a:txBody>
                    <a:bodyPr/>
                    <a:lstStyle/>
                    <a:p>
                      <a:r>
                        <a:rPr lang="en-US" dirty="0"/>
                        <a:t>Depth of Submarine (m)</a:t>
                      </a:r>
                    </a:p>
                  </a:txBody>
                  <a:tcPr/>
                </a:tc>
                <a:tc>
                  <a:txBody>
                    <a:bodyPr/>
                    <a:lstStyle/>
                    <a:p>
                      <a:r>
                        <a:rPr lang="en-US" dirty="0"/>
                        <a:t>Pressure of water (</a:t>
                      </a:r>
                      <a:r>
                        <a:rPr lang="en-US" dirty="0" err="1"/>
                        <a:t>kPascals</a:t>
                      </a:r>
                      <a:r>
                        <a:rPr lang="en-US" dirty="0"/>
                        <a:t>)</a:t>
                      </a:r>
                    </a:p>
                  </a:txBody>
                  <a:tcPr/>
                </a:tc>
                <a:extLst>
                  <a:ext uri="{0D108BD9-81ED-4DB2-BD59-A6C34878D82A}">
                    <a16:rowId xmlns:a16="http://schemas.microsoft.com/office/drawing/2014/main" val="2241090994"/>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024865038"/>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4263214577"/>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414289711"/>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3357419148"/>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2665700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584375543"/>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64629411"/>
                  </a:ext>
                </a:extLst>
              </a:tr>
            </a:tbl>
          </a:graphicData>
        </a:graphic>
      </p:graphicFrame>
      <p:sp>
        <p:nvSpPr>
          <p:cNvPr id="4" name="TextBox 3">
            <a:extLst>
              <a:ext uri="{FF2B5EF4-FFF2-40B4-BE49-F238E27FC236}">
                <a16:creationId xmlns:a16="http://schemas.microsoft.com/office/drawing/2014/main" id="{03348EE5-D99F-4A5A-A9A2-6A76508CDBF8}"/>
              </a:ext>
            </a:extLst>
          </p:cNvPr>
          <p:cNvSpPr txBox="1"/>
          <p:nvPr/>
        </p:nvSpPr>
        <p:spPr>
          <a:xfrm>
            <a:off x="190500" y="3871741"/>
            <a:ext cx="2552700" cy="923330"/>
          </a:xfrm>
          <a:prstGeom prst="rect">
            <a:avLst/>
          </a:prstGeom>
          <a:noFill/>
        </p:spPr>
        <p:txBody>
          <a:bodyPr wrap="square" rtlCol="0">
            <a:spAutoFit/>
          </a:bodyPr>
          <a:lstStyle/>
          <a:p>
            <a:r>
              <a:rPr lang="en-US" dirty="0"/>
              <a:t>Remember you can make a graph on Create a graph or Desmos.</a:t>
            </a:r>
          </a:p>
        </p:txBody>
      </p:sp>
    </p:spTree>
    <p:extLst>
      <p:ext uri="{BB962C8B-B14F-4D97-AF65-F5344CB8AC3E}">
        <p14:creationId xmlns:p14="http://schemas.microsoft.com/office/powerpoint/2010/main" val="24532722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ressure and dep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153400" cy="611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409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600" y="2979049"/>
            <a:ext cx="6248400" cy="3865096"/>
          </a:xfrm>
          <a:prstGeom prst="rect">
            <a:avLst/>
          </a:prstGeom>
        </p:spPr>
      </p:pic>
      <p:sp>
        <p:nvSpPr>
          <p:cNvPr id="3" name="Rectangle 2"/>
          <p:cNvSpPr/>
          <p:nvPr/>
        </p:nvSpPr>
        <p:spPr>
          <a:xfrm>
            <a:off x="76200" y="-22141"/>
            <a:ext cx="9067800" cy="3046988"/>
          </a:xfrm>
          <a:prstGeom prst="rect">
            <a:avLst/>
          </a:prstGeom>
        </p:spPr>
        <p:txBody>
          <a:bodyPr wrap="square">
            <a:spAutoFit/>
          </a:bodyPr>
          <a:lstStyle/>
          <a:p>
            <a:pPr algn="ctr"/>
            <a:r>
              <a:rPr lang="en-US" sz="2400" b="1" dirty="0">
                <a:solidFill>
                  <a:srgbClr val="555555"/>
                </a:solidFill>
                <a:latin typeface="Voltaire"/>
              </a:rPr>
              <a:t>How deep is the Titanic wreck?</a:t>
            </a:r>
          </a:p>
          <a:p>
            <a:r>
              <a:rPr lang="en-US" sz="2400" b="1" dirty="0">
                <a:solidFill>
                  <a:srgbClr val="333333"/>
                </a:solidFill>
                <a:latin typeface="Roboto Slab"/>
              </a:rPr>
              <a:t>The wreck of the Titanic lies at a depth of approximately 2.4 miles (3.75 </a:t>
            </a:r>
            <a:r>
              <a:rPr lang="en-US" sz="2400" b="1" dirty="0" err="1">
                <a:solidFill>
                  <a:srgbClr val="333333"/>
                </a:solidFill>
                <a:latin typeface="Roboto Slab"/>
              </a:rPr>
              <a:t>kilometres</a:t>
            </a:r>
            <a:r>
              <a:rPr lang="en-US" sz="2400" b="1" dirty="0">
                <a:solidFill>
                  <a:srgbClr val="333333"/>
                </a:solidFill>
                <a:latin typeface="Roboto Slab"/>
              </a:rPr>
              <a:t>, or 12,600 feet). </a:t>
            </a:r>
          </a:p>
          <a:p>
            <a:r>
              <a:rPr lang="en-US" sz="2400" b="1" dirty="0">
                <a:solidFill>
                  <a:srgbClr val="333333"/>
                </a:solidFill>
                <a:latin typeface="Roboto Slab"/>
              </a:rPr>
              <a:t> The water pressure at the ocean floor where the Titanic came to rest is 377 times stronger than the pressure at the surface.  As the stern section </a:t>
            </a:r>
            <a:r>
              <a:rPr lang="en-US" sz="2400" b="1" dirty="0" err="1">
                <a:solidFill>
                  <a:srgbClr val="333333"/>
                </a:solidFill>
                <a:latin typeface="Roboto Slab"/>
              </a:rPr>
              <a:t>spiralled</a:t>
            </a:r>
            <a:r>
              <a:rPr lang="en-US" sz="2400" b="1" dirty="0">
                <a:solidFill>
                  <a:srgbClr val="333333"/>
                </a:solidFill>
                <a:latin typeface="Roboto Slab"/>
              </a:rPr>
              <a:t> down this water pressure would have torn away sections of the hull and stripped much of the interior.</a:t>
            </a:r>
            <a:endParaRPr lang="en-US" sz="2400" b="1" i="0" dirty="0">
              <a:solidFill>
                <a:srgbClr val="333333"/>
              </a:solidFill>
              <a:effectLst/>
              <a:latin typeface="Roboto Slab"/>
            </a:endParaRPr>
          </a:p>
        </p:txBody>
      </p:sp>
    </p:spTree>
    <p:extLst>
      <p:ext uri="{BB962C8B-B14F-4D97-AF65-F5344CB8AC3E}">
        <p14:creationId xmlns:p14="http://schemas.microsoft.com/office/powerpoint/2010/main" val="1868705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9067800" cy="3416320"/>
          </a:xfrm>
          <a:prstGeom prst="rect">
            <a:avLst/>
          </a:prstGeom>
        </p:spPr>
        <p:txBody>
          <a:bodyPr wrap="square">
            <a:spAutoFit/>
          </a:bodyPr>
          <a:lstStyle/>
          <a:p>
            <a:pPr algn="ctr"/>
            <a:r>
              <a:rPr lang="en-US" sz="2400" b="1" dirty="0">
                <a:latin typeface="Voltaire"/>
              </a:rPr>
              <a:t>When was the Titanic found?</a:t>
            </a:r>
          </a:p>
          <a:p>
            <a:r>
              <a:rPr lang="en-US" sz="2400" b="1" dirty="0">
                <a:latin typeface="Roboto Slab"/>
              </a:rPr>
              <a:t>The wreck of the Titanic was finally located in 1985, on 01 September to be precise. She was discovered by an American-French team led by Robert Ballard and Jean-Louis Michel, and using the remote-controlled deep-sea submersible ‘Argo’. The wreck was found 73 years after it sank. </a:t>
            </a:r>
          </a:p>
          <a:p>
            <a:r>
              <a:rPr lang="en-US" sz="2400" b="1" dirty="0">
                <a:latin typeface="Roboto Slab"/>
              </a:rPr>
              <a:t>It sank</a:t>
            </a:r>
          </a:p>
          <a:p>
            <a:r>
              <a:rPr lang="en-US" sz="2400" b="1" dirty="0">
                <a:latin typeface="Roboto Slab"/>
              </a:rPr>
              <a:t> April 14,15, 1912.</a:t>
            </a:r>
          </a:p>
        </p:txBody>
      </p:sp>
      <p:pic>
        <p:nvPicPr>
          <p:cNvPr id="3" name="Picture 2"/>
          <p:cNvPicPr>
            <a:picLocks noChangeAspect="1"/>
          </p:cNvPicPr>
          <p:nvPr/>
        </p:nvPicPr>
        <p:blipFill>
          <a:blip r:embed="rId2"/>
          <a:stretch>
            <a:fillRect/>
          </a:stretch>
        </p:blipFill>
        <p:spPr>
          <a:xfrm>
            <a:off x="3124200" y="2620372"/>
            <a:ext cx="5562600" cy="4244555"/>
          </a:xfrm>
          <a:prstGeom prst="rect">
            <a:avLst/>
          </a:prstGeom>
        </p:spPr>
      </p:pic>
    </p:spTree>
    <p:extLst>
      <p:ext uri="{BB962C8B-B14F-4D97-AF65-F5344CB8AC3E}">
        <p14:creationId xmlns:p14="http://schemas.microsoft.com/office/powerpoint/2010/main" val="3529348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wreckage of the Titanic lying in the deep Atlan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2233812"/>
            <a:ext cx="8160327" cy="462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0676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875184"/>
            <a:ext cx="24558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4C4C4C"/>
                </a:solidFill>
                <a:effectLst/>
                <a:latin typeface="Source Sans Pro"/>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2"/>
          <p:cNvSpPr/>
          <p:nvPr/>
        </p:nvSpPr>
        <p:spPr>
          <a:xfrm>
            <a:off x="20782" y="0"/>
            <a:ext cx="8822220" cy="4832092"/>
          </a:xfrm>
          <a:prstGeom prst="rect">
            <a:avLst/>
          </a:prstGeom>
        </p:spPr>
        <p:txBody>
          <a:bodyPr wrap="square">
            <a:spAutoFit/>
          </a:bodyPr>
          <a:lstStyle/>
          <a:p>
            <a:r>
              <a:rPr lang="en-US" altLang="en-US" sz="4400" b="1" dirty="0">
                <a:solidFill>
                  <a:srgbClr val="4C4C4C"/>
                </a:solidFill>
                <a:latin typeface="Source Sans Pro"/>
              </a:rPr>
              <a:t>At sea level, the air that surrounds us presses down on our bodies at </a:t>
            </a:r>
            <a:r>
              <a:rPr lang="en-US" altLang="en-US" sz="4400" b="1" dirty="0"/>
              <a:t>14.5 pounds per square inch</a:t>
            </a:r>
            <a:r>
              <a:rPr lang="en-US" altLang="en-US" sz="4400" b="1" dirty="0">
                <a:solidFill>
                  <a:srgbClr val="4C4C4C"/>
                </a:solidFill>
                <a:latin typeface="Source Sans Pro"/>
              </a:rPr>
              <a:t>. You don't feel it because the fluids in your body are pushing outward with the same force.</a:t>
            </a:r>
            <a:endParaRPr lang="en-US" sz="4400" dirty="0"/>
          </a:p>
        </p:txBody>
      </p:sp>
      <p:sp>
        <p:nvSpPr>
          <p:cNvPr id="4" name="Rectangle 3"/>
          <p:cNvSpPr/>
          <p:nvPr/>
        </p:nvSpPr>
        <p:spPr>
          <a:xfrm>
            <a:off x="1905000" y="5410200"/>
            <a:ext cx="4572000" cy="646331"/>
          </a:xfrm>
          <a:prstGeom prst="rect">
            <a:avLst/>
          </a:prstGeom>
        </p:spPr>
        <p:txBody>
          <a:bodyPr>
            <a:spAutoFit/>
          </a:bodyPr>
          <a:lstStyle/>
          <a:p>
            <a:r>
              <a:rPr lang="en-US" dirty="0"/>
              <a:t>https://www.stevespanglerscience.com/lab/experiments/incredible-can-crusher/</a:t>
            </a:r>
          </a:p>
        </p:txBody>
      </p:sp>
    </p:spTree>
    <p:extLst>
      <p:ext uri="{BB962C8B-B14F-4D97-AF65-F5344CB8AC3E}">
        <p14:creationId xmlns:p14="http://schemas.microsoft.com/office/powerpoint/2010/main" val="26618459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686800" cy="2677656"/>
          </a:xfrm>
          <a:prstGeom prst="rect">
            <a:avLst/>
          </a:prstGeom>
        </p:spPr>
        <p:txBody>
          <a:bodyPr wrap="square">
            <a:spAutoFit/>
          </a:bodyPr>
          <a:lstStyle/>
          <a:p>
            <a:r>
              <a:rPr lang="en-US" sz="2800" b="1" dirty="0">
                <a:solidFill>
                  <a:srgbClr val="4C4C4C"/>
                </a:solidFill>
                <a:latin typeface="Source Sans Pro"/>
              </a:rPr>
              <a:t>Dive down into the ocean even a few feet, though, and a noticeable change occurs. You can feel an increase of pressure on your eardrums. This is due to an increase in hydrostatic pressure, the force per unit area exerted by a liquid on an object. </a:t>
            </a:r>
            <a:endParaRPr lang="en-US" sz="2800" b="1" dirty="0"/>
          </a:p>
        </p:txBody>
      </p:sp>
      <p:pic>
        <p:nvPicPr>
          <p:cNvPr id="3074" name="Picture 2" descr="Image result for pressure on eardru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 y="2982456"/>
            <a:ext cx="8067304" cy="306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597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228600"/>
            <a:ext cx="838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4C4C4C"/>
                </a:solidFill>
                <a:effectLst/>
                <a:latin typeface="Source Sans Pro"/>
              </a:rPr>
              <a:t>The deeper you go under the sea, the greater the pressure of the water pushing down on you. For every 33 feet (10.06 meters) you go down, the pressure increases by </a:t>
            </a:r>
            <a:r>
              <a:rPr kumimoji="0" lang="en-US" altLang="en-US" sz="3200" b="1" i="0" u="none" strike="noStrike" cap="none" normalizeH="0" baseline="0" dirty="0">
                <a:ln>
                  <a:noFill/>
                </a:ln>
                <a:solidFill>
                  <a:schemeClr val="tx1"/>
                </a:solidFill>
                <a:effectLst/>
              </a:rPr>
              <a:t>14.5 psi</a:t>
            </a:r>
            <a:r>
              <a:rPr kumimoji="0" lang="en-US" altLang="en-US" sz="900" b="0" i="0" u="none" strike="noStrike" cap="none" normalizeH="0" baseline="0" dirty="0">
                <a:ln>
                  <a:noFill/>
                </a:ln>
                <a:solidFill>
                  <a:srgbClr val="4C4C4C"/>
                </a:solidFill>
                <a:effectLst/>
                <a:latin typeface="Source Sans Pro"/>
              </a:rPr>
              <a:t>.</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20782" y="2711503"/>
            <a:ext cx="7218218" cy="3955997"/>
          </a:xfrm>
          <a:prstGeom prst="rect">
            <a:avLst/>
          </a:prstGeom>
        </p:spPr>
      </p:pic>
    </p:spTree>
    <p:extLst>
      <p:ext uri="{BB962C8B-B14F-4D97-AF65-F5344CB8AC3E}">
        <p14:creationId xmlns:p14="http://schemas.microsoft.com/office/powerpoint/2010/main" val="2669456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3108543"/>
          </a:xfrm>
          <a:prstGeom prst="rect">
            <a:avLst/>
          </a:prstGeom>
        </p:spPr>
        <p:txBody>
          <a:bodyPr wrap="square">
            <a:spAutoFit/>
          </a:bodyPr>
          <a:lstStyle/>
          <a:p>
            <a:r>
              <a:rPr lang="en-US" sz="2800" b="1" dirty="0">
                <a:solidFill>
                  <a:srgbClr val="4C4C4C"/>
                </a:solidFill>
                <a:latin typeface="Source Sans Pro"/>
              </a:rPr>
              <a:t>Many animals that live in the sea have no trouble at all with high pressure. Whales, for instance, can withstand dramatic pressure changes because their bodies are more flexible. Their ribs are bound by loose, bendable cartilage, which allows the rib cage to collapse at pressures that would easily snap our bones.</a:t>
            </a:r>
            <a:endParaRPr lang="en-US" sz="2800" b="1" dirty="0"/>
          </a:p>
        </p:txBody>
      </p:sp>
      <p:pic>
        <p:nvPicPr>
          <p:cNvPr id="3" name="Picture 2"/>
          <p:cNvPicPr>
            <a:picLocks noChangeAspect="1"/>
          </p:cNvPicPr>
          <p:nvPr/>
        </p:nvPicPr>
        <p:blipFill>
          <a:blip r:embed="rId2"/>
          <a:stretch>
            <a:fillRect/>
          </a:stretch>
        </p:blipFill>
        <p:spPr>
          <a:xfrm>
            <a:off x="3514725" y="3247088"/>
            <a:ext cx="5629275" cy="3590925"/>
          </a:xfrm>
          <a:prstGeom prst="rect">
            <a:avLst/>
          </a:prstGeom>
        </p:spPr>
      </p:pic>
      <p:sp>
        <p:nvSpPr>
          <p:cNvPr id="4" name="TextBox 3">
            <a:extLst>
              <a:ext uri="{FF2B5EF4-FFF2-40B4-BE49-F238E27FC236}">
                <a16:creationId xmlns:a16="http://schemas.microsoft.com/office/drawing/2014/main" id="{93085F00-12D0-41E5-988F-19A2952DCD50}"/>
              </a:ext>
            </a:extLst>
          </p:cNvPr>
          <p:cNvSpPr txBox="1"/>
          <p:nvPr/>
        </p:nvSpPr>
        <p:spPr>
          <a:xfrm>
            <a:off x="152400" y="3429000"/>
            <a:ext cx="29718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dirty="0">
                <a:solidFill>
                  <a:schemeClr val="accent3"/>
                </a:solidFill>
              </a:rPr>
              <a:t>You do not need to take notes on the sea animals. </a:t>
            </a:r>
          </a:p>
        </p:txBody>
      </p:sp>
    </p:spTree>
    <p:extLst>
      <p:ext uri="{BB962C8B-B14F-4D97-AF65-F5344CB8AC3E}">
        <p14:creationId xmlns:p14="http://schemas.microsoft.com/office/powerpoint/2010/main" val="2214251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how to calculate den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428291" y="160338"/>
            <a:ext cx="8405430" cy="6392862"/>
          </a:xfrm>
          <a:prstGeom prst="rect">
            <a:avLst/>
          </a:prstGeom>
        </p:spPr>
      </p:pic>
    </p:spTree>
    <p:extLst>
      <p:ext uri="{BB962C8B-B14F-4D97-AF65-F5344CB8AC3E}">
        <p14:creationId xmlns:p14="http://schemas.microsoft.com/office/powerpoint/2010/main" val="8314586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91600" cy="5632311"/>
          </a:xfrm>
          <a:prstGeom prst="rect">
            <a:avLst/>
          </a:prstGeom>
        </p:spPr>
        <p:txBody>
          <a:bodyPr wrap="square">
            <a:spAutoFit/>
          </a:bodyPr>
          <a:lstStyle/>
          <a:p>
            <a:pPr fontAlgn="base"/>
            <a:r>
              <a:rPr lang="en-US" sz="2400" b="1" dirty="0">
                <a:solidFill>
                  <a:srgbClr val="26A1D8"/>
                </a:solidFill>
                <a:latin typeface="latobold"/>
              </a:rPr>
              <a:t>Emperor Penguin</a:t>
            </a:r>
            <a:endParaRPr lang="en-US" sz="2400" b="1" dirty="0">
              <a:solidFill>
                <a:srgbClr val="26A1D8"/>
              </a:solidFill>
              <a:latin typeface="latoregular"/>
            </a:endParaRPr>
          </a:p>
          <a:p>
            <a:pPr fontAlgn="base"/>
            <a:r>
              <a:rPr lang="en-US" sz="2400" b="1" dirty="0">
                <a:solidFill>
                  <a:srgbClr val="4C4C4C"/>
                </a:solidFill>
                <a:latin typeface="Helvetica" panose="020B0604020202020204" pitchFamily="34" charset="0"/>
              </a:rPr>
              <a:t>The deepest diving of all seabirds, the emperor penguin feeds primarily on fish. However, their diet also includes deep-dwelling squid and other cephalopods. Records show that they’ve dived down to 1,755 feet (535 m) in pursuit of prey. The emperor penguin is perfectly adapted to survive these deep dives. Its wings are flatter and stiffer than those of other birds, enabling extra propulsion. Its bones are solid, rather than air-filled, to reduce the risk of barotrauma. These penguins can also slow their heart rate to just 15 to 20 beats per minute while diving in order to minimize oxygen use. To counter the icy temperatures of the Antarctic waters, emperor penguins have the highest feather density of any bird species, and a layer of sub-dermal fat measures over an inch thick.</a:t>
            </a:r>
            <a:endParaRPr lang="en-US" sz="2400" b="1" i="0" dirty="0">
              <a:solidFill>
                <a:srgbClr val="4C4C4C"/>
              </a:solidFill>
              <a:effectLst/>
              <a:latin typeface="Helvetica" panose="020B0604020202020204" pitchFamily="34" charset="0"/>
            </a:endParaRPr>
          </a:p>
        </p:txBody>
      </p:sp>
    </p:spTree>
    <p:extLst>
      <p:ext uri="{BB962C8B-B14F-4D97-AF65-F5344CB8AC3E}">
        <p14:creationId xmlns:p14="http://schemas.microsoft.com/office/powerpoint/2010/main" val="1761466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092899"/>
          </a:xfrm>
          <a:prstGeom prst="rect">
            <a:avLst/>
          </a:prstGeom>
        </p:spPr>
      </p:pic>
    </p:spTree>
    <p:extLst>
      <p:ext uri="{BB962C8B-B14F-4D97-AF65-F5344CB8AC3E}">
        <p14:creationId xmlns:p14="http://schemas.microsoft.com/office/powerpoint/2010/main" val="1419581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6370975"/>
          </a:xfrm>
          <a:prstGeom prst="rect">
            <a:avLst/>
          </a:prstGeom>
        </p:spPr>
        <p:txBody>
          <a:bodyPr wrap="square">
            <a:spAutoFit/>
          </a:bodyPr>
          <a:lstStyle/>
          <a:p>
            <a:pPr fontAlgn="base"/>
            <a:r>
              <a:rPr lang="en-US" sz="2400" b="1" dirty="0">
                <a:solidFill>
                  <a:srgbClr val="26A1D8"/>
                </a:solidFill>
                <a:latin typeface="latobold"/>
              </a:rPr>
              <a:t>Leatherback Turtle</a:t>
            </a:r>
            <a:endParaRPr lang="en-US" sz="2400" b="1" dirty="0">
              <a:solidFill>
                <a:srgbClr val="26A1D8"/>
              </a:solidFill>
              <a:latin typeface="latoregular"/>
            </a:endParaRPr>
          </a:p>
          <a:p>
            <a:pPr fontAlgn="base"/>
            <a:r>
              <a:rPr lang="en-US" sz="2400" b="1" dirty="0">
                <a:solidFill>
                  <a:srgbClr val="4C4C4C"/>
                </a:solidFill>
                <a:latin typeface="Helvetica" panose="020B0604020202020204" pitchFamily="34" charset="0"/>
              </a:rPr>
              <a:t>The leatherback turtle is unique among turtles in that its carapace is made of toughened skin — hence the name leatherback — rather than a bony shell. This adaptation gives the turtle added flexibility under pressure, and signals the leatherback’s status as one of the deepest diving animals. Scientists have recorded leatherbacks at depths of 4,200 feet (1,280 m), following the daily daylight migration of the jellyfish they eat. In order to cope with the incredible pressure at such depths, these turtles have developed several other important adaptations. These include collapsible lungs, which reducing the risk of the bends; the ability to slow their heart rate to conserve oxygen; a pulmonary sphincter that circulates blood away from the lungs while they are collapsed; and the ability to regulate body temperature so that it remains constant regardless of the surrounding water temperature.</a:t>
            </a:r>
            <a:endParaRPr lang="en-US" sz="2400" b="1" i="0" dirty="0">
              <a:solidFill>
                <a:srgbClr val="4C4C4C"/>
              </a:solidFill>
              <a:effectLst/>
              <a:latin typeface="Helvetica" panose="020B0604020202020204" pitchFamily="34" charset="0"/>
            </a:endParaRPr>
          </a:p>
        </p:txBody>
      </p:sp>
    </p:spTree>
    <p:extLst>
      <p:ext uri="{BB962C8B-B14F-4D97-AF65-F5344CB8AC3E}">
        <p14:creationId xmlns:p14="http://schemas.microsoft.com/office/powerpoint/2010/main" val="10336333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533399"/>
            <a:ext cx="9144000" cy="4648797"/>
          </a:xfrm>
          <a:prstGeom prst="rect">
            <a:avLst/>
          </a:prstGeom>
        </p:spPr>
      </p:pic>
    </p:spTree>
    <p:extLst>
      <p:ext uri="{BB962C8B-B14F-4D97-AF65-F5344CB8AC3E}">
        <p14:creationId xmlns:p14="http://schemas.microsoft.com/office/powerpoint/2010/main" val="34386659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6001643"/>
          </a:xfrm>
          <a:prstGeom prst="rect">
            <a:avLst/>
          </a:prstGeom>
        </p:spPr>
        <p:txBody>
          <a:bodyPr wrap="square">
            <a:spAutoFit/>
          </a:bodyPr>
          <a:lstStyle/>
          <a:p>
            <a:pPr fontAlgn="base"/>
            <a:r>
              <a:rPr lang="en-US" sz="2400" b="1" dirty="0">
                <a:solidFill>
                  <a:srgbClr val="26A1D8"/>
                </a:solidFill>
                <a:latin typeface="latobold"/>
              </a:rPr>
              <a:t>Elephant Seal</a:t>
            </a:r>
            <a:endParaRPr lang="en-US" sz="2400" b="1" dirty="0">
              <a:solidFill>
                <a:srgbClr val="26A1D8"/>
              </a:solidFill>
              <a:latin typeface="latoregular"/>
            </a:endParaRPr>
          </a:p>
          <a:p>
            <a:pPr fontAlgn="base"/>
            <a:r>
              <a:rPr lang="en-US" sz="2400" b="1" dirty="0">
                <a:solidFill>
                  <a:srgbClr val="4C4C4C"/>
                </a:solidFill>
                <a:latin typeface="Helvetica" panose="020B0604020202020204" pitchFamily="34" charset="0"/>
              </a:rPr>
              <a:t>Both species of elephant seal have a breath-hold time of more than 100 minutes. This makes their dives as remarkable for their length as they are for depth. Male elephant seals often dive for more than 60 minutes at a time, and the depth record for this species is an incredible 7,835 feet (2,388 m). Like the leatherback turtle and the emperor penguin, food is the incentive for the seals’ astonishing dives. They prey primarily on deep-dwelling species including skates, rays, squid and octopus. Elephant seals are a deep-diving success because their bodies hold an abnormally large volume of blood. This allows them to store additional oxygen. They also have increased levels of myoglobin, allowing them to store oxygen in their muscles, a larger percentage of oxygen-carrying red blood cells, and exceptionally thick blubber to protect them from the cold at depth.</a:t>
            </a:r>
            <a:endParaRPr lang="en-US" sz="2400" b="1" i="0" dirty="0">
              <a:solidFill>
                <a:srgbClr val="4C4C4C"/>
              </a:solidFill>
              <a:effectLst/>
              <a:latin typeface="Helvetica" panose="020B0604020202020204" pitchFamily="34" charset="0"/>
            </a:endParaRPr>
          </a:p>
        </p:txBody>
      </p:sp>
    </p:spTree>
    <p:extLst>
      <p:ext uri="{BB962C8B-B14F-4D97-AF65-F5344CB8AC3E}">
        <p14:creationId xmlns:p14="http://schemas.microsoft.com/office/powerpoint/2010/main" val="6052368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scubadiverlife.com/wp-content/uploads/2017/04/AdobeStock_101987667-1024x717.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304800"/>
            <a:ext cx="8903841" cy="6234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3099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graph animals and diving dep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8922066" cy="6851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6414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81000"/>
            <a:ext cx="9144000" cy="5182368"/>
          </a:xfrm>
          <a:prstGeom prst="rect">
            <a:avLst/>
          </a:prstGeom>
        </p:spPr>
      </p:pic>
      <p:sp>
        <p:nvSpPr>
          <p:cNvPr id="3" name="TextBox 2">
            <a:extLst>
              <a:ext uri="{FF2B5EF4-FFF2-40B4-BE49-F238E27FC236}">
                <a16:creationId xmlns:a16="http://schemas.microsoft.com/office/drawing/2014/main" id="{C2CB65F6-7F5F-4D3E-99C1-78A066A3D8FB}"/>
              </a:ext>
            </a:extLst>
          </p:cNvPr>
          <p:cNvSpPr txBox="1"/>
          <p:nvPr/>
        </p:nvSpPr>
        <p:spPr>
          <a:xfrm>
            <a:off x="152400" y="5563368"/>
            <a:ext cx="8763000" cy="1446550"/>
          </a:xfrm>
          <a:prstGeom prst="rect">
            <a:avLst/>
          </a:prstGeom>
          <a:noFill/>
        </p:spPr>
        <p:txBody>
          <a:bodyPr wrap="square" rtlCol="0">
            <a:spAutoFit/>
          </a:bodyPr>
          <a:lstStyle/>
          <a:p>
            <a:r>
              <a:rPr lang="en-US" sz="4400" b="1" dirty="0"/>
              <a:t>Do you see why the water from the lower hole goes farther?</a:t>
            </a:r>
          </a:p>
        </p:txBody>
      </p:sp>
    </p:spTree>
    <p:extLst>
      <p:ext uri="{BB962C8B-B14F-4D97-AF65-F5344CB8AC3E}">
        <p14:creationId xmlns:p14="http://schemas.microsoft.com/office/powerpoint/2010/main" val="1303637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solidFill>
            <a:schemeClr val="folHlink"/>
          </a:solidFill>
        </p:spPr>
        <p:txBody>
          <a:bodyPr/>
          <a:lstStyle/>
          <a:p>
            <a:r>
              <a:rPr lang="en-US" altLang="en-US" sz="6000">
                <a:latin typeface="Arial" panose="020B0604020202020204" pitchFamily="34" charset="0"/>
              </a:rPr>
              <a:t>Bernoulli’s Principle</a:t>
            </a:r>
            <a:endParaRPr lang="en-US" altLang="en-US"/>
          </a:p>
        </p:txBody>
      </p:sp>
      <p:sp>
        <p:nvSpPr>
          <p:cNvPr id="5123" name="Rectangle 3"/>
          <p:cNvSpPr>
            <a:spLocks noGrp="1" noChangeArrowheads="1"/>
          </p:cNvSpPr>
          <p:nvPr>
            <p:ph type="body" idx="1"/>
          </p:nvPr>
        </p:nvSpPr>
        <p:spPr>
          <a:xfrm>
            <a:off x="457200" y="1752600"/>
            <a:ext cx="8077200" cy="4114800"/>
          </a:xfrm>
        </p:spPr>
        <p:txBody>
          <a:bodyPr>
            <a:normAutofit lnSpcReduction="10000"/>
          </a:bodyPr>
          <a:lstStyle/>
          <a:p>
            <a:r>
              <a:rPr lang="en-US" altLang="en-US" sz="5400" dirty="0">
                <a:latin typeface="Arial" panose="020B0604020202020204" pitchFamily="34" charset="0"/>
              </a:rPr>
              <a:t>As the </a:t>
            </a:r>
            <a:r>
              <a:rPr lang="en-US" altLang="en-US" sz="5400" b="1" u="sng" dirty="0">
                <a:latin typeface="Arial" panose="020B0604020202020204" pitchFamily="34" charset="0"/>
              </a:rPr>
              <a:t>Velocity</a:t>
            </a:r>
            <a:r>
              <a:rPr lang="en-US" altLang="en-US" sz="5400" dirty="0">
                <a:latin typeface="Arial" panose="020B0604020202020204" pitchFamily="34" charset="0"/>
              </a:rPr>
              <a:t> (speed) of a fluid </a:t>
            </a:r>
            <a:r>
              <a:rPr lang="en-US" altLang="en-US" sz="5400" u="sng" dirty="0">
                <a:latin typeface="Arial" panose="020B0604020202020204" pitchFamily="34" charset="0"/>
              </a:rPr>
              <a:t>increases</a:t>
            </a:r>
            <a:r>
              <a:rPr lang="en-US" altLang="en-US" sz="5400" dirty="0">
                <a:latin typeface="Arial" panose="020B0604020202020204" pitchFamily="34" charset="0"/>
              </a:rPr>
              <a:t>, the </a:t>
            </a:r>
            <a:r>
              <a:rPr lang="en-US" altLang="en-US" sz="5400" b="1" u="sng" dirty="0">
                <a:latin typeface="Arial" panose="020B0604020202020204" pitchFamily="34" charset="0"/>
              </a:rPr>
              <a:t>Pressure exerted by</a:t>
            </a:r>
            <a:r>
              <a:rPr lang="en-US" altLang="en-US" sz="5400" dirty="0">
                <a:latin typeface="Arial" panose="020B0604020202020204" pitchFamily="34" charset="0"/>
              </a:rPr>
              <a:t> the fluid </a:t>
            </a:r>
            <a:r>
              <a:rPr lang="en-US" altLang="en-US" sz="5400" u="sng" dirty="0">
                <a:latin typeface="Arial" panose="020B0604020202020204" pitchFamily="34" charset="0"/>
              </a:rPr>
              <a:t>decreases</a:t>
            </a:r>
            <a:endParaRPr lang="en-US" altLang="en-US" sz="5400" dirty="0">
              <a:latin typeface="Arial" panose="020B0604020202020204" pitchFamily="34" charset="0"/>
            </a:endParaRPr>
          </a:p>
          <a:p>
            <a:pPr marL="0" indent="0">
              <a:buNone/>
            </a:pPr>
            <a:r>
              <a:rPr lang="en-US" altLang="en-US" dirty="0"/>
              <a:t>Remember air is a fluid. Fluids just flow, they do not have to be liquid.</a:t>
            </a:r>
          </a:p>
        </p:txBody>
      </p:sp>
    </p:spTree>
    <p:extLst>
      <p:ext uri="{BB962C8B-B14F-4D97-AF65-F5344CB8AC3E}">
        <p14:creationId xmlns:p14="http://schemas.microsoft.com/office/powerpoint/2010/main" val="3789718982"/>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a:solidFill>
            <a:schemeClr val="tx2">
              <a:lumMod val="25000"/>
              <a:lumOff val="75000"/>
            </a:schemeClr>
          </a:solidFill>
        </p:spPr>
        <p:txBody>
          <a:bodyPr>
            <a:normAutofit fontScale="90000"/>
          </a:bodyPr>
          <a:lstStyle/>
          <a:p>
            <a:pPr>
              <a:defRPr/>
            </a:pPr>
            <a:r>
              <a:rPr lang="en-US" dirty="0">
                <a:latin typeface="Arial" pitchFamily="34" charset="0"/>
                <a:cs typeface="Arial" pitchFamily="34" charset="0"/>
              </a:rPr>
              <a:t>This explains </a:t>
            </a:r>
            <a:r>
              <a:rPr lang="en-US" u="sng" dirty="0">
                <a:latin typeface="Arial" pitchFamily="34" charset="0"/>
                <a:cs typeface="Arial" pitchFamily="34" charset="0"/>
              </a:rPr>
              <a:t>one</a:t>
            </a:r>
            <a:r>
              <a:rPr lang="en-US" dirty="0">
                <a:latin typeface="Arial" pitchFamily="34" charset="0"/>
                <a:cs typeface="Arial" pitchFamily="34" charset="0"/>
              </a:rPr>
              <a:t> of the forces that make an Airplane Fly</a:t>
            </a:r>
          </a:p>
        </p:txBody>
      </p:sp>
      <p:pic>
        <p:nvPicPr>
          <p:cNvPr id="22530" name="Picture 2" descr="C:\Users\Joe\AppData\Local\Microsoft\Windows\Temporary Internet Files\Content.IE5\1NUNTXQS\MC900388678[1].wm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90800" y="2895600"/>
            <a:ext cx="4718050" cy="2286000"/>
          </a:xfr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2500" y="1498600"/>
            <a:ext cx="7848600" cy="461963"/>
          </a:xfrm>
          <a:prstGeom prst="rect">
            <a:avLst/>
          </a:prstGeom>
          <a:noFill/>
        </p:spPr>
        <p:txBody>
          <a:bodyPr>
            <a:spAutoFit/>
          </a:bodyPr>
          <a:lstStyle/>
          <a:p>
            <a:pPr algn="ctr">
              <a:defRPr/>
            </a:pPr>
            <a:r>
              <a:rPr lang="en-US" b="1" dirty="0">
                <a:solidFill>
                  <a:srgbClr val="FF0000"/>
                </a:solidFill>
                <a:latin typeface="Arial" pitchFamily="34" charset="0"/>
                <a:cs typeface="Arial" pitchFamily="34" charset="0"/>
              </a:rPr>
              <a:t>Airplanes have </a:t>
            </a:r>
            <a:r>
              <a:rPr lang="en-US" b="1" u="sng" dirty="0">
                <a:solidFill>
                  <a:srgbClr val="FF0000"/>
                </a:solidFill>
                <a:effectLst>
                  <a:outerShdw blurRad="38100" dist="38100" dir="2700000" algn="tl">
                    <a:srgbClr val="000000">
                      <a:alpha val="43137"/>
                    </a:srgbClr>
                  </a:outerShdw>
                </a:effectLst>
                <a:latin typeface="Arial" pitchFamily="34" charset="0"/>
                <a:cs typeface="Arial" pitchFamily="34" charset="0"/>
              </a:rPr>
              <a:t>FOUR</a:t>
            </a:r>
            <a:r>
              <a:rPr lang="en-US" b="1" dirty="0">
                <a:solidFill>
                  <a:srgbClr val="FF0000"/>
                </a:solidFill>
                <a:latin typeface="Arial" pitchFamily="34" charset="0"/>
                <a:cs typeface="Arial" pitchFamily="34" charset="0"/>
              </a:rPr>
              <a:t> basic forces acting on them:</a:t>
            </a:r>
          </a:p>
        </p:txBody>
      </p:sp>
      <p:grpSp>
        <p:nvGrpSpPr>
          <p:cNvPr id="19" name="Group 18"/>
          <p:cNvGrpSpPr>
            <a:grpSpLocks/>
          </p:cNvGrpSpPr>
          <p:nvPr/>
        </p:nvGrpSpPr>
        <p:grpSpPr bwMode="auto">
          <a:xfrm>
            <a:off x="1143000" y="3071813"/>
            <a:ext cx="1752600" cy="738187"/>
            <a:chOff x="1143000" y="3071244"/>
            <a:chExt cx="1752600" cy="738756"/>
          </a:xfrm>
        </p:grpSpPr>
        <p:cxnSp>
          <p:nvCxnSpPr>
            <p:cNvPr id="5149" name="Straight Arrow Connector 5"/>
            <p:cNvCxnSpPr>
              <a:cxnSpLocks noChangeShapeType="1"/>
            </p:cNvCxnSpPr>
            <p:nvPr/>
          </p:nvCxnSpPr>
          <p:spPr bwMode="auto">
            <a:xfrm flipH="1">
              <a:off x="1447800" y="3810000"/>
              <a:ext cx="1143000" cy="0"/>
            </a:xfrm>
            <a:prstGeom prst="straightConnector1">
              <a:avLst/>
            </a:prstGeom>
            <a:noFill/>
            <a:ln w="76200" algn="ctr">
              <a:solidFill>
                <a:srgbClr val="3333FF"/>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50" name="TextBox 13"/>
            <p:cNvSpPr txBox="1">
              <a:spLocks noChangeArrowheads="1"/>
            </p:cNvSpPr>
            <p:nvPr/>
          </p:nvSpPr>
          <p:spPr bwMode="auto">
            <a:xfrm>
              <a:off x="1143000" y="3071244"/>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3333FF"/>
                  </a:solidFill>
                  <a:latin typeface="Arial Black" panose="020B0A04020102020204" pitchFamily="34" charset="0"/>
                </a:rPr>
                <a:t>THRUST</a:t>
              </a:r>
            </a:p>
          </p:txBody>
        </p:sp>
      </p:grpSp>
      <p:grpSp>
        <p:nvGrpSpPr>
          <p:cNvPr id="22" name="Group 21"/>
          <p:cNvGrpSpPr>
            <a:grpSpLocks/>
          </p:cNvGrpSpPr>
          <p:nvPr/>
        </p:nvGrpSpPr>
        <p:grpSpPr bwMode="auto">
          <a:xfrm>
            <a:off x="4000500" y="4343400"/>
            <a:ext cx="1752600" cy="1528763"/>
            <a:chOff x="4000500" y="4343400"/>
            <a:chExt cx="1752600" cy="1528465"/>
          </a:xfrm>
        </p:grpSpPr>
        <p:cxnSp>
          <p:nvCxnSpPr>
            <p:cNvPr id="5147" name="Straight Arrow Connector 9"/>
            <p:cNvCxnSpPr>
              <a:cxnSpLocks noChangeShapeType="1"/>
            </p:cNvCxnSpPr>
            <p:nvPr/>
          </p:nvCxnSpPr>
          <p:spPr bwMode="auto">
            <a:xfrm>
              <a:off x="4876800" y="4343400"/>
              <a:ext cx="0" cy="1066800"/>
            </a:xfrm>
            <a:prstGeom prst="straightConnector1">
              <a:avLst/>
            </a:prstGeom>
            <a:noFill/>
            <a:ln w="76200" algn="ctr">
              <a:solidFill>
                <a:srgbClr val="3333FF"/>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8" name="TextBox 15"/>
            <p:cNvSpPr txBox="1">
              <a:spLocks noChangeArrowheads="1"/>
            </p:cNvSpPr>
            <p:nvPr/>
          </p:nvSpPr>
          <p:spPr bwMode="auto">
            <a:xfrm>
              <a:off x="4000500" y="5410200"/>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3333FF"/>
                  </a:solidFill>
                  <a:latin typeface="Arial Black" panose="020B0A04020102020204" pitchFamily="34" charset="0"/>
                </a:rPr>
                <a:t>GRAVITY</a:t>
              </a:r>
            </a:p>
          </p:txBody>
        </p:sp>
      </p:grpSp>
      <p:grpSp>
        <p:nvGrpSpPr>
          <p:cNvPr id="21" name="Group 20"/>
          <p:cNvGrpSpPr>
            <a:grpSpLocks/>
          </p:cNvGrpSpPr>
          <p:nvPr/>
        </p:nvGrpSpPr>
        <p:grpSpPr bwMode="auto">
          <a:xfrm>
            <a:off x="7239000" y="3144838"/>
            <a:ext cx="1752600" cy="790575"/>
            <a:chOff x="7239000" y="3145211"/>
            <a:chExt cx="1752600" cy="789480"/>
          </a:xfrm>
        </p:grpSpPr>
        <p:cxnSp>
          <p:nvCxnSpPr>
            <p:cNvPr id="5145" name="Straight Arrow Connector 10"/>
            <p:cNvCxnSpPr>
              <a:cxnSpLocks noChangeShapeType="1"/>
            </p:cNvCxnSpPr>
            <p:nvPr/>
          </p:nvCxnSpPr>
          <p:spPr bwMode="auto">
            <a:xfrm>
              <a:off x="7391400" y="3934691"/>
              <a:ext cx="1295400" cy="0"/>
            </a:xfrm>
            <a:prstGeom prst="straightConnector1">
              <a:avLst/>
            </a:prstGeom>
            <a:noFill/>
            <a:ln w="76200" algn="ctr">
              <a:solidFill>
                <a:srgbClr val="3333FF"/>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6" name="TextBox 16"/>
            <p:cNvSpPr txBox="1">
              <a:spLocks noChangeArrowheads="1"/>
            </p:cNvSpPr>
            <p:nvPr/>
          </p:nvSpPr>
          <p:spPr bwMode="auto">
            <a:xfrm>
              <a:off x="7239000" y="3145211"/>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3333FF"/>
                  </a:solidFill>
                  <a:latin typeface="Arial Black" panose="020B0A04020102020204" pitchFamily="34" charset="0"/>
                </a:rPr>
                <a:t>DRAG</a:t>
              </a:r>
            </a:p>
          </p:txBody>
        </p:sp>
      </p:grpSp>
      <p:grpSp>
        <p:nvGrpSpPr>
          <p:cNvPr id="20" name="Group 19"/>
          <p:cNvGrpSpPr>
            <a:grpSpLocks/>
          </p:cNvGrpSpPr>
          <p:nvPr/>
        </p:nvGrpSpPr>
        <p:grpSpPr bwMode="auto">
          <a:xfrm>
            <a:off x="4000500" y="2190750"/>
            <a:ext cx="1752600" cy="1314450"/>
            <a:chOff x="4000500" y="2191480"/>
            <a:chExt cx="1752600" cy="1313720"/>
          </a:xfrm>
        </p:grpSpPr>
        <p:cxnSp>
          <p:nvCxnSpPr>
            <p:cNvPr id="5143" name="Straight Arrow Connector 8"/>
            <p:cNvCxnSpPr>
              <a:cxnSpLocks noChangeShapeType="1"/>
            </p:cNvCxnSpPr>
            <p:nvPr/>
          </p:nvCxnSpPr>
          <p:spPr bwMode="auto">
            <a:xfrm flipV="1">
              <a:off x="4876800" y="2667000"/>
              <a:ext cx="0" cy="838200"/>
            </a:xfrm>
            <a:prstGeom prst="straightConnector1">
              <a:avLst/>
            </a:prstGeom>
            <a:noFill/>
            <a:ln w="76200" algn="ctr">
              <a:solidFill>
                <a:srgbClr val="3333FF"/>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4" name="TextBox 17"/>
            <p:cNvSpPr txBox="1">
              <a:spLocks noChangeArrowheads="1"/>
            </p:cNvSpPr>
            <p:nvPr/>
          </p:nvSpPr>
          <p:spPr bwMode="auto">
            <a:xfrm>
              <a:off x="4000500" y="2191480"/>
              <a:ext cx="1752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3333FF"/>
                  </a:solidFill>
                  <a:latin typeface="Arial Black" panose="020B0A04020102020204" pitchFamily="34" charset="0"/>
                </a:rPr>
                <a:t>LIFT</a:t>
              </a:r>
            </a:p>
          </p:txBody>
        </p:sp>
      </p:grpSp>
      <p:grpSp>
        <p:nvGrpSpPr>
          <p:cNvPr id="23" name="Group 22"/>
          <p:cNvGrpSpPr>
            <a:grpSpLocks/>
          </p:cNvGrpSpPr>
          <p:nvPr/>
        </p:nvGrpSpPr>
        <p:grpSpPr bwMode="auto">
          <a:xfrm>
            <a:off x="952500" y="2190750"/>
            <a:ext cx="8039100" cy="4156075"/>
            <a:chOff x="952500" y="2191479"/>
            <a:chExt cx="8039100" cy="4155905"/>
          </a:xfrm>
        </p:grpSpPr>
        <p:sp>
          <p:nvSpPr>
            <p:cNvPr id="5130" name="TextBox 23"/>
            <p:cNvSpPr txBox="1">
              <a:spLocks noChangeArrowheads="1"/>
            </p:cNvSpPr>
            <p:nvPr/>
          </p:nvSpPr>
          <p:spPr bwMode="auto">
            <a:xfrm>
              <a:off x="952500" y="5885719"/>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FF0000"/>
                  </a:solidFill>
                  <a:latin typeface="Arial" panose="020B0604020202020204" pitchFamily="34" charset="0"/>
                  <a:cs typeface="Arial" panose="020B0604020202020204" pitchFamily="34" charset="0"/>
                </a:rPr>
                <a:t>LIFT can be explained using Bernoulli’s Principle.</a:t>
              </a:r>
            </a:p>
          </p:txBody>
        </p:sp>
        <p:grpSp>
          <p:nvGrpSpPr>
            <p:cNvPr id="5131" name="Group 24"/>
            <p:cNvGrpSpPr>
              <a:grpSpLocks/>
            </p:cNvGrpSpPr>
            <p:nvPr/>
          </p:nvGrpSpPr>
          <p:grpSpPr bwMode="auto">
            <a:xfrm>
              <a:off x="4000500" y="2191479"/>
              <a:ext cx="1752600" cy="1313721"/>
              <a:chOff x="4000500" y="2191479"/>
              <a:chExt cx="1752600" cy="1313721"/>
            </a:xfrm>
          </p:grpSpPr>
          <p:cxnSp>
            <p:nvCxnSpPr>
              <p:cNvPr id="5141" name="Straight Arrow Connector 25"/>
              <p:cNvCxnSpPr>
                <a:cxnSpLocks noChangeShapeType="1"/>
              </p:cNvCxnSpPr>
              <p:nvPr/>
            </p:nvCxnSpPr>
            <p:spPr bwMode="auto">
              <a:xfrm flipV="1">
                <a:off x="4876800" y="2667000"/>
                <a:ext cx="0" cy="838200"/>
              </a:xfrm>
              <a:prstGeom prst="straightConnector1">
                <a:avLst/>
              </a:prstGeom>
              <a:noFill/>
              <a:ln w="762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2" name="TextBox 26"/>
              <p:cNvSpPr txBox="1">
                <a:spLocks noChangeArrowheads="1"/>
              </p:cNvSpPr>
              <p:nvPr/>
            </p:nvSpPr>
            <p:spPr bwMode="auto">
              <a:xfrm>
                <a:off x="4000500" y="2191479"/>
                <a:ext cx="1752600" cy="461665"/>
              </a:xfrm>
              <a:prstGeom prst="rect">
                <a:avLst/>
              </a:prstGeom>
              <a:solidFill>
                <a:srgbClr val="46B89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a:solidFill>
                      <a:srgbClr val="FF0000"/>
                    </a:solidFill>
                    <a:latin typeface="Arial Black" panose="020B0A04020102020204" pitchFamily="34" charset="0"/>
                  </a:rPr>
                  <a:t>LIFT</a:t>
                </a:r>
              </a:p>
            </p:txBody>
          </p:sp>
        </p:grpSp>
        <p:grpSp>
          <p:nvGrpSpPr>
            <p:cNvPr id="5132" name="Group 27"/>
            <p:cNvGrpSpPr>
              <a:grpSpLocks/>
            </p:cNvGrpSpPr>
            <p:nvPr/>
          </p:nvGrpSpPr>
          <p:grpSpPr bwMode="auto">
            <a:xfrm>
              <a:off x="1143000" y="3071244"/>
              <a:ext cx="1752600" cy="738756"/>
              <a:chOff x="1143000" y="3071244"/>
              <a:chExt cx="1752600" cy="738756"/>
            </a:xfrm>
          </p:grpSpPr>
          <p:cxnSp>
            <p:nvCxnSpPr>
              <p:cNvPr id="29" name="Straight Arrow Connector 28"/>
              <p:cNvCxnSpPr/>
              <p:nvPr/>
            </p:nvCxnSpPr>
            <p:spPr bwMode="auto">
              <a:xfrm flipH="1">
                <a:off x="1447800" y="3810663"/>
                <a:ext cx="1143000" cy="0"/>
              </a:xfrm>
              <a:prstGeom prst="straightConnector1">
                <a:avLst/>
              </a:prstGeom>
              <a:solidFill>
                <a:schemeClr val="accent1"/>
              </a:solidFill>
              <a:ln w="76200"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1143000" y="3070918"/>
                <a:ext cx="1752600" cy="461944"/>
              </a:xfrm>
              <a:prstGeom prst="rect">
                <a:avLst/>
              </a:prstGeom>
              <a:noFill/>
              <a:ln>
                <a:noFill/>
              </a:ln>
            </p:spPr>
            <p:txBody>
              <a:bodyPr>
                <a:spAutoFit/>
              </a:bodyPr>
              <a:lstStyle/>
              <a:p>
                <a:pPr algn="ctr">
                  <a:defRPr/>
                </a:pPr>
                <a:r>
                  <a:rPr lang="en-US" dirty="0">
                    <a:solidFill>
                      <a:schemeClr val="bg1">
                        <a:lumMod val="65000"/>
                      </a:schemeClr>
                    </a:solidFill>
                    <a:latin typeface="Arial Black" pitchFamily="34" charset="0"/>
                  </a:rPr>
                  <a:t>THRUST</a:t>
                </a:r>
              </a:p>
            </p:txBody>
          </p:sp>
        </p:grpSp>
        <p:grpSp>
          <p:nvGrpSpPr>
            <p:cNvPr id="5133" name="Group 30"/>
            <p:cNvGrpSpPr>
              <a:grpSpLocks/>
            </p:cNvGrpSpPr>
            <p:nvPr/>
          </p:nvGrpSpPr>
          <p:grpSpPr bwMode="auto">
            <a:xfrm>
              <a:off x="4000500" y="4364181"/>
              <a:ext cx="1752600" cy="1528465"/>
              <a:chOff x="4000500" y="4343400"/>
              <a:chExt cx="1752600" cy="1528465"/>
            </a:xfrm>
          </p:grpSpPr>
          <p:cxnSp>
            <p:nvCxnSpPr>
              <p:cNvPr id="32" name="Straight Arrow Connector 31"/>
              <p:cNvCxnSpPr/>
              <p:nvPr/>
            </p:nvCxnSpPr>
            <p:spPr bwMode="auto">
              <a:xfrm>
                <a:off x="4876800" y="4343897"/>
                <a:ext cx="0" cy="1066756"/>
              </a:xfrm>
              <a:prstGeom prst="straightConnector1">
                <a:avLst/>
              </a:prstGeom>
              <a:solidFill>
                <a:schemeClr val="accent1"/>
              </a:solidFill>
              <a:ln w="76200"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Box 32"/>
              <p:cNvSpPr txBox="1"/>
              <p:nvPr/>
            </p:nvSpPr>
            <p:spPr>
              <a:xfrm>
                <a:off x="4000500" y="5410653"/>
                <a:ext cx="1752600" cy="461943"/>
              </a:xfrm>
              <a:prstGeom prst="rect">
                <a:avLst/>
              </a:prstGeom>
              <a:noFill/>
              <a:ln>
                <a:noFill/>
              </a:ln>
            </p:spPr>
            <p:txBody>
              <a:bodyPr>
                <a:spAutoFit/>
              </a:bodyPr>
              <a:lstStyle/>
              <a:p>
                <a:pPr algn="ctr">
                  <a:defRPr/>
                </a:pPr>
                <a:r>
                  <a:rPr lang="en-US" dirty="0">
                    <a:solidFill>
                      <a:schemeClr val="bg1">
                        <a:lumMod val="65000"/>
                      </a:schemeClr>
                    </a:solidFill>
                    <a:latin typeface="Arial Black" pitchFamily="34" charset="0"/>
                  </a:rPr>
                  <a:t>GRAVITY</a:t>
                </a:r>
              </a:p>
            </p:txBody>
          </p:sp>
        </p:grpSp>
        <p:grpSp>
          <p:nvGrpSpPr>
            <p:cNvPr id="5134" name="Group 33"/>
            <p:cNvGrpSpPr>
              <a:grpSpLocks/>
            </p:cNvGrpSpPr>
            <p:nvPr/>
          </p:nvGrpSpPr>
          <p:grpSpPr bwMode="auto">
            <a:xfrm>
              <a:off x="7239000" y="3150908"/>
              <a:ext cx="1752600" cy="789480"/>
              <a:chOff x="7239000" y="3145211"/>
              <a:chExt cx="1752600" cy="789480"/>
            </a:xfrm>
          </p:grpSpPr>
          <p:cxnSp>
            <p:nvCxnSpPr>
              <p:cNvPr id="35" name="Straight Arrow Connector 34"/>
              <p:cNvCxnSpPr/>
              <p:nvPr/>
            </p:nvCxnSpPr>
            <p:spPr bwMode="auto">
              <a:xfrm>
                <a:off x="7391400" y="3935136"/>
                <a:ext cx="1295400" cy="0"/>
              </a:xfrm>
              <a:prstGeom prst="straightConnector1">
                <a:avLst/>
              </a:prstGeom>
              <a:solidFill>
                <a:schemeClr val="accent1"/>
              </a:solidFill>
              <a:ln w="76200" cap="flat" cmpd="sng" algn="ctr">
                <a:solidFill>
                  <a:schemeClr val="bg1">
                    <a:lumMod val="65000"/>
                  </a:schemeClr>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7239000" y="3144593"/>
                <a:ext cx="1752600" cy="461944"/>
              </a:xfrm>
              <a:prstGeom prst="rect">
                <a:avLst/>
              </a:prstGeom>
              <a:noFill/>
              <a:ln>
                <a:noFill/>
              </a:ln>
            </p:spPr>
            <p:txBody>
              <a:bodyPr>
                <a:spAutoFit/>
              </a:bodyPr>
              <a:lstStyle/>
              <a:p>
                <a:pPr algn="ctr">
                  <a:defRPr/>
                </a:pPr>
                <a:r>
                  <a:rPr lang="en-US" dirty="0">
                    <a:solidFill>
                      <a:schemeClr val="bg1">
                        <a:lumMod val="65000"/>
                      </a:schemeClr>
                    </a:solidFill>
                    <a:latin typeface="Arial Black" pitchFamily="34" charset="0"/>
                  </a:rPr>
                  <a:t>DRAG</a:t>
                </a:r>
              </a:p>
            </p:txBody>
          </p:sp>
        </p:grpSp>
      </p:grpSp>
    </p:spTree>
    <p:extLst>
      <p:ext uri="{BB962C8B-B14F-4D97-AF65-F5344CB8AC3E}">
        <p14:creationId xmlns:p14="http://schemas.microsoft.com/office/powerpoint/2010/main" val="18459281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2000" fill="hold"/>
                                        <p:tgtEl>
                                          <p:spTgt spid="22530"/>
                                        </p:tgtEl>
                                        <p:attrNameLst>
                                          <p:attrName>ppt_x</p:attrName>
                                        </p:attrNameLst>
                                      </p:cBhvr>
                                      <p:tavLst>
                                        <p:tav tm="0">
                                          <p:val>
                                            <p:strVal val="1+#ppt_w/2"/>
                                          </p:val>
                                        </p:tav>
                                        <p:tav tm="100000">
                                          <p:val>
                                            <p:strVal val="#ppt_x"/>
                                          </p:val>
                                        </p:tav>
                                      </p:tavLst>
                                    </p:anim>
                                    <p:anim calcmode="lin" valueType="num">
                                      <p:cBhvr additive="base">
                                        <p:cTn id="14" dur="20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right)">
                                      <p:cBhvr>
                                        <p:cTn id="19" dur="500"/>
                                        <p:tgtEl>
                                          <p:spTgt spid="1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1000"/>
                                        <p:tgtEl>
                                          <p:spTgt spid="23"/>
                                        </p:tgtEl>
                                      </p:cBhvr>
                                    </p:animEffect>
                                    <p:anim calcmode="lin" valueType="num">
                                      <p:cBhvr>
                                        <p:cTn id="40" dur="1000" fill="hold"/>
                                        <p:tgtEl>
                                          <p:spTgt spid="23"/>
                                        </p:tgtEl>
                                        <p:attrNameLst>
                                          <p:attrName>ppt_x</p:attrName>
                                        </p:attrNameLst>
                                      </p:cBhvr>
                                      <p:tavLst>
                                        <p:tav tm="0">
                                          <p:val>
                                            <p:strVal val="#ppt_x"/>
                                          </p:val>
                                        </p:tav>
                                        <p:tav tm="100000">
                                          <p:val>
                                            <p:strVal val="#ppt_x"/>
                                          </p:val>
                                        </p:tav>
                                      </p:tavLst>
                                    </p:anim>
                                    <p:anim calcmode="lin" valueType="num">
                                      <p:cBhvr>
                                        <p:cTn id="4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FCDD1-4DEC-4A18-AFB0-79BF95BECBF3}"/>
              </a:ext>
            </a:extLst>
          </p:cNvPr>
          <p:cNvSpPr txBox="1"/>
          <p:nvPr/>
        </p:nvSpPr>
        <p:spPr>
          <a:xfrm>
            <a:off x="625416" y="1327390"/>
            <a:ext cx="8108830" cy="1569660"/>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400" b="1" dirty="0"/>
              <a:t>Density is the relationship </a:t>
            </a:r>
          </a:p>
          <a:p>
            <a:r>
              <a:rPr lang="en-US" sz="2400" b="1" dirty="0"/>
              <a:t>of the mass of an object to its volume.</a:t>
            </a:r>
          </a:p>
          <a:p>
            <a:endParaRPr lang="en-US" sz="4950" b="1" dirty="0"/>
          </a:p>
        </p:txBody>
      </p:sp>
      <p:pic>
        <p:nvPicPr>
          <p:cNvPr id="3" name="Picture 3" descr="A picture containing text&#10;&#10;Description generated with high confidence">
            <a:extLst>
              <a:ext uri="{FF2B5EF4-FFF2-40B4-BE49-F238E27FC236}">
                <a16:creationId xmlns:a16="http://schemas.microsoft.com/office/drawing/2014/main" id="{BE450718-5428-41E9-B968-34DD7C64AE53}"/>
              </a:ext>
            </a:extLst>
          </p:cNvPr>
          <p:cNvPicPr>
            <a:picLocks noChangeAspect="1"/>
          </p:cNvPicPr>
          <p:nvPr/>
        </p:nvPicPr>
        <p:blipFill>
          <a:blip r:embed="rId2"/>
          <a:stretch>
            <a:fillRect/>
          </a:stretch>
        </p:blipFill>
        <p:spPr>
          <a:xfrm>
            <a:off x="1677836" y="2149867"/>
            <a:ext cx="4807070" cy="3615002"/>
          </a:xfrm>
          <a:prstGeom prst="rect">
            <a:avLst/>
          </a:prstGeom>
        </p:spPr>
      </p:pic>
    </p:spTree>
    <p:extLst>
      <p:ext uri="{BB962C8B-B14F-4D97-AF65-F5344CB8AC3E}">
        <p14:creationId xmlns:p14="http://schemas.microsoft.com/office/powerpoint/2010/main" val="40695915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5000"/>
              <a:lumOff val="75000"/>
            </a:schemeClr>
          </a:solidFill>
        </p:spPr>
        <p:txBody>
          <a:bodyPr/>
          <a:lstStyle/>
          <a:p>
            <a:pPr>
              <a:defRPr/>
            </a:pPr>
            <a:r>
              <a:rPr lang="en-US" sz="3600" b="1" dirty="0">
                <a:effectLst>
                  <a:outerShdw blurRad="38100" dist="38100" dir="2700000" algn="tl">
                    <a:srgbClr val="000000">
                      <a:alpha val="43137"/>
                    </a:srgbClr>
                  </a:outerShdw>
                </a:effectLst>
                <a:latin typeface="Arial" pitchFamily="34" charset="0"/>
                <a:cs typeface="Arial" pitchFamily="34" charset="0"/>
              </a:rPr>
              <a:t>Cross section of an Airplane Wing</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2300" y="1322388"/>
            <a:ext cx="5900738"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a:grpSpLocks/>
          </p:cNvGrpSpPr>
          <p:nvPr/>
        </p:nvGrpSpPr>
        <p:grpSpPr bwMode="auto">
          <a:xfrm>
            <a:off x="1868488" y="2579688"/>
            <a:ext cx="5924550" cy="3505200"/>
            <a:chOff x="1867632" y="2552700"/>
            <a:chExt cx="5925018" cy="3503875"/>
          </a:xfrm>
        </p:grpSpPr>
        <p:pic>
          <p:nvPicPr>
            <p:cNvPr id="617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7632" y="3058798"/>
              <a:ext cx="5925018" cy="299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75" name="Straight Connector 7"/>
            <p:cNvCxnSpPr>
              <a:cxnSpLocks noChangeShapeType="1"/>
            </p:cNvCxnSpPr>
            <p:nvPr/>
          </p:nvCxnSpPr>
          <p:spPr bwMode="auto">
            <a:xfrm flipH="1">
              <a:off x="2895600" y="2743200"/>
              <a:ext cx="914400" cy="762000"/>
            </a:xfrm>
            <a:prstGeom prst="line">
              <a:avLst/>
            </a:prstGeom>
            <a:noFill/>
            <a:ln w="762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76" name="Straight Connector 11"/>
            <p:cNvCxnSpPr>
              <a:cxnSpLocks noChangeShapeType="1"/>
            </p:cNvCxnSpPr>
            <p:nvPr/>
          </p:nvCxnSpPr>
          <p:spPr bwMode="auto">
            <a:xfrm>
              <a:off x="4495800" y="2743200"/>
              <a:ext cx="914400" cy="381000"/>
            </a:xfrm>
            <a:prstGeom prst="line">
              <a:avLst/>
            </a:prstGeom>
            <a:noFill/>
            <a:ln w="762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77" name="Oval 12"/>
            <p:cNvSpPr>
              <a:spLocks noChangeArrowheads="1"/>
            </p:cNvSpPr>
            <p:nvPr/>
          </p:nvSpPr>
          <p:spPr bwMode="auto">
            <a:xfrm>
              <a:off x="3810000" y="2552700"/>
              <a:ext cx="685800" cy="381000"/>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084638"/>
            <a:ext cx="3749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24"/>
          <p:cNvGrpSpPr>
            <a:grpSpLocks/>
          </p:cNvGrpSpPr>
          <p:nvPr/>
        </p:nvGrpSpPr>
        <p:grpSpPr bwMode="auto">
          <a:xfrm flipH="1">
            <a:off x="3246438" y="3970338"/>
            <a:ext cx="4068762" cy="1122362"/>
            <a:chOff x="1200" y="1440"/>
            <a:chExt cx="3264" cy="576"/>
          </a:xfrm>
        </p:grpSpPr>
        <p:sp>
          <p:nvSpPr>
            <p:cNvPr id="6167" name="Line 7"/>
            <p:cNvSpPr>
              <a:spLocks noChangeShapeType="1"/>
            </p:cNvSpPr>
            <p:nvPr/>
          </p:nvSpPr>
          <p:spPr bwMode="auto">
            <a:xfrm flipH="1" flipV="1">
              <a:off x="3984" y="1488"/>
              <a:ext cx="480" cy="26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Line 8"/>
            <p:cNvSpPr>
              <a:spLocks noChangeShapeType="1"/>
            </p:cNvSpPr>
            <p:nvPr/>
          </p:nvSpPr>
          <p:spPr bwMode="auto">
            <a:xfrm flipH="1" flipV="1">
              <a:off x="3360" y="1440"/>
              <a:ext cx="528" cy="24"/>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9"/>
            <p:cNvSpPr>
              <a:spLocks noChangeShapeType="1"/>
            </p:cNvSpPr>
            <p:nvPr/>
          </p:nvSpPr>
          <p:spPr bwMode="auto">
            <a:xfrm flipH="1">
              <a:off x="2256" y="1440"/>
              <a:ext cx="864" cy="96"/>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Line 10"/>
            <p:cNvSpPr>
              <a:spLocks noChangeShapeType="1"/>
            </p:cNvSpPr>
            <p:nvPr/>
          </p:nvSpPr>
          <p:spPr bwMode="auto">
            <a:xfrm flipH="1">
              <a:off x="1200" y="1608"/>
              <a:ext cx="864" cy="219"/>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Line 11"/>
            <p:cNvSpPr>
              <a:spLocks noChangeShapeType="1"/>
            </p:cNvSpPr>
            <p:nvPr/>
          </p:nvSpPr>
          <p:spPr bwMode="auto">
            <a:xfrm flipH="1">
              <a:off x="3461" y="2016"/>
              <a:ext cx="859"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Line 12"/>
            <p:cNvSpPr>
              <a:spLocks noChangeShapeType="1"/>
            </p:cNvSpPr>
            <p:nvPr/>
          </p:nvSpPr>
          <p:spPr bwMode="auto">
            <a:xfrm flipH="1">
              <a:off x="2256" y="2016"/>
              <a:ext cx="1104"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Line 13"/>
            <p:cNvSpPr>
              <a:spLocks noChangeShapeType="1"/>
            </p:cNvSpPr>
            <p:nvPr/>
          </p:nvSpPr>
          <p:spPr bwMode="auto">
            <a:xfrm flipH="1">
              <a:off x="1200" y="2016"/>
              <a:ext cx="97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 name="TextBox 28"/>
          <p:cNvSpPr txBox="1">
            <a:spLocks noChangeArrowheads="1"/>
          </p:cNvSpPr>
          <p:nvPr/>
        </p:nvSpPr>
        <p:spPr bwMode="auto">
          <a:xfrm>
            <a:off x="3910013" y="5189538"/>
            <a:ext cx="1865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3333FF"/>
                </a:solidFill>
                <a:latin typeface="Arial" panose="020B0604020202020204" pitchFamily="34" charset="0"/>
                <a:cs typeface="Arial" panose="020B0604020202020204" pitchFamily="34" charset="0"/>
              </a:rPr>
              <a:t>Higher Pressure</a:t>
            </a:r>
          </a:p>
        </p:txBody>
      </p:sp>
      <p:sp>
        <p:nvSpPr>
          <p:cNvPr id="15" name="TextBox 14"/>
          <p:cNvSpPr txBox="1">
            <a:spLocks noChangeArrowheads="1"/>
          </p:cNvSpPr>
          <p:nvPr/>
        </p:nvSpPr>
        <p:spPr bwMode="auto">
          <a:xfrm>
            <a:off x="3811588" y="3151188"/>
            <a:ext cx="1863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solidFill>
                  <a:srgbClr val="C00000"/>
                </a:solidFill>
                <a:latin typeface="Arial" panose="020B0604020202020204" pitchFamily="34" charset="0"/>
                <a:cs typeface="Arial" panose="020B0604020202020204" pitchFamily="34" charset="0"/>
              </a:rPr>
              <a:t>Lower Pressure</a:t>
            </a:r>
          </a:p>
        </p:txBody>
      </p:sp>
      <p:grpSp>
        <p:nvGrpSpPr>
          <p:cNvPr id="23553" name="Group 23552"/>
          <p:cNvGrpSpPr>
            <a:grpSpLocks/>
          </p:cNvGrpSpPr>
          <p:nvPr/>
        </p:nvGrpSpPr>
        <p:grpSpPr bwMode="auto">
          <a:xfrm>
            <a:off x="6705633" y="5202970"/>
            <a:ext cx="1700213" cy="1406525"/>
            <a:chOff x="3975653" y="3810000"/>
            <a:chExt cx="1700030" cy="1407100"/>
          </a:xfrm>
        </p:grpSpPr>
        <p:grpSp>
          <p:nvGrpSpPr>
            <p:cNvPr id="6155" name="Group 23551"/>
            <p:cNvGrpSpPr>
              <a:grpSpLocks/>
            </p:cNvGrpSpPr>
            <p:nvPr/>
          </p:nvGrpSpPr>
          <p:grpSpPr bwMode="auto">
            <a:xfrm>
              <a:off x="4842797" y="3810000"/>
              <a:ext cx="0" cy="1378803"/>
              <a:chOff x="4842797" y="3810000"/>
              <a:chExt cx="0" cy="1378803"/>
            </a:xfrm>
          </p:grpSpPr>
          <p:cxnSp>
            <p:nvCxnSpPr>
              <p:cNvPr id="30" name="Straight Arrow Connector 29"/>
              <p:cNvCxnSpPr>
                <a:stCxn id="29" idx="0"/>
              </p:cNvCxnSpPr>
              <p:nvPr/>
            </p:nvCxnSpPr>
            <p:spPr bwMode="auto">
              <a:xfrm flipV="1">
                <a:off x="4842335" y="3810000"/>
                <a:ext cx="0" cy="1378513"/>
              </a:xfrm>
              <a:prstGeom prst="straightConnector1">
                <a:avLst/>
              </a:prstGeom>
              <a:solidFill>
                <a:schemeClr val="accent1"/>
              </a:solidFill>
              <a:ln w="146050" cap="flat" cmpd="sng" algn="ctr">
                <a:solidFill>
                  <a:schemeClr val="tx1">
                    <a:lumMod val="95000"/>
                    <a:lumOff val="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3" name="Straight Arrow Connector 31"/>
              <p:cNvCxnSpPr>
                <a:cxnSpLocks noChangeShapeType="1"/>
              </p:cNvCxnSpPr>
              <p:nvPr/>
            </p:nvCxnSpPr>
            <p:spPr bwMode="auto">
              <a:xfrm flipV="1">
                <a:off x="4842797" y="3962400"/>
                <a:ext cx="0" cy="1130599"/>
              </a:xfrm>
              <a:prstGeom prst="straightConnector1">
                <a:avLst/>
              </a:prstGeom>
              <a:noFill/>
              <a:ln w="57150" algn="ctr">
                <a:solidFill>
                  <a:srgbClr val="FFFF00"/>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56" name="Group 34"/>
            <p:cNvGrpSpPr>
              <a:grpSpLocks/>
            </p:cNvGrpSpPr>
            <p:nvPr/>
          </p:nvGrpSpPr>
          <p:grpSpPr bwMode="auto">
            <a:xfrm>
              <a:off x="3975653" y="3838297"/>
              <a:ext cx="0" cy="1378803"/>
              <a:chOff x="4842797" y="3810000"/>
              <a:chExt cx="0" cy="1378803"/>
            </a:xfrm>
          </p:grpSpPr>
          <p:cxnSp>
            <p:nvCxnSpPr>
              <p:cNvPr id="36" name="Straight Arrow Connector 35"/>
              <p:cNvCxnSpPr/>
              <p:nvPr/>
            </p:nvCxnSpPr>
            <p:spPr bwMode="auto">
              <a:xfrm flipV="1">
                <a:off x="4842797" y="3810290"/>
                <a:ext cx="0" cy="1378513"/>
              </a:xfrm>
              <a:prstGeom prst="straightConnector1">
                <a:avLst/>
              </a:prstGeom>
              <a:solidFill>
                <a:schemeClr val="accent1"/>
              </a:solidFill>
              <a:ln w="146050" cap="flat" cmpd="sng" algn="ctr">
                <a:solidFill>
                  <a:schemeClr val="tx1">
                    <a:lumMod val="95000"/>
                    <a:lumOff val="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61" name="Straight Arrow Connector 36"/>
              <p:cNvCxnSpPr>
                <a:cxnSpLocks noChangeShapeType="1"/>
              </p:cNvCxnSpPr>
              <p:nvPr/>
            </p:nvCxnSpPr>
            <p:spPr bwMode="auto">
              <a:xfrm flipV="1">
                <a:off x="4842797" y="3962400"/>
                <a:ext cx="0" cy="1130599"/>
              </a:xfrm>
              <a:prstGeom prst="straightConnector1">
                <a:avLst/>
              </a:prstGeom>
              <a:noFill/>
              <a:ln w="57150" algn="ctr">
                <a:solidFill>
                  <a:srgbClr val="FFFF00"/>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157" name="Group 37"/>
            <p:cNvGrpSpPr>
              <a:grpSpLocks/>
            </p:cNvGrpSpPr>
            <p:nvPr/>
          </p:nvGrpSpPr>
          <p:grpSpPr bwMode="auto">
            <a:xfrm>
              <a:off x="5675683" y="3838296"/>
              <a:ext cx="0" cy="1378803"/>
              <a:chOff x="4842797" y="3810000"/>
              <a:chExt cx="0" cy="1378803"/>
            </a:xfrm>
          </p:grpSpPr>
          <p:cxnSp>
            <p:nvCxnSpPr>
              <p:cNvPr id="39" name="Straight Arrow Connector 38"/>
              <p:cNvCxnSpPr/>
              <p:nvPr/>
            </p:nvCxnSpPr>
            <p:spPr bwMode="auto">
              <a:xfrm flipV="1">
                <a:off x="4842797" y="3810291"/>
                <a:ext cx="0" cy="1378513"/>
              </a:xfrm>
              <a:prstGeom prst="straightConnector1">
                <a:avLst/>
              </a:prstGeom>
              <a:solidFill>
                <a:schemeClr val="accent1"/>
              </a:solidFill>
              <a:ln w="146050" cap="flat" cmpd="sng" algn="ctr">
                <a:solidFill>
                  <a:schemeClr val="tx1">
                    <a:lumMod val="95000"/>
                    <a:lumOff val="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59" name="Straight Arrow Connector 39"/>
              <p:cNvCxnSpPr>
                <a:cxnSpLocks noChangeShapeType="1"/>
              </p:cNvCxnSpPr>
              <p:nvPr/>
            </p:nvCxnSpPr>
            <p:spPr bwMode="auto">
              <a:xfrm flipV="1">
                <a:off x="4842797" y="3962400"/>
                <a:ext cx="0" cy="1130599"/>
              </a:xfrm>
              <a:prstGeom prst="straightConnector1">
                <a:avLst/>
              </a:prstGeom>
              <a:noFill/>
              <a:ln w="57150" algn="ctr">
                <a:solidFill>
                  <a:srgbClr val="FFFF00"/>
                </a:solidFill>
                <a:round/>
                <a:headEn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3" name="TextBox 2">
            <a:extLst>
              <a:ext uri="{FF2B5EF4-FFF2-40B4-BE49-F238E27FC236}">
                <a16:creationId xmlns:a16="http://schemas.microsoft.com/office/drawing/2014/main" id="{30E26F9A-2A46-4442-B828-EFF0E0ED99F0}"/>
              </a:ext>
            </a:extLst>
          </p:cNvPr>
          <p:cNvSpPr txBox="1"/>
          <p:nvPr/>
        </p:nvSpPr>
        <p:spPr>
          <a:xfrm>
            <a:off x="76200" y="3429000"/>
            <a:ext cx="2342337" cy="34163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Air moves faster over the top and slower across the bottom. More pressure on the bottom makes lift. It pushes the wing up.</a:t>
            </a:r>
          </a:p>
        </p:txBody>
      </p:sp>
    </p:spTree>
    <p:extLst>
      <p:ext uri="{BB962C8B-B14F-4D97-AF65-F5344CB8AC3E}">
        <p14:creationId xmlns:p14="http://schemas.microsoft.com/office/powerpoint/2010/main" val="89238403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2000"/>
                                        <p:tgtEl>
                                          <p:spTgt spid="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20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outVertical)">
                                      <p:cBhvr>
                                        <p:cTn id="28" dur="500"/>
                                        <p:tgtEl>
                                          <p:spTgt spid="1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barn(outVertical)">
                                      <p:cBhvr>
                                        <p:cTn id="33" dur="500"/>
                                        <p:tgtEl>
                                          <p:spTgt spid="2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23553"/>
                                        </p:tgtEl>
                                        <p:attrNameLst>
                                          <p:attrName>style.visibility</p:attrName>
                                        </p:attrNameLst>
                                      </p:cBhvr>
                                      <p:to>
                                        <p:strVal val="visible"/>
                                      </p:to>
                                    </p:set>
                                    <p:animEffect transition="in" filter="wipe(down)">
                                      <p:cBhvr>
                                        <p:cTn id="38" dur="20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442913"/>
            <a:ext cx="7620000" cy="1143000"/>
          </a:xfrm>
          <a:solidFill>
            <a:schemeClr val="tx2">
              <a:lumMod val="50000"/>
              <a:lumOff val="50000"/>
            </a:schemeClr>
          </a:solidFill>
        </p:spPr>
        <p:txBody>
          <a:bodyPr/>
          <a:lstStyle/>
          <a:p>
            <a:pPr>
              <a:defRPr/>
            </a:pPr>
            <a:r>
              <a:rPr lang="en-US" sz="6000" dirty="0" err="1">
                <a:latin typeface="Arial" charset="0"/>
              </a:rPr>
              <a:t>Venturi</a:t>
            </a:r>
            <a:r>
              <a:rPr lang="en-US" sz="6000" dirty="0">
                <a:latin typeface="Arial" charset="0"/>
              </a:rPr>
              <a:t> Effect</a:t>
            </a:r>
          </a:p>
        </p:txBody>
      </p:sp>
      <p:sp>
        <p:nvSpPr>
          <p:cNvPr id="3" name="TextBox 2"/>
          <p:cNvSpPr txBox="1">
            <a:spLocks noChangeArrowheads="1"/>
          </p:cNvSpPr>
          <p:nvPr/>
        </p:nvSpPr>
        <p:spPr bwMode="auto">
          <a:xfrm>
            <a:off x="1295400" y="1600200"/>
            <a:ext cx="7467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kumimoji="1" lang="en-US" altLang="en-US" sz="5400">
                <a:latin typeface="Arial" panose="020B0604020202020204" pitchFamily="34" charset="0"/>
              </a:rPr>
              <a:t>As the size of a fluid’s pathway decreases, the velocity of the fluid increases. </a:t>
            </a:r>
          </a:p>
        </p:txBody>
      </p:sp>
    </p:spTree>
    <p:extLst>
      <p:ext uri="{BB962C8B-B14F-4D97-AF65-F5344CB8AC3E}">
        <p14:creationId xmlns:p14="http://schemas.microsoft.com/office/powerpoint/2010/main" val="373919213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arden-hose-spray – Flexon Industries | Lawn &amp; Garden Hose">
            <a:extLst>
              <a:ext uri="{FF2B5EF4-FFF2-40B4-BE49-F238E27FC236}">
                <a16:creationId xmlns:a16="http://schemas.microsoft.com/office/drawing/2014/main" id="{D45B1155-9C7F-42E1-A4AA-3429A61E1B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63"/>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FDDCE47-9D52-4D1E-BD6A-39473AFDAD74}"/>
              </a:ext>
            </a:extLst>
          </p:cNvPr>
          <p:cNvSpPr txBox="1"/>
          <p:nvPr/>
        </p:nvSpPr>
        <p:spPr>
          <a:xfrm>
            <a:off x="2895600" y="4038600"/>
            <a:ext cx="58674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t>You use your knowledge of the Venturi effect to make the velocity of the spray greater by making the hose opening smaller with your thumb.</a:t>
            </a:r>
          </a:p>
        </p:txBody>
      </p:sp>
    </p:spTree>
    <p:extLst>
      <p:ext uri="{BB962C8B-B14F-4D97-AF65-F5344CB8AC3E}">
        <p14:creationId xmlns:p14="http://schemas.microsoft.com/office/powerpoint/2010/main" val="26696383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solidFill>
            <a:srgbClr val="CCECFF"/>
          </a:solidFill>
        </p:spPr>
        <p:txBody>
          <a:bodyPr/>
          <a:lstStyle/>
          <a:p>
            <a:r>
              <a:rPr lang="en-US" altLang="en-US" sz="6000">
                <a:latin typeface="Arial" panose="020B0604020202020204" pitchFamily="34" charset="0"/>
              </a:rPr>
              <a:t>Archimedes’ Principle</a:t>
            </a:r>
            <a:endParaRPr lang="en-US" altLang="en-US"/>
          </a:p>
        </p:txBody>
      </p:sp>
      <p:sp>
        <p:nvSpPr>
          <p:cNvPr id="9219" name="Rectangle 3"/>
          <p:cNvSpPr>
            <a:spLocks noGrp="1" noChangeArrowheads="1"/>
          </p:cNvSpPr>
          <p:nvPr>
            <p:ph type="body" idx="1"/>
          </p:nvPr>
        </p:nvSpPr>
        <p:spPr/>
        <p:txBody>
          <a:bodyPr/>
          <a:lstStyle/>
          <a:p>
            <a:r>
              <a:rPr lang="en-US" altLang="en-US" sz="5400">
                <a:latin typeface="Arial" panose="020B0604020202020204" pitchFamily="34" charset="0"/>
              </a:rPr>
              <a:t>The </a:t>
            </a:r>
            <a:r>
              <a:rPr lang="en-US" altLang="en-US" sz="5400" b="1" u="sng">
                <a:latin typeface="Arial" panose="020B0604020202020204" pitchFamily="34" charset="0"/>
              </a:rPr>
              <a:t>buoyant force</a:t>
            </a:r>
            <a:r>
              <a:rPr lang="en-US" altLang="en-US" sz="5400">
                <a:latin typeface="Arial" panose="020B0604020202020204" pitchFamily="34" charset="0"/>
              </a:rPr>
              <a:t> on an object in a fluid is </a:t>
            </a:r>
            <a:r>
              <a:rPr lang="en-US" altLang="en-US" sz="5400" b="1">
                <a:latin typeface="Arial" panose="020B0604020202020204" pitchFamily="34" charset="0"/>
              </a:rPr>
              <a:t>equal</a:t>
            </a:r>
            <a:r>
              <a:rPr lang="en-US" altLang="en-US" sz="5400">
                <a:latin typeface="Arial" panose="020B0604020202020204" pitchFamily="34" charset="0"/>
              </a:rPr>
              <a:t> to the </a:t>
            </a:r>
            <a:r>
              <a:rPr lang="en-US" altLang="en-US" sz="5400" b="1" u="sng">
                <a:latin typeface="Arial" panose="020B0604020202020204" pitchFamily="34" charset="0"/>
              </a:rPr>
              <a:t>weight</a:t>
            </a:r>
            <a:r>
              <a:rPr lang="en-US" altLang="en-US" sz="5400" u="sng">
                <a:latin typeface="Arial" panose="020B0604020202020204" pitchFamily="34" charset="0"/>
              </a:rPr>
              <a:t> </a:t>
            </a:r>
            <a:r>
              <a:rPr lang="en-US" altLang="en-US" sz="5400" b="1" u="sng">
                <a:latin typeface="Arial" panose="020B0604020202020204" pitchFamily="34" charset="0"/>
              </a:rPr>
              <a:t>of the fluid displaced</a:t>
            </a:r>
            <a:r>
              <a:rPr lang="en-US" altLang="en-US" sz="5400">
                <a:latin typeface="Arial" panose="020B0604020202020204" pitchFamily="34" charset="0"/>
              </a:rPr>
              <a:t> by the object</a:t>
            </a:r>
            <a:endParaRPr lang="en-US" altLang="en-US"/>
          </a:p>
        </p:txBody>
      </p:sp>
    </p:spTree>
    <p:extLst>
      <p:ext uri="{BB962C8B-B14F-4D97-AF65-F5344CB8AC3E}">
        <p14:creationId xmlns:p14="http://schemas.microsoft.com/office/powerpoint/2010/main" val="3834413359"/>
      </p:ext>
    </p:extLst>
  </p:cSld>
  <p:clrMapOvr>
    <a:masterClrMapping/>
  </p:clrMapOvr>
  <p:transition>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68E658-2671-409E-8EAC-821D99D19F47}"/>
              </a:ext>
            </a:extLst>
          </p:cNvPr>
          <p:cNvSpPr txBox="1"/>
          <p:nvPr/>
        </p:nvSpPr>
        <p:spPr>
          <a:xfrm>
            <a:off x="152400" y="381000"/>
            <a:ext cx="8686800" cy="2554545"/>
          </a:xfrm>
          <a:prstGeom prst="rect">
            <a:avLst/>
          </a:prstGeom>
          <a:noFill/>
        </p:spPr>
        <p:txBody>
          <a:bodyPr wrap="square" rtlCol="0">
            <a:spAutoFit/>
          </a:bodyPr>
          <a:lstStyle/>
          <a:p>
            <a:r>
              <a:rPr lang="en-US" sz="3200" b="1" dirty="0"/>
              <a:t> A simplified version of Archimedes principle states that an object will float in a fluid if the object is less dense than the fluid. </a:t>
            </a:r>
          </a:p>
          <a:p>
            <a:r>
              <a:rPr lang="en-US" sz="3200" b="1" dirty="0"/>
              <a:t>You saw this in the density lab that you did online.</a:t>
            </a:r>
          </a:p>
          <a:p>
            <a:endParaRPr lang="en-US" sz="3200" b="1" dirty="0"/>
          </a:p>
        </p:txBody>
      </p:sp>
      <p:sp>
        <p:nvSpPr>
          <p:cNvPr id="3" name="TextBox 2">
            <a:extLst>
              <a:ext uri="{FF2B5EF4-FFF2-40B4-BE49-F238E27FC236}">
                <a16:creationId xmlns:a16="http://schemas.microsoft.com/office/drawing/2014/main" id="{E8E6A2BF-26FE-491B-9EB2-2C3D352AC746}"/>
              </a:ext>
            </a:extLst>
          </p:cNvPr>
          <p:cNvSpPr txBox="1"/>
          <p:nvPr/>
        </p:nvSpPr>
        <p:spPr>
          <a:xfrm>
            <a:off x="228600" y="2935545"/>
            <a:ext cx="8534400" cy="29546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t>Try this at home if you have the supplies. Put a grape in a cup of water. Add salt and stir until the grape floats. You have made the water denser.</a:t>
            </a:r>
          </a:p>
          <a:p>
            <a:r>
              <a:rPr lang="en-US" sz="2800" b="1" dirty="0"/>
              <a:t>Or put a raisin in a light colored carbonated drink. The bubbles will cling to the raisin and it will become buoyant.</a:t>
            </a:r>
          </a:p>
          <a:p>
            <a:endParaRPr lang="en-US" dirty="0"/>
          </a:p>
        </p:txBody>
      </p:sp>
    </p:spTree>
    <p:extLst>
      <p:ext uri="{BB962C8B-B14F-4D97-AF65-F5344CB8AC3E}">
        <p14:creationId xmlns:p14="http://schemas.microsoft.com/office/powerpoint/2010/main" val="9109411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at is buoyant force? (article) | Fluids | Khan Academy">
            <a:extLst>
              <a:ext uri="{FF2B5EF4-FFF2-40B4-BE49-F238E27FC236}">
                <a16:creationId xmlns:a16="http://schemas.microsoft.com/office/drawing/2014/main" id="{844E01A2-0469-4888-A6BD-89859A1527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37" y="2380366"/>
            <a:ext cx="7450667" cy="419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A09A63-FD00-4CEA-94B8-96E6D63F007F}"/>
              </a:ext>
            </a:extLst>
          </p:cNvPr>
          <p:cNvSpPr txBox="1"/>
          <p:nvPr/>
        </p:nvSpPr>
        <p:spPr>
          <a:xfrm>
            <a:off x="254243" y="270222"/>
            <a:ext cx="8670683"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a:t>The water pushes up on an object that is in the water because there is more pressure on the lower part of the object and less pressure on the upper part. This causes an upward force on the object that is called the buoyant force. Even if the object isn’t floating, the fluid pushes up on it. You know you feel lighter in water even if you aren’t floating. This is because of this force.</a:t>
            </a:r>
          </a:p>
          <a:p>
            <a:endParaRPr lang="en-US" dirty="0"/>
          </a:p>
        </p:txBody>
      </p:sp>
    </p:spTree>
    <p:extLst>
      <p:ext uri="{BB962C8B-B14F-4D97-AF65-F5344CB8AC3E}">
        <p14:creationId xmlns:p14="http://schemas.microsoft.com/office/powerpoint/2010/main" val="2971885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uoyant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1385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27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uoyant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8600"/>
            <a:ext cx="9107055"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8A61B9-B958-4FB6-8A96-2E7D6C847EC7}"/>
              </a:ext>
            </a:extLst>
          </p:cNvPr>
          <p:cNvSpPr txBox="1"/>
          <p:nvPr/>
        </p:nvSpPr>
        <p:spPr>
          <a:xfrm>
            <a:off x="381000" y="5257800"/>
            <a:ext cx="81534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a:t>If the object is very dense, the buoyant force will not be enough for it to float. </a:t>
            </a:r>
          </a:p>
        </p:txBody>
      </p:sp>
    </p:spTree>
    <p:extLst>
      <p:ext uri="{BB962C8B-B14F-4D97-AF65-F5344CB8AC3E}">
        <p14:creationId xmlns:p14="http://schemas.microsoft.com/office/powerpoint/2010/main" val="4147320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buoyant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0999"/>
            <a:ext cx="8915400" cy="638798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44D6C4-4CD5-4A79-A5A0-958A054DE1A1}"/>
              </a:ext>
            </a:extLst>
          </p:cNvPr>
          <p:cNvSpPr txBox="1"/>
          <p:nvPr/>
        </p:nvSpPr>
        <p:spPr>
          <a:xfrm>
            <a:off x="2362200" y="3429000"/>
            <a:ext cx="31242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The buoyant force makes the rock seem lighter. The buoyant force is </a:t>
            </a:r>
          </a:p>
          <a:p>
            <a:r>
              <a:rPr lang="en-US" sz="2400" b="1" dirty="0"/>
              <a:t> .65N minus .50N</a:t>
            </a:r>
          </a:p>
        </p:txBody>
      </p:sp>
    </p:spTree>
    <p:extLst>
      <p:ext uri="{BB962C8B-B14F-4D97-AF65-F5344CB8AC3E}">
        <p14:creationId xmlns:p14="http://schemas.microsoft.com/office/powerpoint/2010/main" val="12254840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buoyant for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52400"/>
            <a:ext cx="8880764" cy="66732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FEA9C9-D2EC-444F-9D12-C224B852F8DC}"/>
              </a:ext>
            </a:extLst>
          </p:cNvPr>
          <p:cNvSpPr txBox="1"/>
          <p:nvPr/>
        </p:nvSpPr>
        <p:spPr>
          <a:xfrm>
            <a:off x="228600" y="6156031"/>
            <a:ext cx="7924800" cy="461665"/>
          </a:xfrm>
          <a:prstGeom prst="rect">
            <a:avLst/>
          </a:prstGeom>
          <a:noFill/>
        </p:spPr>
        <p:txBody>
          <a:bodyPr wrap="square" rtlCol="0">
            <a:spAutoFit/>
          </a:bodyPr>
          <a:lstStyle/>
          <a:p>
            <a:r>
              <a:rPr lang="en-US" sz="2400" b="1" dirty="0"/>
              <a:t>The boat can float because the air inside reduces its density. </a:t>
            </a:r>
          </a:p>
        </p:txBody>
      </p:sp>
    </p:spTree>
    <p:extLst>
      <p:ext uri="{BB962C8B-B14F-4D97-AF65-F5344CB8AC3E}">
        <p14:creationId xmlns:p14="http://schemas.microsoft.com/office/powerpoint/2010/main" val="308835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und feathers l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063"/>
            <a:ext cx="7620000" cy="42767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286721"/>
            <a:ext cx="8153400" cy="1446550"/>
          </a:xfrm>
          <a:prstGeom prst="rect">
            <a:avLst/>
          </a:prstGeom>
          <a:noFill/>
        </p:spPr>
        <p:txBody>
          <a:bodyPr wrap="square" rtlCol="0">
            <a:spAutoFit/>
          </a:bodyPr>
          <a:lstStyle/>
          <a:p>
            <a:r>
              <a:rPr lang="en-US" sz="4400" b="1" dirty="0"/>
              <a:t>What is heavier, a pound of lead or a pound of feathers?</a:t>
            </a:r>
          </a:p>
        </p:txBody>
      </p:sp>
      <p:sp>
        <p:nvSpPr>
          <p:cNvPr id="3" name="TextBox 2">
            <a:extLst>
              <a:ext uri="{FF2B5EF4-FFF2-40B4-BE49-F238E27FC236}">
                <a16:creationId xmlns:a16="http://schemas.microsoft.com/office/drawing/2014/main" id="{18B7534D-651F-48A8-ADF9-2AB8ECEB20F4}"/>
              </a:ext>
            </a:extLst>
          </p:cNvPr>
          <p:cNvSpPr txBox="1"/>
          <p:nvPr/>
        </p:nvSpPr>
        <p:spPr>
          <a:xfrm>
            <a:off x="0" y="5547456"/>
            <a:ext cx="9144000" cy="1323439"/>
          </a:xfrm>
          <a:prstGeom prst="rect">
            <a:avLst/>
          </a:prstGeom>
          <a:noFill/>
        </p:spPr>
        <p:txBody>
          <a:bodyPr wrap="square" rtlCol="0">
            <a:spAutoFit/>
          </a:bodyPr>
          <a:lstStyle/>
          <a:p>
            <a:r>
              <a:rPr lang="en-US" sz="4000" b="1" dirty="0"/>
              <a:t>They both have the same </a:t>
            </a:r>
            <a:r>
              <a:rPr lang="en-US" sz="4000" b="1"/>
              <a:t>weight.</a:t>
            </a:r>
          </a:p>
          <a:p>
            <a:r>
              <a:rPr lang="en-US" sz="4000" b="1"/>
              <a:t> </a:t>
            </a:r>
            <a:r>
              <a:rPr lang="en-US" sz="4000" b="1" dirty="0"/>
              <a:t>The lead is denser. </a:t>
            </a:r>
          </a:p>
        </p:txBody>
      </p:sp>
    </p:spTree>
    <p:extLst>
      <p:ext uri="{BB962C8B-B14F-4D97-AF65-F5344CB8AC3E}">
        <p14:creationId xmlns:p14="http://schemas.microsoft.com/office/powerpoint/2010/main" val="29288036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1938992"/>
          </a:xfrm>
          <a:prstGeom prst="rect">
            <a:avLst/>
          </a:prstGeom>
          <a:noFill/>
        </p:spPr>
        <p:txBody>
          <a:bodyPr wrap="square" rtlCol="0">
            <a:spAutoFit/>
          </a:bodyPr>
          <a:lstStyle/>
          <a:p>
            <a:r>
              <a:rPr lang="en-US" sz="6000" b="1" dirty="0"/>
              <a:t>Bernoulli’s Principle</a:t>
            </a:r>
          </a:p>
          <a:p>
            <a:endParaRPr lang="en-US" sz="6000" b="1" dirty="0"/>
          </a:p>
        </p:txBody>
      </p:sp>
      <p:pic>
        <p:nvPicPr>
          <p:cNvPr id="13314" name="Picture 2" descr="Image result for bernoull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4876800" cy="56488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86400" y="2286000"/>
            <a:ext cx="3352800" cy="369332"/>
          </a:xfrm>
          <a:prstGeom prst="rect">
            <a:avLst/>
          </a:prstGeom>
          <a:noFill/>
        </p:spPr>
        <p:txBody>
          <a:bodyPr wrap="square" rtlCol="0">
            <a:spAutoFit/>
          </a:bodyPr>
          <a:lstStyle/>
          <a:p>
            <a:r>
              <a:rPr lang="en-US" dirty="0"/>
              <a:t>1700-1782</a:t>
            </a:r>
          </a:p>
        </p:txBody>
      </p:sp>
    </p:spTree>
    <p:extLst>
      <p:ext uri="{BB962C8B-B14F-4D97-AF65-F5344CB8AC3E}">
        <p14:creationId xmlns:p14="http://schemas.microsoft.com/office/powerpoint/2010/main" val="38580987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28600"/>
            <a:ext cx="7446818" cy="6536917"/>
          </a:xfrm>
          <a:prstGeom prst="rect">
            <a:avLst/>
          </a:prstGeom>
        </p:spPr>
      </p:pic>
    </p:spTree>
    <p:extLst>
      <p:ext uri="{BB962C8B-B14F-4D97-AF65-F5344CB8AC3E}">
        <p14:creationId xmlns:p14="http://schemas.microsoft.com/office/powerpoint/2010/main" val="11806795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458200" cy="4508441"/>
          </a:xfrm>
          <a:prstGeom prst="rect">
            <a:avLst/>
          </a:prstGeom>
        </p:spPr>
      </p:pic>
      <p:pic>
        <p:nvPicPr>
          <p:cNvPr id="3" name="Picture 2"/>
          <p:cNvPicPr>
            <a:picLocks noChangeAspect="1"/>
          </p:cNvPicPr>
          <p:nvPr/>
        </p:nvPicPr>
        <p:blipFill>
          <a:blip r:embed="rId3"/>
          <a:stretch>
            <a:fillRect/>
          </a:stretch>
        </p:blipFill>
        <p:spPr>
          <a:xfrm>
            <a:off x="5639389" y="4508441"/>
            <a:ext cx="3483829" cy="2349559"/>
          </a:xfrm>
          <a:prstGeom prst="rect">
            <a:avLst/>
          </a:prstGeom>
        </p:spPr>
      </p:pic>
      <p:sp>
        <p:nvSpPr>
          <p:cNvPr id="4" name="TextBox 3">
            <a:extLst>
              <a:ext uri="{FF2B5EF4-FFF2-40B4-BE49-F238E27FC236}">
                <a16:creationId xmlns:a16="http://schemas.microsoft.com/office/drawing/2014/main" id="{C622E5AD-4636-45AB-8EAB-5AF5F992521C}"/>
              </a:ext>
            </a:extLst>
          </p:cNvPr>
          <p:cNvSpPr txBox="1"/>
          <p:nvPr/>
        </p:nvSpPr>
        <p:spPr>
          <a:xfrm>
            <a:off x="0" y="4648200"/>
            <a:ext cx="5410200" cy="1938992"/>
          </a:xfrm>
          <a:prstGeom prst="rect">
            <a:avLst/>
          </a:prstGeom>
          <a:noFill/>
        </p:spPr>
        <p:txBody>
          <a:bodyPr wrap="square" rtlCol="0">
            <a:spAutoFit/>
          </a:bodyPr>
          <a:lstStyle/>
          <a:p>
            <a:r>
              <a:rPr lang="en-US" sz="2400" b="1" dirty="0"/>
              <a:t>Try at least two of the following labs. If you do not have any of the objects needed to do the lab, search for the answers online.  Either way, report your findings. </a:t>
            </a:r>
          </a:p>
        </p:txBody>
      </p:sp>
    </p:spTree>
    <p:extLst>
      <p:ext uri="{BB962C8B-B14F-4D97-AF65-F5344CB8AC3E}">
        <p14:creationId xmlns:p14="http://schemas.microsoft.com/office/powerpoint/2010/main" val="409613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152400"/>
            <a:ext cx="7523018" cy="5274759"/>
          </a:xfrm>
          <a:prstGeom prst="rect">
            <a:avLst/>
          </a:prstGeom>
        </p:spPr>
      </p:pic>
      <p:sp>
        <p:nvSpPr>
          <p:cNvPr id="3" name="TextBox 2"/>
          <p:cNvSpPr txBox="1"/>
          <p:nvPr/>
        </p:nvSpPr>
        <p:spPr>
          <a:xfrm>
            <a:off x="838200" y="5715000"/>
            <a:ext cx="7751618" cy="1107996"/>
          </a:xfrm>
          <a:prstGeom prst="rect">
            <a:avLst/>
          </a:prstGeom>
          <a:noFill/>
        </p:spPr>
        <p:txBody>
          <a:bodyPr wrap="square" rtlCol="0">
            <a:spAutoFit/>
          </a:bodyPr>
          <a:lstStyle/>
          <a:p>
            <a:r>
              <a:rPr lang="en-US" sz="6600" b="1" dirty="0"/>
              <a:t>CAN-CAN</a:t>
            </a:r>
          </a:p>
        </p:txBody>
      </p:sp>
      <p:sp>
        <p:nvSpPr>
          <p:cNvPr id="4" name="TextBox 3">
            <a:extLst>
              <a:ext uri="{FF2B5EF4-FFF2-40B4-BE49-F238E27FC236}">
                <a16:creationId xmlns:a16="http://schemas.microsoft.com/office/drawing/2014/main" id="{0204ACBB-100F-46D9-BAFC-03347FD58AD3}"/>
              </a:ext>
            </a:extLst>
          </p:cNvPr>
          <p:cNvSpPr txBox="1"/>
          <p:nvPr/>
        </p:nvSpPr>
        <p:spPr>
          <a:xfrm>
            <a:off x="4495800" y="5715000"/>
            <a:ext cx="4094018" cy="707886"/>
          </a:xfrm>
          <a:prstGeom prst="rect">
            <a:avLst/>
          </a:prstGeom>
          <a:noFill/>
        </p:spPr>
        <p:txBody>
          <a:bodyPr wrap="square" rtlCol="0">
            <a:spAutoFit/>
          </a:bodyPr>
          <a:lstStyle/>
          <a:p>
            <a:r>
              <a:rPr lang="en-US" sz="2000" b="1" dirty="0"/>
              <a:t>What happens when you blow between empty cans?</a:t>
            </a:r>
          </a:p>
        </p:txBody>
      </p:sp>
    </p:spTree>
    <p:extLst>
      <p:ext uri="{BB962C8B-B14F-4D97-AF65-F5344CB8AC3E}">
        <p14:creationId xmlns:p14="http://schemas.microsoft.com/office/powerpoint/2010/main" val="2196861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
            <a:ext cx="3276600" cy="4569037"/>
          </a:xfrm>
          <a:prstGeom prst="rect">
            <a:avLst/>
          </a:prstGeom>
        </p:spPr>
      </p:pic>
      <p:sp>
        <p:nvSpPr>
          <p:cNvPr id="3" name="TextBox 2"/>
          <p:cNvSpPr txBox="1"/>
          <p:nvPr/>
        </p:nvSpPr>
        <p:spPr>
          <a:xfrm>
            <a:off x="3733800" y="381000"/>
            <a:ext cx="4876800" cy="5170646"/>
          </a:xfrm>
          <a:prstGeom prst="rect">
            <a:avLst/>
          </a:prstGeom>
          <a:noFill/>
        </p:spPr>
        <p:txBody>
          <a:bodyPr wrap="square" rtlCol="0">
            <a:spAutoFit/>
          </a:bodyPr>
          <a:lstStyle/>
          <a:p>
            <a:r>
              <a:rPr lang="en-US" sz="6600" b="1" dirty="0"/>
              <a:t>Try this: </a:t>
            </a:r>
          </a:p>
          <a:p>
            <a:r>
              <a:rPr lang="en-US" sz="6600" b="1" dirty="0"/>
              <a:t>Balancing Cheese Balls or ping pong balls. </a:t>
            </a:r>
          </a:p>
        </p:txBody>
      </p:sp>
    </p:spTree>
    <p:extLst>
      <p:ext uri="{BB962C8B-B14F-4D97-AF65-F5344CB8AC3E}">
        <p14:creationId xmlns:p14="http://schemas.microsoft.com/office/powerpoint/2010/main" val="17829144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381000"/>
            <a:ext cx="8731268" cy="4876800"/>
          </a:xfrm>
          <a:prstGeom prst="rect">
            <a:avLst/>
          </a:prstGeom>
        </p:spPr>
      </p:pic>
    </p:spTree>
    <p:extLst>
      <p:ext uri="{BB962C8B-B14F-4D97-AF65-F5344CB8AC3E}">
        <p14:creationId xmlns:p14="http://schemas.microsoft.com/office/powerpoint/2010/main" val="22342064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846"/>
            <a:ext cx="9144000" cy="4893647"/>
          </a:xfrm>
          <a:prstGeom prst="rect">
            <a:avLst/>
          </a:prstGeom>
        </p:spPr>
        <p:txBody>
          <a:bodyPr wrap="square">
            <a:spAutoFit/>
          </a:bodyPr>
          <a:lstStyle/>
          <a:p>
            <a:r>
              <a:rPr lang="en-US" sz="2400" b="1" dirty="0">
                <a:solidFill>
                  <a:srgbClr val="444444"/>
                </a:solidFill>
                <a:latin typeface="open sans"/>
              </a:rPr>
              <a:t>Part D: Bernoulli's Water Gun</a:t>
            </a:r>
          </a:p>
          <a:p>
            <a:pPr>
              <a:buFont typeface="+mj-lt"/>
              <a:buAutoNum type="arabicPeriod"/>
            </a:pPr>
            <a:r>
              <a:rPr lang="en-US" sz="2400" b="1" dirty="0">
                <a:solidFill>
                  <a:srgbClr val="333333"/>
                </a:solidFill>
                <a:latin typeface="open sans"/>
              </a:rPr>
              <a:t>Give the students one cup filled with water and two straws.</a:t>
            </a:r>
          </a:p>
          <a:p>
            <a:pPr>
              <a:buFont typeface="+mj-lt"/>
              <a:buAutoNum type="arabicPeriod"/>
            </a:pPr>
            <a:r>
              <a:rPr lang="en-US" sz="2400" b="1" dirty="0">
                <a:solidFill>
                  <a:srgbClr val="333333"/>
                </a:solidFill>
                <a:latin typeface="open sans"/>
              </a:rPr>
              <a:t>Have students place one of the straws in the water.</a:t>
            </a:r>
          </a:p>
          <a:p>
            <a:pPr>
              <a:buFont typeface="+mj-lt"/>
              <a:buAutoNum type="arabicPeriod"/>
            </a:pPr>
            <a:r>
              <a:rPr lang="en-US" sz="2400" b="1" dirty="0">
                <a:solidFill>
                  <a:srgbClr val="333333"/>
                </a:solidFill>
                <a:latin typeface="open sans"/>
              </a:rPr>
              <a:t>Then, have students cut the second straw in half to use as a "blower."</a:t>
            </a:r>
          </a:p>
          <a:p>
            <a:pPr>
              <a:buFont typeface="+mj-lt"/>
              <a:buAutoNum type="arabicPeriod"/>
            </a:pPr>
            <a:r>
              <a:rPr lang="en-US" sz="2400" b="1" dirty="0">
                <a:solidFill>
                  <a:srgbClr val="333333"/>
                </a:solidFill>
                <a:latin typeface="open sans"/>
              </a:rPr>
              <a:t>Ask the students to predict what will happen if they blow across the top of one straw in the water with the other straw.</a:t>
            </a:r>
          </a:p>
          <a:p>
            <a:pPr>
              <a:buFont typeface="+mj-lt"/>
              <a:buAutoNum type="arabicPeriod"/>
            </a:pPr>
            <a:r>
              <a:rPr lang="en-US" sz="2400" b="1" dirty="0">
                <a:solidFill>
                  <a:srgbClr val="333333"/>
                </a:solidFill>
                <a:latin typeface="open sans"/>
              </a:rPr>
              <a:t>Have students blow across the top</a:t>
            </a:r>
          </a:p>
          <a:p>
            <a:r>
              <a:rPr lang="en-US" sz="2400" b="1" dirty="0">
                <a:solidFill>
                  <a:srgbClr val="333333"/>
                </a:solidFill>
                <a:latin typeface="open sans"/>
              </a:rPr>
              <a:t> of the straw with the other straw.</a:t>
            </a:r>
          </a:p>
          <a:p>
            <a:r>
              <a:rPr lang="en-US" sz="2400" b="1" dirty="0">
                <a:solidFill>
                  <a:srgbClr val="333333"/>
                </a:solidFill>
                <a:latin typeface="open sans"/>
              </a:rPr>
              <a:t>This is how spray bottles work.</a:t>
            </a:r>
          </a:p>
          <a:p>
            <a:pPr>
              <a:buFont typeface="+mj-lt"/>
              <a:buAutoNum type="arabicPeriod"/>
            </a:pPr>
            <a:endParaRPr lang="en-US" sz="2400" b="1" dirty="0">
              <a:solidFill>
                <a:srgbClr val="333333"/>
              </a:solidFill>
              <a:latin typeface="open sans"/>
            </a:endParaRPr>
          </a:p>
        </p:txBody>
      </p:sp>
      <p:pic>
        <p:nvPicPr>
          <p:cNvPr id="3" name="Picture 2"/>
          <p:cNvPicPr>
            <a:picLocks noChangeAspect="1"/>
          </p:cNvPicPr>
          <p:nvPr/>
        </p:nvPicPr>
        <p:blipFill>
          <a:blip r:embed="rId2"/>
          <a:stretch>
            <a:fillRect/>
          </a:stretch>
        </p:blipFill>
        <p:spPr>
          <a:xfrm>
            <a:off x="5715001" y="3352800"/>
            <a:ext cx="2603600" cy="3505200"/>
          </a:xfrm>
          <a:prstGeom prst="rect">
            <a:avLst/>
          </a:prstGeom>
        </p:spPr>
      </p:pic>
    </p:spTree>
    <p:extLst>
      <p:ext uri="{BB962C8B-B14F-4D97-AF65-F5344CB8AC3E}">
        <p14:creationId xmlns:p14="http://schemas.microsoft.com/office/powerpoint/2010/main" val="13498860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0"/>
            <a:ext cx="9144000" cy="3046988"/>
          </a:xfrm>
          <a:prstGeom prst="rect">
            <a:avLst/>
          </a:prstGeom>
        </p:spPr>
        <p:txBody>
          <a:bodyPr wrap="square">
            <a:spAutoFit/>
          </a:bodyPr>
          <a:lstStyle/>
          <a:p>
            <a:r>
              <a:rPr lang="en-US" sz="2400" b="1" dirty="0">
                <a:solidFill>
                  <a:srgbClr val="444444"/>
                </a:solidFill>
                <a:latin typeface="open sans"/>
              </a:rPr>
              <a:t>Part C: Magic Moving Ball</a:t>
            </a:r>
          </a:p>
          <a:p>
            <a:pPr>
              <a:buFont typeface="+mj-lt"/>
              <a:buAutoNum type="arabicPeriod"/>
            </a:pPr>
            <a:r>
              <a:rPr lang="en-US" sz="2400" dirty="0">
                <a:solidFill>
                  <a:srgbClr val="333333"/>
                </a:solidFill>
                <a:latin typeface="open sans"/>
              </a:rPr>
              <a:t>Place two plastic cups about 6 inches apart.</a:t>
            </a:r>
          </a:p>
          <a:p>
            <a:pPr>
              <a:buFont typeface="+mj-lt"/>
              <a:buAutoNum type="arabicPeriod"/>
            </a:pPr>
            <a:r>
              <a:rPr lang="en-US" sz="2400" dirty="0">
                <a:solidFill>
                  <a:srgbClr val="333333"/>
                </a:solidFill>
                <a:latin typeface="open sans"/>
              </a:rPr>
              <a:t>Place a ping pong ball in one of the cups.</a:t>
            </a:r>
          </a:p>
          <a:p>
            <a:pPr>
              <a:buFont typeface="+mj-lt"/>
              <a:buAutoNum type="arabicPeriod"/>
            </a:pPr>
            <a:r>
              <a:rPr lang="en-US" sz="2400" dirty="0">
                <a:solidFill>
                  <a:srgbClr val="333333"/>
                </a:solidFill>
                <a:latin typeface="open sans"/>
              </a:rPr>
              <a:t>Ask the students to predict how to get the ball from one cup to the other without touching either the ball or cup.</a:t>
            </a:r>
          </a:p>
          <a:p>
            <a:pPr>
              <a:buFont typeface="+mj-lt"/>
              <a:buAutoNum type="arabicPeriod"/>
            </a:pPr>
            <a:r>
              <a:rPr lang="en-US" sz="2400" dirty="0">
                <a:solidFill>
                  <a:srgbClr val="333333"/>
                </a:solidFill>
                <a:latin typeface="open sans"/>
              </a:rPr>
              <a:t>Have the students try a few of their ideas.</a:t>
            </a:r>
          </a:p>
          <a:p>
            <a:pPr>
              <a:buFont typeface="+mj-lt"/>
              <a:buAutoNum type="arabicPeriod"/>
            </a:pPr>
            <a:r>
              <a:rPr lang="en-US" sz="2400" dirty="0">
                <a:solidFill>
                  <a:srgbClr val="333333"/>
                </a:solidFill>
                <a:latin typeface="open sans"/>
              </a:rPr>
              <a:t>Tell the students to gently blow across the top of the cup with the ball in it.</a:t>
            </a:r>
          </a:p>
        </p:txBody>
      </p:sp>
    </p:spTree>
    <p:extLst>
      <p:ext uri="{BB962C8B-B14F-4D97-AF65-F5344CB8AC3E}">
        <p14:creationId xmlns:p14="http://schemas.microsoft.com/office/powerpoint/2010/main" val="14220081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CE8C23-9E34-4BE3-BF2D-64A0BF58FF8D}"/>
              </a:ext>
            </a:extLst>
          </p:cNvPr>
          <p:cNvSpPr txBox="1"/>
          <p:nvPr/>
        </p:nvSpPr>
        <p:spPr>
          <a:xfrm>
            <a:off x="304800" y="304800"/>
            <a:ext cx="8458200" cy="6093976"/>
          </a:xfrm>
          <a:prstGeom prst="rect">
            <a:avLst/>
          </a:prstGeom>
          <a:noFill/>
        </p:spPr>
        <p:txBody>
          <a:bodyPr wrap="square" rtlCol="0">
            <a:spAutoFit/>
          </a:bodyPr>
          <a:lstStyle/>
          <a:p>
            <a:r>
              <a:rPr lang="en-US" sz="2000" b="1" dirty="0"/>
              <a:t>Fluids Quiz</a:t>
            </a:r>
          </a:p>
          <a:p>
            <a:pPr marL="342900" indent="-342900">
              <a:buAutoNum type="arabicPeriod"/>
            </a:pPr>
            <a:r>
              <a:rPr lang="en-US" sz="2000" b="1" dirty="0"/>
              <a:t>You are standing on the ground. Describe two ways that you could increase the pressure between your feet and the ground.</a:t>
            </a:r>
          </a:p>
          <a:p>
            <a:pPr marL="342900" indent="-342900">
              <a:buAutoNum type="arabicPeriod"/>
            </a:pPr>
            <a:r>
              <a:rPr lang="en-US" sz="2000" b="1" dirty="0"/>
              <a:t>As air blows into a narrow place between two buildings, does it speed up or slow down? Explain.</a:t>
            </a:r>
          </a:p>
          <a:p>
            <a:pPr marL="342900" indent="-342900">
              <a:buAutoNum type="arabicPeriod"/>
            </a:pPr>
            <a:r>
              <a:rPr lang="en-US" sz="2000" b="1" dirty="0"/>
              <a:t>How does the pressure change as someone goes deeper in the sea?</a:t>
            </a:r>
          </a:p>
          <a:p>
            <a:pPr marL="342900" indent="-342900">
              <a:buAutoNum type="arabicPeriod"/>
            </a:pPr>
            <a:r>
              <a:rPr lang="en-US" sz="2000" b="1" dirty="0"/>
              <a:t>Is there more pressure 25 feet deep under fresh water or 25 feet under salt water? Explain.</a:t>
            </a:r>
          </a:p>
          <a:p>
            <a:pPr marL="342900" indent="-342900">
              <a:buAutoNum type="arabicPeriod"/>
            </a:pPr>
            <a:r>
              <a:rPr lang="en-US" sz="2000" b="1" dirty="0"/>
              <a:t>Why does a hot air balloon float?</a:t>
            </a:r>
          </a:p>
          <a:p>
            <a:pPr marL="342900" indent="-342900">
              <a:buAutoNum type="arabicPeriod"/>
            </a:pPr>
            <a:r>
              <a:rPr lang="en-US" sz="2000" b="1" dirty="0"/>
              <a:t>What is the density of a 2 cm cubed block that has a mass of 8 grams?</a:t>
            </a:r>
          </a:p>
          <a:p>
            <a:pPr marL="342900" indent="-342900">
              <a:buAutoNum type="arabicPeriod"/>
            </a:pPr>
            <a:r>
              <a:rPr lang="en-US" sz="2000" b="1" dirty="0"/>
              <a:t>What is the pressure of 100 Newtons pressing on an area of 5 meters squared?</a:t>
            </a:r>
          </a:p>
          <a:p>
            <a:pPr marL="342900" indent="-342900">
              <a:buAutoNum type="arabicPeriod"/>
            </a:pPr>
            <a:r>
              <a:rPr lang="en-US" sz="2000" b="1" dirty="0"/>
              <a:t>How can a metal boat float? Isn’t metal too dense to float?</a:t>
            </a:r>
          </a:p>
          <a:p>
            <a:pPr marL="342900" indent="-342900">
              <a:buAutoNum type="arabicPeriod"/>
            </a:pPr>
            <a:r>
              <a:rPr lang="en-US" sz="2000" b="1" dirty="0"/>
              <a:t>What does it mean to say that density is a intensive property?</a:t>
            </a:r>
          </a:p>
          <a:p>
            <a:r>
              <a:rPr lang="en-US" sz="2000" b="1" dirty="0"/>
              <a:t>10. Explain how the Bernoulli effect produce lift for an airplane wing.</a:t>
            </a:r>
          </a:p>
          <a:p>
            <a:pPr marL="342900" indent="-342900">
              <a:buAutoNum type="arabicPeriod"/>
            </a:pPr>
            <a:endParaRPr lang="en-US" b="1" dirty="0"/>
          </a:p>
          <a:p>
            <a:pPr marL="342900" indent="-342900">
              <a:buAutoNum type="arabicPeriod"/>
            </a:pPr>
            <a:endParaRPr lang="en-US" b="1" dirty="0"/>
          </a:p>
          <a:p>
            <a:pPr marL="342900" indent="-342900">
              <a:buAutoNum type="arabicPeriod"/>
            </a:pPr>
            <a:endParaRPr lang="en-US" b="1" dirty="0"/>
          </a:p>
          <a:p>
            <a:endParaRPr lang="en-US" b="1" dirty="0"/>
          </a:p>
          <a:p>
            <a:pPr marL="342900" indent="-342900">
              <a:buAutoNum type="arabicPeriod"/>
            </a:pPr>
            <a:endParaRPr lang="en-US" b="1" dirty="0"/>
          </a:p>
        </p:txBody>
      </p:sp>
    </p:spTree>
    <p:extLst>
      <p:ext uri="{BB962C8B-B14F-4D97-AF65-F5344CB8AC3E}">
        <p14:creationId xmlns:p14="http://schemas.microsoft.com/office/powerpoint/2010/main" val="206292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53" y="152399"/>
            <a:ext cx="9087853" cy="5926861"/>
          </a:xfrm>
          <a:prstGeom prst="rect">
            <a:avLst/>
          </a:prstGeom>
        </p:spPr>
      </p:pic>
      <p:sp>
        <p:nvSpPr>
          <p:cNvPr id="3" name="TextBox 2">
            <a:extLst>
              <a:ext uri="{FF2B5EF4-FFF2-40B4-BE49-F238E27FC236}">
                <a16:creationId xmlns:a16="http://schemas.microsoft.com/office/drawing/2014/main" id="{E80147CD-3251-433D-A36D-D09A501BC4E9}"/>
              </a:ext>
            </a:extLst>
          </p:cNvPr>
          <p:cNvSpPr txBox="1"/>
          <p:nvPr/>
        </p:nvSpPr>
        <p:spPr>
          <a:xfrm>
            <a:off x="76200" y="5029200"/>
            <a:ext cx="86868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b="1" dirty="0"/>
              <a:t>The dead sea is so salty that it is very dense. A person can float without a raft.</a:t>
            </a:r>
          </a:p>
        </p:txBody>
      </p:sp>
    </p:spTree>
    <p:extLst>
      <p:ext uri="{BB962C8B-B14F-4D97-AF65-F5344CB8AC3E}">
        <p14:creationId xmlns:p14="http://schemas.microsoft.com/office/powerpoint/2010/main" val="4216393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ead se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81800" cy="67604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EE38CAF-650A-40B1-8FE0-0FAF1A365A9A}"/>
              </a:ext>
            </a:extLst>
          </p:cNvPr>
          <p:cNvSpPr txBox="1"/>
          <p:nvPr/>
        </p:nvSpPr>
        <p:spPr>
          <a:xfrm>
            <a:off x="5334000" y="1219200"/>
            <a:ext cx="33528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Here is a map to show you the location of the sea. Water flows in , but it doesn’t flow out. Much of the water evaporates in the dry climate, so the salt builds up.</a:t>
            </a:r>
          </a:p>
        </p:txBody>
      </p:sp>
    </p:spTree>
    <p:extLst>
      <p:ext uri="{BB962C8B-B14F-4D97-AF65-F5344CB8AC3E}">
        <p14:creationId xmlns:p14="http://schemas.microsoft.com/office/powerpoint/2010/main" val="2539832006"/>
      </p:ext>
    </p:extLst>
  </p:cSld>
  <p:clrMapOvr>
    <a:masterClrMapping/>
  </p:clrMapOvr>
</p:sld>
</file>

<file path=ppt/theme/theme1.xml><?xml version="1.0" encoding="utf-8"?>
<a:theme xmlns:a="http://schemas.openxmlformats.org/drawingml/2006/main" name="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35D3C63A7E664F952E7F31DB01DE48" ma:contentTypeVersion="24" ma:contentTypeDescription="Create a new document." ma:contentTypeScope="" ma:versionID="9d2b9ab0e188a4327aac21b67379375e">
  <xsd:schema xmlns:xsd="http://www.w3.org/2001/XMLSchema" xmlns:xs="http://www.w3.org/2001/XMLSchema" xmlns:p="http://schemas.microsoft.com/office/2006/metadata/properties" xmlns:ns3="12617ba3-7977-4b67-b00e-2f7802075bf5" xmlns:ns4="0b312be3-226b-43a6-a3b2-ba34467e83c3" targetNamespace="http://schemas.microsoft.com/office/2006/metadata/properties" ma:root="true" ma:fieldsID="ef566e53c09f6a321b90a3cd5bd0d20f" ns3:_="" ns4:_="">
    <xsd:import namespace="12617ba3-7977-4b67-b00e-2f7802075bf5"/>
    <xsd:import namespace="0b312be3-226b-43a6-a3b2-ba34467e83c3"/>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617ba3-7977-4b67-b00e-2f7802075bf5"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6" nillable="true" ma:displayName="Invited Teachers" ma:internalName="Invited_Teachers">
      <xsd:simpleType>
        <xsd:restriction base="dms:Note">
          <xsd:maxLength value="255"/>
        </xsd:restriction>
      </xsd:simpleType>
    </xsd:element>
    <xsd:element name="Invited_Students" ma:index="17" nillable="true" ma:displayName="Invited Students" ma:internalName="Invited_Students">
      <xsd:simpleType>
        <xsd:restriction base="dms:Note">
          <xsd:maxLength value="255"/>
        </xsd:restriction>
      </xsd:simpleType>
    </xsd:element>
    <xsd:element name="Self_Registration_Enabled" ma:index="18" nillable="true" ma:displayName="Self_Registration_Enabled" ma:internalName="Self_Registration_Enabled">
      <xsd:simpleType>
        <xsd:restriction base="dms:Boolean"/>
      </xsd:simpleType>
    </xsd:element>
    <xsd:element name="MediaServiceMetadata" ma:index="22" nillable="true" ma:displayName="MediaServiceMetadata" ma:description="" ma:hidden="true" ma:internalName="MediaServiceMetadata" ma:readOnly="true">
      <xsd:simpleType>
        <xsd:restriction base="dms:Note"/>
      </xsd:simpleType>
    </xsd:element>
    <xsd:element name="MediaServiceFastMetadata" ma:index="23" nillable="true" ma:displayName="MediaServiceFastMetadata" ma:description="" ma:hidden="true" ma:internalName="MediaServiceFastMetadata" ma:readOnly="true">
      <xsd:simpleType>
        <xsd:restriction base="dms:Note"/>
      </xsd:simpleType>
    </xsd:element>
    <xsd:element name="MediaServiceAutoTags" ma:index="24" nillable="true" ma:displayName="MediaServiceAutoTags" ma:description=""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internalName="MediaServiceKeyPoints" ma:readOnly="true">
      <xsd:simpleType>
        <xsd:restriction base="dms:Note">
          <xsd:maxLength value="255"/>
        </xsd:restriction>
      </xsd:simpleType>
    </xsd:element>
    <xsd:element name="MediaServiceDateTaken" ma:index="30" nillable="true" ma:displayName="MediaServiceDateTaken" ma:hidden="true" ma:internalName="MediaServiceDateTaken" ma:readOnly="true">
      <xsd:simpleType>
        <xsd:restriction base="dms:Text"/>
      </xsd:simpleType>
    </xsd:element>
    <xsd:element name="MediaServiceLocation" ma:index="3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312be3-226b-43a6-a3b2-ba34467e83c3" elementFormDefault="qualified">
    <xsd:import namespace="http://schemas.microsoft.com/office/2006/documentManagement/types"/>
    <xsd:import namespace="http://schemas.microsoft.com/office/infopath/2007/PartnerControls"/>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element name="SharingHintHash" ma:index="21"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bookType xmlns="12617ba3-7977-4b67-b00e-2f7802075bf5" xsi:nil="true"/>
    <FolderType xmlns="12617ba3-7977-4b67-b00e-2f7802075bf5" xsi:nil="true"/>
    <Self_Registration_Enabled xmlns="12617ba3-7977-4b67-b00e-2f7802075bf5" xsi:nil="true"/>
    <Invited_Students xmlns="12617ba3-7977-4b67-b00e-2f7802075bf5" xsi:nil="true"/>
    <Students xmlns="12617ba3-7977-4b67-b00e-2f7802075bf5">
      <UserInfo>
        <DisplayName/>
        <AccountId xsi:nil="true"/>
        <AccountType/>
      </UserInfo>
    </Students>
    <DefaultSectionNames xmlns="12617ba3-7977-4b67-b00e-2f7802075bf5" xsi:nil="true"/>
    <Teachers xmlns="12617ba3-7977-4b67-b00e-2f7802075bf5">
      <UserInfo>
        <DisplayName/>
        <AccountId xsi:nil="true"/>
        <AccountType/>
      </UserInfo>
    </Teachers>
    <AppVersion xmlns="12617ba3-7977-4b67-b00e-2f7802075bf5" xsi:nil="true"/>
    <Invited_Teachers xmlns="12617ba3-7977-4b67-b00e-2f7802075bf5" xsi:nil="true"/>
    <Owner xmlns="12617ba3-7977-4b67-b00e-2f7802075bf5">
      <UserInfo>
        <DisplayName/>
        <AccountId xsi:nil="true"/>
        <AccountType/>
      </UserInfo>
    </Owner>
    <Student_Groups xmlns="12617ba3-7977-4b67-b00e-2f7802075bf5">
      <UserInfo>
        <DisplayName/>
        <AccountId xsi:nil="true"/>
        <AccountType/>
      </UserInfo>
    </Student_Groups>
  </documentManagement>
</p:properties>
</file>

<file path=customXml/itemProps1.xml><?xml version="1.0" encoding="utf-8"?>
<ds:datastoreItem xmlns:ds="http://schemas.openxmlformats.org/officeDocument/2006/customXml" ds:itemID="{EBFC2A75-B9D7-454D-B152-AB463ABFD1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617ba3-7977-4b67-b00e-2f7802075bf5"/>
    <ds:schemaRef ds:uri="0b312be3-226b-43a6-a3b2-ba34467e8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970805-4C6A-4EB2-ADE2-D3C7C30D42E4}">
  <ds:schemaRefs>
    <ds:schemaRef ds:uri="http://schemas.microsoft.com/sharepoint/v3/contenttype/forms"/>
  </ds:schemaRefs>
</ds:datastoreItem>
</file>

<file path=customXml/itemProps3.xml><?xml version="1.0" encoding="utf-8"?>
<ds:datastoreItem xmlns:ds="http://schemas.openxmlformats.org/officeDocument/2006/customXml" ds:itemID="{E0254A22-46BA-4CBF-9373-151C80078F2B}">
  <ds:schemaRefs>
    <ds:schemaRef ds:uri="http://www.w3.org/XML/1998/namespace"/>
    <ds:schemaRef ds:uri="0b312be3-226b-43a6-a3b2-ba34467e83c3"/>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2617ba3-7977-4b67-b00e-2f7802075bf5"/>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9513</TotalTime>
  <Words>2699</Words>
  <Application>Microsoft Office PowerPoint</Application>
  <PresentationFormat>On-screen Show (4:3)</PresentationFormat>
  <Paragraphs>180</Paragraphs>
  <Slides>78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78</vt:i4>
      </vt:variant>
    </vt:vector>
  </HeadingPairs>
  <TitlesOfParts>
    <vt:vector size="91" baseType="lpstr">
      <vt:lpstr>Arial</vt:lpstr>
      <vt:lpstr>Arial Black</vt:lpstr>
      <vt:lpstr>Calibri</vt:lpstr>
      <vt:lpstr>Cambria Math</vt:lpstr>
      <vt:lpstr>Helvetica</vt:lpstr>
      <vt:lpstr>latobold</vt:lpstr>
      <vt:lpstr>latoregular</vt:lpstr>
      <vt:lpstr>open sans</vt:lpstr>
      <vt:lpstr>Roboto Slab</vt:lpstr>
      <vt:lpstr>Source Sans Pro</vt:lpstr>
      <vt:lpstr>Times New Roman</vt:lpstr>
      <vt:lpstr>Voltaire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Bernoulli’s Principle</vt:lpstr>
      <vt:lpstr>This explains one of the forces that make an Airplane Fly</vt:lpstr>
      <vt:lpstr>Cross section of an Airplane Wing</vt:lpstr>
      <vt:lpstr>Venturi Effect</vt:lpstr>
      <vt:lpstr>PowerPoint Presentation</vt:lpstr>
      <vt:lpstr>Archimedes’ Principle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Salem City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Iler</dc:creator>
  <cp:lastModifiedBy>James Goddard</cp:lastModifiedBy>
  <cp:revision>161</cp:revision>
  <dcterms:created xsi:type="dcterms:W3CDTF">2013-11-27T12:28:28Z</dcterms:created>
  <dcterms:modified xsi:type="dcterms:W3CDTF">2021-09-10T02:50:56Z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0x0101008135D3C63A7E664F952E7F31DB01DE48</vt:lpwstr>
  </property>
</Properties>
</file>