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44" r:id="rId2"/>
    <p:sldId id="345" r:id="rId3"/>
    <p:sldId id="338" r:id="rId4"/>
    <p:sldId id="339" r:id="rId5"/>
    <p:sldId id="341" r:id="rId6"/>
    <p:sldId id="342" r:id="rId7"/>
    <p:sldId id="343" r:id="rId8"/>
    <p:sldId id="33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53" autoAdjust="0"/>
    <p:restoredTop sz="84890" autoAdjust="0"/>
  </p:normalViewPr>
  <p:slideViewPr>
    <p:cSldViewPr>
      <p:cViewPr varScale="1">
        <p:scale>
          <a:sx n="86" d="100"/>
          <a:sy n="86" d="100"/>
        </p:scale>
        <p:origin x="90" y="3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2B2370-5017-46F0-9193-4148CE5903DE}" type="datetimeFigureOut">
              <a:rPr lang="en-US" smtClean="0"/>
              <a:t>9/9/2021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656391-9025-477C-9320-E23C9FA43F3F}" type="slidenum">
              <a:rPr lang="en-US" smtClean="0"/>
              <a:t>‹#›</a:t>
            </a:fld>
            <a:endParaRPr lang="en-US" dirty="0"/>
          </a:p>
        </p:txBody>
      </p:sp>
    </p:spTree>
    <p:extLst>
      <p:ext uri="{BB962C8B-B14F-4D97-AF65-F5344CB8AC3E}">
        <p14:creationId xmlns:p14="http://schemas.microsoft.com/office/powerpoint/2010/main" val="3531958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FF1E4B-F813-4369-A023-8A789C79F7B1}" type="slidenum">
              <a:rPr lang="en-US"/>
              <a:pPr/>
              <a:t>1</a:t>
            </a:fld>
            <a:endParaRPr lang="en-US"/>
          </a:p>
        </p:txBody>
      </p:sp>
      <p:sp>
        <p:nvSpPr>
          <p:cNvPr id="1507330" name="Rectangle 2"/>
          <p:cNvSpPr>
            <a:spLocks noGrp="1" noRot="1" noChangeAspect="1" noChangeArrowheads="1" noTextEdit="1"/>
          </p:cNvSpPr>
          <p:nvPr>
            <p:ph type="sldImg"/>
          </p:nvPr>
        </p:nvSpPr>
        <p:spPr>
          <a:ln/>
        </p:spPr>
      </p:sp>
      <p:sp>
        <p:nvSpPr>
          <p:cNvPr id="1507331" name="Rectangle 3"/>
          <p:cNvSpPr>
            <a:spLocks noGrp="1" noChangeArrowheads="1"/>
          </p:cNvSpPr>
          <p:nvPr>
            <p:ph type="body" idx="1"/>
          </p:nvPr>
        </p:nvSpPr>
        <p:spPr/>
        <p:txBody>
          <a:bodyPr/>
          <a:lstStyle/>
          <a:p>
            <a:r>
              <a:rPr lang="en-US" dirty="0"/>
              <a:t>Think of 3 people standing</a:t>
            </a:r>
            <a:r>
              <a:rPr lang="en-US" baseline="0" dirty="0"/>
              <a:t> on top of each other. The person at the bottom feels the pressure of two people. The person at the middle feels the pressure of one person</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E8CCFE48-53A8-40AB-9895-446A3BDBBF4E}" type="slidenum">
              <a:rPr lang="en-US"/>
              <a:pPr eaLnBrk="1" hangingPunct="1"/>
              <a:t>2</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 pillbox shaped sensor has a rubber diaphragm and is attached to a liquid manometer. The sensor is lowered into a deep vessel to a certain depth. The pressure at that depth is indicated on the manometer. The reading on the manometer does not change as the sensor is rotated. The tube holding the sensor is held in place by a clamp that allows the tube to slide downward into the water. </a:t>
            </a:r>
            <a:r>
              <a:rPr lang="en-US" b="1" dirty="0"/>
              <a:t>DO THIS VERY SLOWLY</a:t>
            </a:r>
            <a:r>
              <a:rPr lang="en-US" dirty="0"/>
              <a:t> or you will find yourself drenched with red liquid from the manometer!!!. Once the sensor is at the desired depth, use the wire hook to rotate the sensor. </a:t>
            </a:r>
            <a:endParaRPr lang="en-US" altLang="zh-C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09A547-F70C-476E-B1BD-9144C83275AF}" type="slidenum">
              <a:rPr lang="en-US"/>
              <a:pPr/>
              <a:t>3</a:t>
            </a:fld>
            <a:endParaRPr lang="en-US" dirty="0"/>
          </a:p>
        </p:txBody>
      </p:sp>
      <p:sp>
        <p:nvSpPr>
          <p:cNvPr id="1148930" name="Rectangle 2"/>
          <p:cNvSpPr>
            <a:spLocks noGrp="1" noRot="1" noChangeAspect="1" noChangeArrowheads="1" noTextEdit="1"/>
          </p:cNvSpPr>
          <p:nvPr>
            <p:ph type="sldImg"/>
          </p:nvPr>
        </p:nvSpPr>
        <p:spPr>
          <a:ln/>
        </p:spPr>
      </p:sp>
      <p:sp>
        <p:nvSpPr>
          <p:cNvPr id="11489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1A505EFA-2687-41D9-BAA2-B96356C5F8AF}" type="slidenum">
              <a:rPr lang="en-US"/>
              <a:pPr eaLnBrk="1" hangingPunct="1"/>
              <a:t>4</a:t>
            </a:fld>
            <a:endParaRPr lang="en-US"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An aluminum disk is held tightly by a string against the bottom of an open cylinder. The cylinder is then slowly lowered into a large beaker of water and held in place. The string is released and the disk stays in place because of the pressure forces exerted upward from the water. Water containing red food coloring is slowly poured into the cylinder. When the red liquid reaches the height of the water in the beaker, the pressure is the same on both sides of the disk which then drops away from the cylinder.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3D910E19-5FFF-4687-86A2-959EF9CF4ECB}" type="slidenum">
              <a:rPr lang="en-US"/>
              <a:pPr eaLnBrk="1" hangingPunct="1"/>
              <a:t>5</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Preparation: Fill the overflow beaker until water begins to come out the spout. (Catch it in the small beaker.) After the water has stopped dripping, discard the water from the small beaker and place the beaker back under the spout. After recording the scale reading, VERY SLOWLY lower the block into the water until it is just submerged. Wait a bit until the water has finished dripping from the spout. Record the new scale reading. Then take the beaker and pour the caught water into the open-top can.</a:t>
            </a:r>
            <a:endParaRPr lang="en-US" altLang="zh-C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3D910E19-5FFF-4687-86A2-959EF9CF4ECB}" type="slidenum">
              <a:rPr lang="en-US"/>
              <a:pPr eaLnBrk="1" hangingPunct="1"/>
              <a:t>6</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level is just at the overflow point. The displaced water is caught in a small beaker</a:t>
            </a:r>
            <a:endParaRPr lang="en-US" altLang="zh-C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small balance supports a glass bulb on one arm and a balancing weight of much smaller volume on the other. A bell jar is placed over the apparatus and evacuated. The glass sphere now appears heavier, due to its greater loss of buoyancy. </a:t>
            </a:r>
          </a:p>
        </p:txBody>
      </p:sp>
      <p:sp>
        <p:nvSpPr>
          <p:cNvPr id="4" name="Slide Number Placeholder 3"/>
          <p:cNvSpPr>
            <a:spLocks noGrp="1"/>
          </p:cNvSpPr>
          <p:nvPr>
            <p:ph type="sldNum" sz="quarter" idx="10"/>
          </p:nvPr>
        </p:nvSpPr>
        <p:spPr/>
        <p:txBody>
          <a:bodyPr/>
          <a:lstStyle/>
          <a:p>
            <a:fld id="{BC656391-9025-477C-9320-E23C9FA43F3F}" type="slidenum">
              <a:rPr lang="en-US" smtClean="0"/>
              <a:t>8</a:t>
            </a:fld>
            <a:endParaRPr lang="en-US"/>
          </a:p>
        </p:txBody>
      </p:sp>
    </p:spTree>
    <p:extLst>
      <p:ext uri="{BB962C8B-B14F-4D97-AF65-F5344CB8AC3E}">
        <p14:creationId xmlns:p14="http://schemas.microsoft.com/office/powerpoint/2010/main" val="940569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93EEBC0-1558-4FAD-8763-650E38456644}" type="datetime1">
              <a:rPr lang="en-US" smtClean="0"/>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47CC33-E8F8-4742-AE82-71CFB35D51BA}" type="slidenum">
              <a:rPr lang="en-US" smtClean="0"/>
              <a:t>‹#›</a:t>
            </a:fld>
            <a:endParaRPr lang="en-US" dirty="0"/>
          </a:p>
        </p:txBody>
      </p:sp>
    </p:spTree>
    <p:extLst>
      <p:ext uri="{BB962C8B-B14F-4D97-AF65-F5344CB8AC3E}">
        <p14:creationId xmlns:p14="http://schemas.microsoft.com/office/powerpoint/2010/main" val="155509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388D1F-131A-492D-A9E6-DBBF168F1F7D}" type="datetime1">
              <a:rPr lang="en-US" smtClean="0"/>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47CC33-E8F8-4742-AE82-71CFB35D51BA}" type="slidenum">
              <a:rPr lang="en-US" smtClean="0"/>
              <a:t>‹#›</a:t>
            </a:fld>
            <a:endParaRPr lang="en-US" dirty="0"/>
          </a:p>
        </p:txBody>
      </p:sp>
    </p:spTree>
    <p:extLst>
      <p:ext uri="{BB962C8B-B14F-4D97-AF65-F5344CB8AC3E}">
        <p14:creationId xmlns:p14="http://schemas.microsoft.com/office/powerpoint/2010/main" val="1621413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A06F07-FE6E-460B-B953-7471462C680F}" type="datetime1">
              <a:rPr lang="en-US" smtClean="0"/>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47CC33-E8F8-4742-AE82-71CFB35D51BA}" type="slidenum">
              <a:rPr lang="en-US" smtClean="0"/>
              <a:t>‹#›</a:t>
            </a:fld>
            <a:endParaRPr lang="en-US" dirty="0"/>
          </a:p>
        </p:txBody>
      </p:sp>
    </p:spTree>
    <p:extLst>
      <p:ext uri="{BB962C8B-B14F-4D97-AF65-F5344CB8AC3E}">
        <p14:creationId xmlns:p14="http://schemas.microsoft.com/office/powerpoint/2010/main" val="3974957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512315-A560-4B37-BA2C-1389B1655DED}" type="datetime1">
              <a:rPr lang="en-US" smtClean="0"/>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47CC33-E8F8-4742-AE82-71CFB35D51BA}" type="slidenum">
              <a:rPr lang="en-US" smtClean="0"/>
              <a:t>‹#›</a:t>
            </a:fld>
            <a:endParaRPr lang="en-US" dirty="0"/>
          </a:p>
        </p:txBody>
      </p:sp>
    </p:spTree>
    <p:extLst>
      <p:ext uri="{BB962C8B-B14F-4D97-AF65-F5344CB8AC3E}">
        <p14:creationId xmlns:p14="http://schemas.microsoft.com/office/powerpoint/2010/main" val="408434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DE1F23-719C-4D89-AC63-C30568EF1449}" type="datetime1">
              <a:rPr lang="en-US" smtClean="0"/>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47CC33-E8F8-4742-AE82-71CFB35D51BA}" type="slidenum">
              <a:rPr lang="en-US" smtClean="0"/>
              <a:t>‹#›</a:t>
            </a:fld>
            <a:endParaRPr lang="en-US" dirty="0"/>
          </a:p>
        </p:txBody>
      </p:sp>
    </p:spTree>
    <p:extLst>
      <p:ext uri="{BB962C8B-B14F-4D97-AF65-F5344CB8AC3E}">
        <p14:creationId xmlns:p14="http://schemas.microsoft.com/office/powerpoint/2010/main" val="1716522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F51395C-21C3-4D06-9AE9-D9251BFED538}" type="datetime1">
              <a:rPr lang="en-US" smtClean="0"/>
              <a:t>9/9/2021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47CC33-E8F8-4742-AE82-71CFB35D51BA}" type="slidenum">
              <a:rPr lang="en-US" smtClean="0"/>
              <a:t>‹#›</a:t>
            </a:fld>
            <a:endParaRPr lang="en-US" dirty="0"/>
          </a:p>
        </p:txBody>
      </p:sp>
    </p:spTree>
    <p:extLst>
      <p:ext uri="{BB962C8B-B14F-4D97-AF65-F5344CB8AC3E}">
        <p14:creationId xmlns:p14="http://schemas.microsoft.com/office/powerpoint/2010/main" val="1326031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F740EE-0CB8-4825-BFF2-F9683C1B4D85}" type="datetime1">
              <a:rPr lang="en-US" smtClean="0"/>
              <a:t>9/9/2021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47CC33-E8F8-4742-AE82-71CFB35D51BA}" type="slidenum">
              <a:rPr lang="en-US" smtClean="0"/>
              <a:t>‹#›</a:t>
            </a:fld>
            <a:endParaRPr lang="en-US" dirty="0"/>
          </a:p>
        </p:txBody>
      </p:sp>
    </p:spTree>
    <p:extLst>
      <p:ext uri="{BB962C8B-B14F-4D97-AF65-F5344CB8AC3E}">
        <p14:creationId xmlns:p14="http://schemas.microsoft.com/office/powerpoint/2010/main" val="3753147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52B8DB-1F7C-46CF-9C1E-83FDDCD911A7}" type="datetime1">
              <a:rPr lang="en-US" smtClean="0"/>
              <a:t>9/9/2021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47CC33-E8F8-4742-AE82-71CFB35D51BA}" type="slidenum">
              <a:rPr lang="en-US" smtClean="0"/>
              <a:t>‹#›</a:t>
            </a:fld>
            <a:endParaRPr lang="en-US" dirty="0"/>
          </a:p>
        </p:txBody>
      </p:sp>
    </p:spTree>
    <p:extLst>
      <p:ext uri="{BB962C8B-B14F-4D97-AF65-F5344CB8AC3E}">
        <p14:creationId xmlns:p14="http://schemas.microsoft.com/office/powerpoint/2010/main" val="723857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03F74-B26E-46E2-AE61-8D1C843AB478}" type="datetime1">
              <a:rPr lang="en-US" smtClean="0"/>
              <a:t>9/9/2021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47CC33-E8F8-4742-AE82-71CFB35D51BA}" type="slidenum">
              <a:rPr lang="en-US" smtClean="0"/>
              <a:t>‹#›</a:t>
            </a:fld>
            <a:endParaRPr lang="en-US" dirty="0"/>
          </a:p>
        </p:txBody>
      </p:sp>
    </p:spTree>
    <p:extLst>
      <p:ext uri="{BB962C8B-B14F-4D97-AF65-F5344CB8AC3E}">
        <p14:creationId xmlns:p14="http://schemas.microsoft.com/office/powerpoint/2010/main" val="1771963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8C1F0E-07FE-4C9A-9D93-BEA466377309}" type="datetime1">
              <a:rPr lang="en-US" smtClean="0"/>
              <a:t>9/9/2021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47CC33-E8F8-4742-AE82-71CFB35D51BA}" type="slidenum">
              <a:rPr lang="en-US" smtClean="0"/>
              <a:t>‹#›</a:t>
            </a:fld>
            <a:endParaRPr lang="en-US" dirty="0"/>
          </a:p>
        </p:txBody>
      </p:sp>
    </p:spTree>
    <p:extLst>
      <p:ext uri="{BB962C8B-B14F-4D97-AF65-F5344CB8AC3E}">
        <p14:creationId xmlns:p14="http://schemas.microsoft.com/office/powerpoint/2010/main" val="2397107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4CE3C3-B19C-44A1-91C5-9ABB8C66AF3A}" type="datetime1">
              <a:rPr lang="en-US" smtClean="0"/>
              <a:t>9/9/2021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47CC33-E8F8-4742-AE82-71CFB35D51BA}" type="slidenum">
              <a:rPr lang="en-US" smtClean="0"/>
              <a:t>‹#›</a:t>
            </a:fld>
            <a:endParaRPr lang="en-US" dirty="0"/>
          </a:p>
        </p:txBody>
      </p:sp>
    </p:spTree>
    <p:extLst>
      <p:ext uri="{BB962C8B-B14F-4D97-AF65-F5344CB8AC3E}">
        <p14:creationId xmlns:p14="http://schemas.microsoft.com/office/powerpoint/2010/main" val="2697159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30FF40-085D-4649-8C7F-A297C06A3736}" type="datetime1">
              <a:rPr lang="en-US" smtClean="0"/>
              <a:t>9/9/2021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47CC33-E8F8-4742-AE82-71CFB35D51BA}" type="slidenum">
              <a:rPr lang="en-US" smtClean="0"/>
              <a:t>‹#›</a:t>
            </a:fld>
            <a:endParaRPr lang="en-US" dirty="0"/>
          </a:p>
        </p:txBody>
      </p:sp>
    </p:spTree>
    <p:extLst>
      <p:ext uri="{BB962C8B-B14F-4D97-AF65-F5344CB8AC3E}">
        <p14:creationId xmlns:p14="http://schemas.microsoft.com/office/powerpoint/2010/main" val="1782606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6306" name="Rectangle 2"/>
          <p:cNvSpPr>
            <a:spLocks noGrp="1" noChangeArrowheads="1"/>
          </p:cNvSpPr>
          <p:nvPr>
            <p:ph type="body" idx="1"/>
          </p:nvPr>
        </p:nvSpPr>
        <p:spPr>
          <a:xfrm>
            <a:off x="228600" y="533400"/>
            <a:ext cx="8915400" cy="3429000"/>
          </a:xfrm>
        </p:spPr>
        <p:txBody>
          <a:bodyPr/>
          <a:lstStyle/>
          <a:p>
            <a:pPr>
              <a:lnSpc>
                <a:spcPct val="80000"/>
              </a:lnSpc>
              <a:spcBef>
                <a:spcPct val="30000"/>
              </a:spcBef>
            </a:pPr>
            <a:r>
              <a:rPr lang="en-US" sz="2400" dirty="0"/>
              <a:t>consider a block submerged in water, suspended from a string.</a:t>
            </a:r>
          </a:p>
          <a:p>
            <a:pPr lvl="1">
              <a:lnSpc>
                <a:spcPct val="80000"/>
              </a:lnSpc>
              <a:spcBef>
                <a:spcPct val="30000"/>
              </a:spcBef>
            </a:pPr>
            <a:r>
              <a:rPr lang="en-US" sz="2000" dirty="0"/>
              <a:t>The pressure of the water pushes on the block from all sides.</a:t>
            </a:r>
          </a:p>
          <a:p>
            <a:pPr lvl="1">
              <a:lnSpc>
                <a:spcPct val="80000"/>
              </a:lnSpc>
              <a:spcBef>
                <a:spcPct val="30000"/>
              </a:spcBef>
            </a:pPr>
            <a:r>
              <a:rPr lang="en-US" sz="2000" dirty="0"/>
              <a:t>Because the pressure increases with depth, the pressure at the bottom of the block is greater than at the top.</a:t>
            </a:r>
          </a:p>
          <a:p>
            <a:pPr lvl="1">
              <a:lnSpc>
                <a:spcPct val="80000"/>
              </a:lnSpc>
              <a:spcBef>
                <a:spcPct val="30000"/>
              </a:spcBef>
            </a:pPr>
            <a:r>
              <a:rPr lang="en-US" sz="2000" dirty="0"/>
              <a:t>There is a larger force (</a:t>
            </a:r>
            <a:r>
              <a:rPr lang="en-US" sz="2000" b="1" i="1" dirty="0">
                <a:solidFill>
                  <a:schemeClr val="hlink"/>
                </a:solidFill>
                <a:latin typeface="Times New Roman" pitchFamily="18" charset="0"/>
              </a:rPr>
              <a:t>F</a:t>
            </a:r>
            <a:r>
              <a:rPr lang="en-US" sz="2000" dirty="0">
                <a:solidFill>
                  <a:schemeClr val="hlink"/>
                </a:solidFill>
              </a:rPr>
              <a:t> =</a:t>
            </a:r>
            <a:r>
              <a:rPr lang="en-US" sz="2000" dirty="0"/>
              <a:t> </a:t>
            </a:r>
            <a:r>
              <a:rPr lang="en-US" sz="2000" b="1" i="1" dirty="0">
                <a:solidFill>
                  <a:schemeClr val="hlink"/>
                </a:solidFill>
                <a:latin typeface="Times New Roman" pitchFamily="18" charset="0"/>
              </a:rPr>
              <a:t>PA</a:t>
            </a:r>
            <a:r>
              <a:rPr lang="en-US" sz="2000" dirty="0"/>
              <a:t>) pushing up at the bottom than there is pushing down at the top.</a:t>
            </a:r>
          </a:p>
          <a:p>
            <a:pPr lvl="1">
              <a:lnSpc>
                <a:spcPct val="80000"/>
              </a:lnSpc>
              <a:spcBef>
                <a:spcPct val="30000"/>
              </a:spcBef>
            </a:pPr>
            <a:r>
              <a:rPr lang="en-US" sz="2000" dirty="0"/>
              <a:t>The difference between these two forces is the </a:t>
            </a:r>
            <a:r>
              <a:rPr lang="en-US" sz="2000" b="1" dirty="0"/>
              <a:t>buoyant force. </a:t>
            </a:r>
          </a:p>
        </p:txBody>
      </p:sp>
      <p:pic>
        <p:nvPicPr>
          <p:cNvPr id="1506310" name="Picture 6" descr="09_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2895600"/>
            <a:ext cx="3290888" cy="338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810000" y="2819400"/>
            <a:ext cx="4724400" cy="3939540"/>
          </a:xfrm>
          <a:prstGeom prst="rect">
            <a:avLst/>
          </a:prstGeom>
          <a:noFill/>
        </p:spPr>
        <p:txBody>
          <a:bodyPr wrap="square" rtlCol="0">
            <a:spAutoFit/>
          </a:bodyPr>
          <a:lstStyle/>
          <a:p>
            <a:r>
              <a:rPr lang="en-US" sz="2500" dirty="0"/>
              <a:t>F = mg = density*volume*g </a:t>
            </a:r>
          </a:p>
          <a:p>
            <a:r>
              <a:rPr lang="en-US" sz="2500" dirty="0">
                <a:sym typeface="Wingdings" pitchFamily="2" charset="2"/>
              </a:rPr>
              <a:t>pressure = F/A = density*g*volume/A</a:t>
            </a:r>
          </a:p>
          <a:p>
            <a:r>
              <a:rPr lang="en-US" sz="2500" dirty="0">
                <a:sym typeface="Wingdings" pitchFamily="2" charset="2"/>
              </a:rPr>
              <a:t>    volume/A =height</a:t>
            </a:r>
          </a:p>
          <a:p>
            <a:r>
              <a:rPr lang="en-US" sz="2500" dirty="0">
                <a:sym typeface="Wingdings" pitchFamily="2" charset="2"/>
              </a:rPr>
              <a:t>pressure  = density*g*height</a:t>
            </a:r>
          </a:p>
          <a:p>
            <a:r>
              <a:rPr lang="en-US" sz="2500" dirty="0">
                <a:sym typeface="Wingdings" pitchFamily="2" charset="2"/>
              </a:rPr>
              <a:t>	 </a:t>
            </a:r>
          </a:p>
          <a:p>
            <a:r>
              <a:rPr lang="en-US" sz="2500" dirty="0">
                <a:sym typeface="Wingdings" pitchFamily="2" charset="2"/>
              </a:rPr>
              <a:t>Pascal’s principle says: </a:t>
            </a:r>
            <a:r>
              <a:rPr lang="en-US" sz="2500" b="1" dirty="0">
                <a:solidFill>
                  <a:srgbClr val="FF0000"/>
                </a:solidFill>
                <a:sym typeface="Wingdings" pitchFamily="2" charset="2"/>
              </a:rPr>
              <a:t>density*g*height</a:t>
            </a:r>
          </a:p>
          <a:p>
            <a:r>
              <a:rPr lang="en-US" sz="2500" dirty="0">
                <a:sym typeface="Wingdings" pitchFamily="2" charset="2"/>
              </a:rPr>
              <a:t>is the same everywhere at the same height and in all directions. </a:t>
            </a:r>
            <a:endParaRPr lang="en-US" sz="2500" dirty="0"/>
          </a:p>
        </p:txBody>
      </p:sp>
      <p:sp>
        <p:nvSpPr>
          <p:cNvPr id="3" name="Rectangle 2"/>
          <p:cNvSpPr/>
          <p:nvPr/>
        </p:nvSpPr>
        <p:spPr>
          <a:xfrm>
            <a:off x="3445746" y="-311"/>
            <a:ext cx="2398798" cy="553998"/>
          </a:xfrm>
          <a:prstGeom prst="rect">
            <a:avLst/>
          </a:prstGeom>
        </p:spPr>
        <p:txBody>
          <a:bodyPr wrap="none">
            <a:spAutoFit/>
          </a:bodyPr>
          <a:lstStyle/>
          <a:p>
            <a:r>
              <a:rPr lang="en-US" sz="3000" b="1" dirty="0">
                <a:solidFill>
                  <a:srgbClr val="FF0000"/>
                </a:solidFill>
              </a:rPr>
              <a:t>buoyant force</a:t>
            </a:r>
            <a:endParaRPr lang="en-US" sz="3000" dirty="0">
              <a:solidFill>
                <a:srgbClr val="FF0000"/>
              </a:solidFill>
            </a:endParaRPr>
          </a:p>
        </p:txBody>
      </p:sp>
      <p:sp>
        <p:nvSpPr>
          <p:cNvPr id="4" name="Slide Number Placeholder 3"/>
          <p:cNvSpPr>
            <a:spLocks noGrp="1"/>
          </p:cNvSpPr>
          <p:nvPr>
            <p:ph type="sldNum" sz="quarter" idx="12"/>
          </p:nvPr>
        </p:nvSpPr>
        <p:spPr/>
        <p:txBody>
          <a:bodyPr/>
          <a:lstStyle/>
          <a:p>
            <a:fld id="{DD47CC33-E8F8-4742-AE82-71CFB35D51BA}" type="slidenum">
              <a:rPr lang="en-US" smtClean="0"/>
              <a:t>1</a:t>
            </a:fld>
            <a:endParaRPr lang="en-US" dirty="0"/>
          </a:p>
        </p:txBody>
      </p:sp>
    </p:spTree>
    <p:extLst>
      <p:ext uri="{BB962C8B-B14F-4D97-AF65-F5344CB8AC3E}">
        <p14:creationId xmlns:p14="http://schemas.microsoft.com/office/powerpoint/2010/main" val="3135361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47B5609-F3DE-4A8B-A262-7A227262B0F3}" type="slidenum">
              <a:rPr lang="en-US"/>
              <a:pPr eaLnBrk="1" hangingPunct="1"/>
              <a:t>2</a:t>
            </a:fld>
            <a:endParaRPr lang="en-US"/>
          </a:p>
        </p:txBody>
      </p:sp>
      <p:sp>
        <p:nvSpPr>
          <p:cNvPr id="20485" name="Rectangle 4"/>
          <p:cNvSpPr>
            <a:spLocks noChangeArrowheads="1"/>
          </p:cNvSpPr>
          <p:nvPr/>
        </p:nvSpPr>
        <p:spPr bwMode="auto">
          <a:xfrm>
            <a:off x="457200" y="228600"/>
            <a:ext cx="8229600" cy="6397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ltLang="zh-CN" sz="2800" b="1">
                <a:solidFill>
                  <a:srgbClr val="3333FF"/>
                </a:solidFill>
                <a:ea typeface="宋体" pitchFamily="2" charset="-122"/>
              </a:rPr>
              <a:t>2B-04 Liquid Pressure</a:t>
            </a:r>
          </a:p>
        </p:txBody>
      </p:sp>
      <p:sp>
        <p:nvSpPr>
          <p:cNvPr id="117765" name="Rectangle 5"/>
          <p:cNvSpPr>
            <a:spLocks noChangeArrowheads="1"/>
          </p:cNvSpPr>
          <p:nvPr/>
        </p:nvSpPr>
        <p:spPr bwMode="auto">
          <a:xfrm>
            <a:off x="304800" y="5334000"/>
            <a:ext cx="8686800" cy="762000"/>
          </a:xfrm>
          <a:prstGeom prst="rect">
            <a:avLst/>
          </a:prstGeom>
          <a:solidFill>
            <a:schemeClr val="bg1"/>
          </a:solidFill>
          <a:ln>
            <a:noFill/>
          </a:ln>
        </p:spPr>
        <p:txBody>
          <a:bodyPr/>
          <a:lstStyle/>
          <a:p>
            <a:pPr algn="ctr">
              <a:lnSpc>
                <a:spcPct val="80000"/>
              </a:lnSpc>
              <a:spcBef>
                <a:spcPct val="20000"/>
              </a:spcBef>
            </a:pPr>
            <a:r>
              <a:rPr lang="en-US" altLang="zh-CN" sz="2000" b="1" dirty="0">
                <a:solidFill>
                  <a:srgbClr val="FF3300"/>
                </a:solidFill>
                <a:ea typeface="宋体" pitchFamily="2" charset="-122"/>
              </a:rPr>
              <a:t>AT ANY GIVEN POINT IN A STATIONARY LIQUID, THE PRESSURE IS THE SAME IN ALL DIRECTIONS</a:t>
            </a:r>
            <a:r>
              <a:rPr lang="en-US" altLang="zh-CN" sz="2000" dirty="0">
                <a:solidFill>
                  <a:srgbClr val="FF3300"/>
                </a:solidFill>
                <a:ea typeface="宋体" pitchFamily="2" charset="-122"/>
              </a:rPr>
              <a:t>.</a:t>
            </a:r>
          </a:p>
        </p:txBody>
      </p:sp>
      <p:sp>
        <p:nvSpPr>
          <p:cNvPr id="20488" name="Text Box 7"/>
          <p:cNvSpPr txBox="1">
            <a:spLocks noChangeArrowheads="1"/>
          </p:cNvSpPr>
          <p:nvPr/>
        </p:nvSpPr>
        <p:spPr bwMode="auto">
          <a:xfrm>
            <a:off x="1143000" y="990600"/>
            <a:ext cx="7543800" cy="33655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600" b="1">
                <a:solidFill>
                  <a:srgbClr val="669900"/>
                </a:solidFill>
                <a:ea typeface="宋体" pitchFamily="2" charset="-122"/>
              </a:rPr>
              <a:t>Investigating Pressure in different directions within a liquid in equilibrium.</a:t>
            </a:r>
          </a:p>
        </p:txBody>
      </p:sp>
      <p:sp>
        <p:nvSpPr>
          <p:cNvPr id="117769" name="Text Box 9"/>
          <p:cNvSpPr txBox="1">
            <a:spLocks noChangeArrowheads="1"/>
          </p:cNvSpPr>
          <p:nvPr/>
        </p:nvSpPr>
        <p:spPr bwMode="auto">
          <a:xfrm>
            <a:off x="4495800" y="1524000"/>
            <a:ext cx="3902075" cy="915988"/>
          </a:xfrm>
          <a:prstGeom prst="rect">
            <a:avLst/>
          </a:prstGeom>
          <a:solidFill>
            <a:srgbClr val="A0FEB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solidFill>
                  <a:srgbClr val="FF3300"/>
                </a:solidFill>
              </a:rPr>
              <a:t>The increase in pressure </a:t>
            </a:r>
            <a:r>
              <a:rPr lang="el-GR" b="1">
                <a:solidFill>
                  <a:srgbClr val="FF3300"/>
                </a:solidFill>
                <a:cs typeface="Arial" charset="0"/>
              </a:rPr>
              <a:t>ρ</a:t>
            </a:r>
            <a:r>
              <a:rPr lang="en-US" b="1">
                <a:solidFill>
                  <a:srgbClr val="FF3300"/>
                </a:solidFill>
                <a:cs typeface="Arial" charset="0"/>
              </a:rPr>
              <a:t>gh </a:t>
            </a:r>
            <a:r>
              <a:rPr lang="en-US" b="1">
                <a:solidFill>
                  <a:srgbClr val="FF3300"/>
                </a:solidFill>
              </a:rPr>
              <a:t>is measured by the difference in height of the liquid in the U tube</a:t>
            </a:r>
            <a:r>
              <a:rPr lang="en-US"/>
              <a:t>.</a:t>
            </a:r>
          </a:p>
        </p:txBody>
      </p:sp>
      <p:grpSp>
        <p:nvGrpSpPr>
          <p:cNvPr id="2" name="Group 10"/>
          <p:cNvGrpSpPr>
            <a:grpSpLocks/>
          </p:cNvGrpSpPr>
          <p:nvPr/>
        </p:nvGrpSpPr>
        <p:grpSpPr bwMode="auto">
          <a:xfrm>
            <a:off x="5105400" y="3124200"/>
            <a:ext cx="2468563" cy="1905000"/>
            <a:chOff x="3456" y="1152"/>
            <a:chExt cx="2270" cy="1916"/>
          </a:xfrm>
        </p:grpSpPr>
        <p:grpSp>
          <p:nvGrpSpPr>
            <p:cNvPr id="20494" name="Group 11"/>
            <p:cNvGrpSpPr>
              <a:grpSpLocks/>
            </p:cNvGrpSpPr>
            <p:nvPr/>
          </p:nvGrpSpPr>
          <p:grpSpPr bwMode="auto">
            <a:xfrm>
              <a:off x="3456" y="1152"/>
              <a:ext cx="2270" cy="1916"/>
              <a:chOff x="3456" y="1152"/>
              <a:chExt cx="2270" cy="1916"/>
            </a:xfrm>
          </p:grpSpPr>
          <p:pic>
            <p:nvPicPr>
              <p:cNvPr id="20497" name="Picture 12" descr="09_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6" y="1152"/>
                <a:ext cx="1920" cy="1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8" name="Text Box 13"/>
              <p:cNvSpPr txBox="1">
                <a:spLocks noChangeArrowheads="1"/>
              </p:cNvSpPr>
              <p:nvPr/>
            </p:nvSpPr>
            <p:spPr bwMode="auto">
              <a:xfrm>
                <a:off x="3494" y="2455"/>
                <a:ext cx="339" cy="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a:t>A</a:t>
                </a:r>
              </a:p>
            </p:txBody>
          </p:sp>
          <p:sp>
            <p:nvSpPr>
              <p:cNvPr id="20499" name="Text Box 14"/>
              <p:cNvSpPr txBox="1">
                <a:spLocks noChangeArrowheads="1"/>
              </p:cNvSpPr>
              <p:nvPr/>
            </p:nvSpPr>
            <p:spPr bwMode="auto">
              <a:xfrm>
                <a:off x="4165" y="2455"/>
                <a:ext cx="339" cy="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a:t>B</a:t>
                </a:r>
              </a:p>
            </p:txBody>
          </p:sp>
          <p:sp>
            <p:nvSpPr>
              <p:cNvPr id="20500" name="Text Box 15"/>
              <p:cNvSpPr txBox="1">
                <a:spLocks noChangeArrowheads="1"/>
              </p:cNvSpPr>
              <p:nvPr/>
            </p:nvSpPr>
            <p:spPr bwMode="auto">
              <a:xfrm>
                <a:off x="5376" y="2207"/>
                <a:ext cx="338" cy="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a:t>B</a:t>
                </a:r>
              </a:p>
            </p:txBody>
          </p:sp>
          <p:sp>
            <p:nvSpPr>
              <p:cNvPr id="20501" name="Text Box 16"/>
              <p:cNvSpPr txBox="1">
                <a:spLocks noChangeArrowheads="1"/>
              </p:cNvSpPr>
              <p:nvPr/>
            </p:nvSpPr>
            <p:spPr bwMode="auto">
              <a:xfrm>
                <a:off x="4944" y="2207"/>
                <a:ext cx="232" cy="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a:t>A</a:t>
                </a:r>
              </a:p>
            </p:txBody>
          </p:sp>
          <p:sp>
            <p:nvSpPr>
              <p:cNvPr id="20502" name="Line 17"/>
              <p:cNvSpPr>
                <a:spLocks noChangeShapeType="1"/>
              </p:cNvSpPr>
              <p:nvPr/>
            </p:nvSpPr>
            <p:spPr bwMode="auto">
              <a:xfrm>
                <a:off x="3456" y="2640"/>
                <a:ext cx="912" cy="0"/>
              </a:xfrm>
              <a:prstGeom prst="line">
                <a:avLst/>
              </a:prstGeom>
              <a:noFill/>
              <a:ln w="28575">
                <a:solidFill>
                  <a:srgbClr val="FF33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0503" name="Line 18"/>
              <p:cNvSpPr>
                <a:spLocks noChangeShapeType="1"/>
              </p:cNvSpPr>
              <p:nvPr/>
            </p:nvSpPr>
            <p:spPr bwMode="auto">
              <a:xfrm>
                <a:off x="4704" y="2256"/>
                <a:ext cx="912" cy="0"/>
              </a:xfrm>
              <a:prstGeom prst="line">
                <a:avLst/>
              </a:prstGeom>
              <a:noFill/>
              <a:ln w="28575">
                <a:solidFill>
                  <a:srgbClr val="FF33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0504" name="Line 19"/>
              <p:cNvSpPr>
                <a:spLocks noChangeShapeType="1"/>
              </p:cNvSpPr>
              <p:nvPr/>
            </p:nvSpPr>
            <p:spPr bwMode="auto">
              <a:xfrm flipV="1">
                <a:off x="5472" y="1344"/>
                <a:ext cx="0" cy="384"/>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05" name="Line 20"/>
              <p:cNvSpPr>
                <a:spLocks noChangeShapeType="1"/>
              </p:cNvSpPr>
              <p:nvPr/>
            </p:nvSpPr>
            <p:spPr bwMode="auto">
              <a:xfrm>
                <a:off x="5472" y="1872"/>
                <a:ext cx="0" cy="384"/>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06" name="Text Box 21"/>
              <p:cNvSpPr txBox="1">
                <a:spLocks noChangeArrowheads="1"/>
              </p:cNvSpPr>
              <p:nvPr/>
            </p:nvSpPr>
            <p:spPr bwMode="auto">
              <a:xfrm>
                <a:off x="5413" y="1639"/>
                <a:ext cx="313" cy="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a:t>h</a:t>
                </a:r>
              </a:p>
            </p:txBody>
          </p:sp>
        </p:grpSp>
        <p:sp>
          <p:nvSpPr>
            <p:cNvPr id="20495" name="Line 22"/>
            <p:cNvSpPr>
              <a:spLocks noChangeShapeType="1"/>
            </p:cNvSpPr>
            <p:nvPr/>
          </p:nvSpPr>
          <p:spPr bwMode="auto">
            <a:xfrm>
              <a:off x="4464" y="1296"/>
              <a:ext cx="0" cy="1152"/>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6" name="Text Box 23"/>
            <p:cNvSpPr txBox="1">
              <a:spLocks noChangeArrowheads="1"/>
            </p:cNvSpPr>
            <p:nvPr/>
          </p:nvSpPr>
          <p:spPr bwMode="auto">
            <a:xfrm>
              <a:off x="4560" y="1296"/>
              <a:ext cx="340"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t>g</a:t>
              </a:r>
            </a:p>
          </p:txBody>
        </p:sp>
      </p:grpSp>
      <p:pic>
        <p:nvPicPr>
          <p:cNvPr id="20492" name="Picture 24" descr="2B-04_pi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00200"/>
            <a:ext cx="1995488"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785" name="AutoShape 25"/>
          <p:cNvSpPr>
            <a:spLocks noChangeArrowheads="1"/>
          </p:cNvSpPr>
          <p:nvPr/>
        </p:nvSpPr>
        <p:spPr bwMode="auto">
          <a:xfrm>
            <a:off x="1676400" y="1371600"/>
            <a:ext cx="2819400" cy="1676400"/>
          </a:xfrm>
          <a:prstGeom prst="wedgeEllipseCallout">
            <a:avLst>
              <a:gd name="adj1" fmla="val -42569"/>
              <a:gd name="adj2" fmla="val 61079"/>
            </a:avLst>
          </a:prstGeom>
          <a:solidFill>
            <a:srgbClr val="FFFF66"/>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pPr algn="ctr"/>
            <a:r>
              <a:rPr lang="en-US" altLang="zh-CN" sz="1600" b="1">
                <a:solidFill>
                  <a:srgbClr val="669900"/>
                </a:solidFill>
                <a:ea typeface="宋体" pitchFamily="2" charset="-122"/>
              </a:rPr>
              <a:t>What will happen to the reading on the manometer as the sensor is rotated</a:t>
            </a:r>
            <a:r>
              <a:rPr lang="en-US" altLang="zh-CN" sz="1600" b="1">
                <a:solidFill>
                  <a:schemeClr val="bg1"/>
                </a:solidFill>
                <a:ea typeface="宋体" pitchFamily="2" charset="-122"/>
              </a:rPr>
              <a:t> </a:t>
            </a:r>
            <a:r>
              <a:rPr lang="en-US" altLang="zh-CN" sz="1600" b="1">
                <a:solidFill>
                  <a:srgbClr val="CC0000"/>
                </a:solidFill>
                <a:ea typeface="宋体" pitchFamily="2" charset="-122"/>
              </a:rPr>
              <a:t>?</a:t>
            </a:r>
          </a:p>
        </p:txBody>
      </p:sp>
    </p:spTree>
    <p:extLst>
      <p:ext uri="{BB962C8B-B14F-4D97-AF65-F5344CB8AC3E}">
        <p14:creationId xmlns:p14="http://schemas.microsoft.com/office/powerpoint/2010/main" val="814579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906" name="Rectangle 2"/>
          <p:cNvSpPr>
            <a:spLocks noGrp="1" noChangeArrowheads="1"/>
          </p:cNvSpPr>
          <p:nvPr>
            <p:ph type="title"/>
          </p:nvPr>
        </p:nvSpPr>
        <p:spPr>
          <a:xfrm>
            <a:off x="685800" y="0"/>
            <a:ext cx="7772400" cy="762000"/>
          </a:xfrm>
        </p:spPr>
        <p:txBody>
          <a:bodyPr/>
          <a:lstStyle/>
          <a:p>
            <a:r>
              <a:rPr lang="en-US" dirty="0">
                <a:solidFill>
                  <a:srgbClr val="FF0000"/>
                </a:solidFill>
              </a:rPr>
              <a:t>Archimedes’ Principle</a:t>
            </a:r>
          </a:p>
        </p:txBody>
      </p:sp>
      <p:sp>
        <p:nvSpPr>
          <p:cNvPr id="1147907" name="Rectangle 3"/>
          <p:cNvSpPr>
            <a:spLocks noGrp="1" noChangeArrowheads="1"/>
          </p:cNvSpPr>
          <p:nvPr>
            <p:ph type="body" idx="1"/>
          </p:nvPr>
        </p:nvSpPr>
        <p:spPr>
          <a:xfrm>
            <a:off x="0" y="685800"/>
            <a:ext cx="9144000" cy="2438400"/>
          </a:xfrm>
        </p:spPr>
        <p:txBody>
          <a:bodyPr>
            <a:normAutofit/>
          </a:bodyPr>
          <a:lstStyle/>
          <a:p>
            <a:r>
              <a:rPr lang="en-US" sz="2400" b="1" i="1" dirty="0">
                <a:solidFill>
                  <a:schemeClr val="accent1"/>
                </a:solidFill>
              </a:rPr>
              <a:t>Archimedes’ Principle</a:t>
            </a:r>
            <a:r>
              <a:rPr lang="en-US" sz="2400" dirty="0"/>
              <a:t>:  </a:t>
            </a:r>
            <a:r>
              <a:rPr lang="en-US" sz="2400" b="1" dirty="0"/>
              <a:t>The buoyant force acting on an object fully or partially submerged in a fluid is equal to the weight of the fluid displaced by the object.</a:t>
            </a:r>
            <a:endParaRPr lang="en-US" sz="2800" b="1" dirty="0"/>
          </a:p>
        </p:txBody>
      </p:sp>
      <p:pic>
        <p:nvPicPr>
          <p:cNvPr id="1147911" name="Picture 7" descr="09_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3886200"/>
            <a:ext cx="5562600" cy="265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685800" y="1944469"/>
            <a:ext cx="8229600" cy="1323439"/>
          </a:xfrm>
          <a:prstGeom prst="rect">
            <a:avLst/>
          </a:prstGeom>
        </p:spPr>
        <p:txBody>
          <a:bodyPr wrap="square">
            <a:spAutoFit/>
          </a:bodyPr>
          <a:lstStyle/>
          <a:p>
            <a:pPr marL="285750" indent="-285750">
              <a:buFont typeface="Arial" pitchFamily="34" charset="0"/>
              <a:buChar char="•"/>
            </a:pPr>
            <a:r>
              <a:rPr lang="en-US" sz="2000" dirty="0">
                <a:latin typeface="Times New Roman" pitchFamily="18" charset="0"/>
                <a:cs typeface="Times New Roman" pitchFamily="18" charset="0"/>
                <a:sym typeface="Wingdings" pitchFamily="2" charset="2"/>
              </a:rPr>
              <a:t>pressure  = density*g*height  </a:t>
            </a:r>
          </a:p>
          <a:p>
            <a:pPr marL="285750" indent="-285750">
              <a:buFont typeface="Arial" pitchFamily="34" charset="0"/>
              <a:buChar char="•"/>
            </a:pPr>
            <a:r>
              <a:rPr lang="en-US" sz="2000" dirty="0">
                <a:latin typeface="Times New Roman" pitchFamily="18" charset="0"/>
                <a:cs typeface="Times New Roman" pitchFamily="18" charset="0"/>
                <a:sym typeface="Wingdings" pitchFamily="2" charset="2"/>
              </a:rPr>
              <a:t>buoyant force = difference between forces on top and bottom surface</a:t>
            </a:r>
          </a:p>
          <a:p>
            <a:pPr lvl="1"/>
            <a:r>
              <a:rPr lang="en-US" sz="2000" dirty="0">
                <a:latin typeface="Times New Roman" pitchFamily="18" charset="0"/>
                <a:cs typeface="Times New Roman" pitchFamily="18" charset="0"/>
                <a:sym typeface="Wingdings" pitchFamily="2" charset="2"/>
              </a:rPr>
              <a:t>	             = (area*density*h)*g = mg </a:t>
            </a:r>
          </a:p>
          <a:p>
            <a:pPr lvl="1"/>
            <a:r>
              <a:rPr lang="en-US" sz="2000" dirty="0">
                <a:latin typeface="Times New Roman" pitchFamily="18" charset="0"/>
                <a:cs typeface="Times New Roman" pitchFamily="18" charset="0"/>
                <a:sym typeface="Wingdings" pitchFamily="2" charset="2"/>
              </a:rPr>
              <a:t>                    =  weight of the fluid displaced by the object. </a:t>
            </a:r>
          </a:p>
        </p:txBody>
      </p:sp>
      <p:sp>
        <p:nvSpPr>
          <p:cNvPr id="3" name="Slide Number Placeholder 2"/>
          <p:cNvSpPr>
            <a:spLocks noGrp="1"/>
          </p:cNvSpPr>
          <p:nvPr>
            <p:ph type="sldNum" sz="quarter" idx="12"/>
          </p:nvPr>
        </p:nvSpPr>
        <p:spPr/>
        <p:txBody>
          <a:bodyPr/>
          <a:lstStyle/>
          <a:p>
            <a:fld id="{DD47CC33-E8F8-4742-AE82-71CFB35D51BA}" type="slidenum">
              <a:rPr lang="en-US" smtClean="0"/>
              <a:t>3</a:t>
            </a:fld>
            <a:endParaRPr lang="en-US" dirty="0"/>
          </a:p>
        </p:txBody>
      </p:sp>
    </p:spTree>
    <p:extLst>
      <p:ext uri="{BB962C8B-B14F-4D97-AF65-F5344CB8AC3E}">
        <p14:creationId xmlns:p14="http://schemas.microsoft.com/office/powerpoint/2010/main" val="3583429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E6815E4-1729-47C0-B22E-6A049B840B65}" type="slidenum">
              <a:rPr lang="en-US"/>
              <a:pPr eaLnBrk="1" hangingPunct="1"/>
              <a:t>4</a:t>
            </a:fld>
            <a:endParaRPr lang="en-US" dirty="0"/>
          </a:p>
        </p:txBody>
      </p:sp>
      <p:sp>
        <p:nvSpPr>
          <p:cNvPr id="21509" name="Rectangle 2"/>
          <p:cNvSpPr>
            <a:spLocks noChangeArrowheads="1"/>
          </p:cNvSpPr>
          <p:nvPr/>
        </p:nvSpPr>
        <p:spPr bwMode="auto">
          <a:xfrm>
            <a:off x="457200" y="228600"/>
            <a:ext cx="8229600" cy="6397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ltLang="zh-CN" sz="2800" b="1" dirty="0">
                <a:solidFill>
                  <a:srgbClr val="3333FF"/>
                </a:solidFill>
                <a:ea typeface="宋体" pitchFamily="2" charset="-122"/>
              </a:rPr>
              <a:t>2B-05 Pressure Forces in Liquids</a:t>
            </a:r>
          </a:p>
        </p:txBody>
      </p:sp>
      <p:pic>
        <p:nvPicPr>
          <p:cNvPr id="21510" name="Picture 3" descr="2B-05_sized"/>
          <p:cNvPicPr>
            <a:picLocks noChangeAspect="1" noChangeArrowheads="1"/>
          </p:cNvPicPr>
          <p:nvPr/>
        </p:nvPicPr>
        <p:blipFill>
          <a:blip r:embed="rId3">
            <a:extLst>
              <a:ext uri="{28A0092B-C50C-407E-A947-70E740481C1C}">
                <a14:useLocalDpi xmlns:a14="http://schemas.microsoft.com/office/drawing/2010/main" val="0"/>
              </a:ext>
            </a:extLst>
          </a:blip>
          <a:srcRect l="43" t="2023" r="53963" b="160"/>
          <a:stretch>
            <a:fillRect/>
          </a:stretch>
        </p:blipFill>
        <p:spPr bwMode="auto">
          <a:xfrm>
            <a:off x="304800" y="2362200"/>
            <a:ext cx="3048000" cy="259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814" name="AutoShape 6"/>
          <p:cNvSpPr>
            <a:spLocks noChangeArrowheads="1"/>
          </p:cNvSpPr>
          <p:nvPr/>
        </p:nvSpPr>
        <p:spPr bwMode="auto">
          <a:xfrm>
            <a:off x="0" y="990600"/>
            <a:ext cx="2438400" cy="1447800"/>
          </a:xfrm>
          <a:prstGeom prst="wedgeEllipseCallout">
            <a:avLst>
              <a:gd name="adj1" fmla="val 67773"/>
              <a:gd name="adj2" fmla="val 107458"/>
            </a:avLst>
          </a:prstGeom>
          <a:solidFill>
            <a:srgbClr val="FFFF66"/>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pPr algn="ctr"/>
            <a:r>
              <a:rPr lang="en-US" altLang="zh-CN" sz="1400" b="1" dirty="0">
                <a:solidFill>
                  <a:srgbClr val="669900"/>
                </a:solidFill>
                <a:ea typeface="宋体" pitchFamily="2" charset="-122"/>
              </a:rPr>
              <a:t>What happens as the submerged cylinder filled with air is filled with water </a:t>
            </a:r>
            <a:r>
              <a:rPr lang="en-US" altLang="zh-CN" sz="1400" b="1" dirty="0">
                <a:solidFill>
                  <a:srgbClr val="FF0000"/>
                </a:solidFill>
                <a:ea typeface="宋体" pitchFamily="2" charset="-122"/>
              </a:rPr>
              <a:t>?</a:t>
            </a:r>
            <a:r>
              <a:rPr lang="en-US" altLang="zh-CN" sz="1400" b="1" dirty="0">
                <a:solidFill>
                  <a:srgbClr val="99CC00"/>
                </a:solidFill>
                <a:ea typeface="宋体" pitchFamily="2" charset="-122"/>
              </a:rPr>
              <a:t> </a:t>
            </a:r>
          </a:p>
        </p:txBody>
      </p:sp>
      <p:grpSp>
        <p:nvGrpSpPr>
          <p:cNvPr id="2" name="Group 8"/>
          <p:cNvGrpSpPr>
            <a:grpSpLocks/>
          </p:cNvGrpSpPr>
          <p:nvPr/>
        </p:nvGrpSpPr>
        <p:grpSpPr bwMode="auto">
          <a:xfrm>
            <a:off x="7239000" y="1600200"/>
            <a:ext cx="1219200" cy="1447800"/>
            <a:chOff x="3552" y="1152"/>
            <a:chExt cx="768" cy="1152"/>
          </a:xfrm>
        </p:grpSpPr>
        <p:sp>
          <p:nvSpPr>
            <p:cNvPr id="21531" name="Rectangle 9"/>
            <p:cNvSpPr>
              <a:spLocks noChangeArrowheads="1"/>
            </p:cNvSpPr>
            <p:nvPr/>
          </p:nvSpPr>
          <p:spPr bwMode="auto">
            <a:xfrm>
              <a:off x="3552" y="1296"/>
              <a:ext cx="768" cy="100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
          <p:nvSpPr>
            <p:cNvPr id="21532" name="Line 10"/>
            <p:cNvSpPr>
              <a:spLocks noChangeShapeType="1"/>
            </p:cNvSpPr>
            <p:nvPr/>
          </p:nvSpPr>
          <p:spPr bwMode="auto">
            <a:xfrm>
              <a:off x="3552" y="1200"/>
              <a:ext cx="0" cy="110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33" name="Line 11"/>
            <p:cNvSpPr>
              <a:spLocks noChangeShapeType="1"/>
            </p:cNvSpPr>
            <p:nvPr/>
          </p:nvSpPr>
          <p:spPr bwMode="auto">
            <a:xfrm>
              <a:off x="4320" y="1200"/>
              <a:ext cx="0" cy="110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34" name="Line 12"/>
            <p:cNvSpPr>
              <a:spLocks noChangeShapeType="1"/>
            </p:cNvSpPr>
            <p:nvPr/>
          </p:nvSpPr>
          <p:spPr bwMode="auto">
            <a:xfrm>
              <a:off x="3552" y="2304"/>
              <a:ext cx="7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35" name="Rectangle 13"/>
            <p:cNvSpPr>
              <a:spLocks noChangeArrowheads="1"/>
            </p:cNvSpPr>
            <p:nvPr/>
          </p:nvSpPr>
          <p:spPr bwMode="auto">
            <a:xfrm>
              <a:off x="3792" y="1296"/>
              <a:ext cx="288" cy="5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
          <p:nvSpPr>
            <p:cNvPr id="21536" name="Line 14"/>
            <p:cNvSpPr>
              <a:spLocks noChangeShapeType="1"/>
            </p:cNvSpPr>
            <p:nvPr/>
          </p:nvSpPr>
          <p:spPr bwMode="auto">
            <a:xfrm flipV="1">
              <a:off x="3936" y="1824"/>
              <a:ext cx="0" cy="288"/>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1537" name="Line 15"/>
            <p:cNvSpPr>
              <a:spLocks noChangeShapeType="1"/>
            </p:cNvSpPr>
            <p:nvPr/>
          </p:nvSpPr>
          <p:spPr bwMode="auto">
            <a:xfrm>
              <a:off x="3696" y="1824"/>
              <a:ext cx="480"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38" name="Line 16"/>
            <p:cNvSpPr>
              <a:spLocks noChangeShapeType="1"/>
            </p:cNvSpPr>
            <p:nvPr/>
          </p:nvSpPr>
          <p:spPr bwMode="auto">
            <a:xfrm flipV="1">
              <a:off x="3792" y="1152"/>
              <a:ext cx="0" cy="672"/>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39" name="Line 17"/>
            <p:cNvSpPr>
              <a:spLocks noChangeShapeType="1"/>
            </p:cNvSpPr>
            <p:nvPr/>
          </p:nvSpPr>
          <p:spPr bwMode="auto">
            <a:xfrm flipV="1">
              <a:off x="4080" y="1152"/>
              <a:ext cx="0" cy="672"/>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40" name="Line 18"/>
            <p:cNvSpPr>
              <a:spLocks noChangeShapeType="1"/>
            </p:cNvSpPr>
            <p:nvPr/>
          </p:nvSpPr>
          <p:spPr bwMode="auto">
            <a:xfrm>
              <a:off x="3936" y="1728"/>
              <a:ext cx="0" cy="96"/>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1541" name="Text Box 19"/>
            <p:cNvSpPr txBox="1">
              <a:spLocks noChangeArrowheads="1"/>
            </p:cNvSpPr>
            <p:nvPr/>
          </p:nvSpPr>
          <p:spPr bwMode="auto">
            <a:xfrm>
              <a:off x="3792" y="1200"/>
              <a:ext cx="336"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dirty="0"/>
                <a:t>Air</a:t>
              </a:r>
            </a:p>
          </p:txBody>
        </p:sp>
      </p:grpSp>
      <p:grpSp>
        <p:nvGrpSpPr>
          <p:cNvPr id="3" name="Group 21"/>
          <p:cNvGrpSpPr>
            <a:grpSpLocks/>
          </p:cNvGrpSpPr>
          <p:nvPr/>
        </p:nvGrpSpPr>
        <p:grpSpPr bwMode="auto">
          <a:xfrm>
            <a:off x="7315200" y="3429000"/>
            <a:ext cx="1143000" cy="1371600"/>
            <a:chOff x="4752" y="1152"/>
            <a:chExt cx="768" cy="1152"/>
          </a:xfrm>
        </p:grpSpPr>
        <p:sp>
          <p:nvSpPr>
            <p:cNvPr id="21520" name="Rectangle 22"/>
            <p:cNvSpPr>
              <a:spLocks noChangeArrowheads="1"/>
            </p:cNvSpPr>
            <p:nvPr/>
          </p:nvSpPr>
          <p:spPr bwMode="auto">
            <a:xfrm>
              <a:off x="4752" y="1296"/>
              <a:ext cx="768" cy="100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
          <p:nvSpPr>
            <p:cNvPr id="21521" name="Line 23"/>
            <p:cNvSpPr>
              <a:spLocks noChangeShapeType="1"/>
            </p:cNvSpPr>
            <p:nvPr/>
          </p:nvSpPr>
          <p:spPr bwMode="auto">
            <a:xfrm>
              <a:off x="4752" y="1200"/>
              <a:ext cx="0" cy="110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22" name="Line 24"/>
            <p:cNvSpPr>
              <a:spLocks noChangeShapeType="1"/>
            </p:cNvSpPr>
            <p:nvPr/>
          </p:nvSpPr>
          <p:spPr bwMode="auto">
            <a:xfrm>
              <a:off x="5520" y="1200"/>
              <a:ext cx="0" cy="110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23" name="Line 25"/>
            <p:cNvSpPr>
              <a:spLocks noChangeShapeType="1"/>
            </p:cNvSpPr>
            <p:nvPr/>
          </p:nvSpPr>
          <p:spPr bwMode="auto">
            <a:xfrm>
              <a:off x="4752" y="2304"/>
              <a:ext cx="7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24" name="Rectangle 26"/>
            <p:cNvSpPr>
              <a:spLocks noChangeArrowheads="1"/>
            </p:cNvSpPr>
            <p:nvPr/>
          </p:nvSpPr>
          <p:spPr bwMode="auto">
            <a:xfrm>
              <a:off x="4992" y="1296"/>
              <a:ext cx="288" cy="52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
          <p:nvSpPr>
            <p:cNvPr id="21525" name="Line 27"/>
            <p:cNvSpPr>
              <a:spLocks noChangeShapeType="1"/>
            </p:cNvSpPr>
            <p:nvPr/>
          </p:nvSpPr>
          <p:spPr bwMode="auto">
            <a:xfrm flipV="1">
              <a:off x="5136" y="1824"/>
              <a:ext cx="0" cy="288"/>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1526" name="Line 28"/>
            <p:cNvSpPr>
              <a:spLocks noChangeShapeType="1"/>
            </p:cNvSpPr>
            <p:nvPr/>
          </p:nvSpPr>
          <p:spPr bwMode="auto">
            <a:xfrm>
              <a:off x="4896" y="1824"/>
              <a:ext cx="480"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27" name="Line 29"/>
            <p:cNvSpPr>
              <a:spLocks noChangeShapeType="1"/>
            </p:cNvSpPr>
            <p:nvPr/>
          </p:nvSpPr>
          <p:spPr bwMode="auto">
            <a:xfrm flipV="1">
              <a:off x="4992" y="1152"/>
              <a:ext cx="0" cy="672"/>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28" name="Line 30"/>
            <p:cNvSpPr>
              <a:spLocks noChangeShapeType="1"/>
            </p:cNvSpPr>
            <p:nvPr/>
          </p:nvSpPr>
          <p:spPr bwMode="auto">
            <a:xfrm flipV="1">
              <a:off x="5280" y="1152"/>
              <a:ext cx="0" cy="672"/>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529" name="Line 31"/>
            <p:cNvSpPr>
              <a:spLocks noChangeShapeType="1"/>
            </p:cNvSpPr>
            <p:nvPr/>
          </p:nvSpPr>
          <p:spPr bwMode="auto">
            <a:xfrm>
              <a:off x="5136" y="1536"/>
              <a:ext cx="0" cy="288"/>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1530" name="Text Box 32"/>
            <p:cNvSpPr txBox="1">
              <a:spLocks noChangeArrowheads="1"/>
            </p:cNvSpPr>
            <p:nvPr/>
          </p:nvSpPr>
          <p:spPr bwMode="auto">
            <a:xfrm>
              <a:off x="4944" y="1296"/>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b="1" dirty="0"/>
                <a:t>Water</a:t>
              </a:r>
            </a:p>
          </p:txBody>
        </p:sp>
      </p:grpSp>
      <p:sp>
        <p:nvSpPr>
          <p:cNvPr id="21515" name="Text Box 33"/>
          <p:cNvSpPr txBox="1">
            <a:spLocks noChangeArrowheads="1"/>
          </p:cNvSpPr>
          <p:nvPr/>
        </p:nvSpPr>
        <p:spPr bwMode="auto">
          <a:xfrm>
            <a:off x="2362200" y="914400"/>
            <a:ext cx="5791200" cy="33655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600" b="1" dirty="0">
                <a:solidFill>
                  <a:srgbClr val="669900"/>
                </a:solidFill>
                <a:ea typeface="宋体" pitchFamily="2" charset="-122"/>
              </a:rPr>
              <a:t>An open ended cylinder kept shut by liquid pressure</a:t>
            </a:r>
          </a:p>
        </p:txBody>
      </p:sp>
      <p:sp>
        <p:nvSpPr>
          <p:cNvPr id="119843" name="Text Box 35"/>
          <p:cNvSpPr txBox="1">
            <a:spLocks noChangeArrowheads="1"/>
          </p:cNvSpPr>
          <p:nvPr/>
        </p:nvSpPr>
        <p:spPr bwMode="auto">
          <a:xfrm>
            <a:off x="3429000" y="1676400"/>
            <a:ext cx="3330575" cy="1465263"/>
          </a:xfrm>
          <a:prstGeom prst="rect">
            <a:avLst/>
          </a:prstGeom>
          <a:solidFill>
            <a:srgbClr val="A0FEB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b="1" dirty="0">
                <a:solidFill>
                  <a:srgbClr val="FF3300"/>
                </a:solidFill>
              </a:rPr>
              <a:t>There are two forces acting on the plate. It’s weight down and PA up. When PA exceeds the weight the cylinder stays intact</a:t>
            </a:r>
          </a:p>
        </p:txBody>
      </p:sp>
      <p:sp>
        <p:nvSpPr>
          <p:cNvPr id="119844" name="Text Box 36"/>
          <p:cNvSpPr txBox="1">
            <a:spLocks noChangeArrowheads="1"/>
          </p:cNvSpPr>
          <p:nvPr/>
        </p:nvSpPr>
        <p:spPr bwMode="auto">
          <a:xfrm>
            <a:off x="3489325" y="3313113"/>
            <a:ext cx="3292475" cy="1739900"/>
          </a:xfrm>
          <a:prstGeom prst="rect">
            <a:avLst/>
          </a:prstGeom>
          <a:solidFill>
            <a:srgbClr val="A0FEB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dirty="0">
                <a:solidFill>
                  <a:srgbClr val="FF3300"/>
                </a:solidFill>
              </a:rPr>
              <a:t>In this situation the plate has to now support the weight of the water and when the weight of the water plus plate exceeds PA the cylinder opens</a:t>
            </a:r>
          </a:p>
        </p:txBody>
      </p:sp>
      <p:sp>
        <p:nvSpPr>
          <p:cNvPr id="21518" name="Text Box 37"/>
          <p:cNvSpPr txBox="1">
            <a:spLocks noChangeArrowheads="1"/>
          </p:cNvSpPr>
          <p:nvPr/>
        </p:nvSpPr>
        <p:spPr bwMode="auto">
          <a:xfrm>
            <a:off x="7848600" y="4343400"/>
            <a:ext cx="501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dirty="0">
                <a:solidFill>
                  <a:srgbClr val="3333FF"/>
                </a:solidFill>
              </a:rPr>
              <a:t>PA</a:t>
            </a:r>
          </a:p>
        </p:txBody>
      </p:sp>
      <p:sp>
        <p:nvSpPr>
          <p:cNvPr id="21519" name="Text Box 38"/>
          <p:cNvSpPr txBox="1">
            <a:spLocks noChangeArrowheads="1"/>
          </p:cNvSpPr>
          <p:nvPr/>
        </p:nvSpPr>
        <p:spPr bwMode="auto">
          <a:xfrm>
            <a:off x="7848600" y="2514600"/>
            <a:ext cx="501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dirty="0">
                <a:solidFill>
                  <a:srgbClr val="3333FF"/>
                </a:solidFill>
              </a:rPr>
              <a:t>PA</a:t>
            </a:r>
          </a:p>
        </p:txBody>
      </p:sp>
    </p:spTree>
    <p:extLst>
      <p:ext uri="{BB962C8B-B14F-4D97-AF65-F5344CB8AC3E}">
        <p14:creationId xmlns:p14="http://schemas.microsoft.com/office/powerpoint/2010/main" val="2751866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37C62E6-8041-4A37-89F3-D5E6887EB2E8}" type="slidenum">
              <a:rPr lang="en-US"/>
              <a:pPr eaLnBrk="1" hangingPunct="1"/>
              <a:t>5</a:t>
            </a:fld>
            <a:endParaRPr lang="en-US" dirty="0"/>
          </a:p>
        </p:txBody>
      </p:sp>
      <p:pic>
        <p:nvPicPr>
          <p:cNvPr id="24581" name="Picture 2" descr="2B-10_sized"/>
          <p:cNvPicPr>
            <a:picLocks noChangeAspect="1" noChangeArrowheads="1"/>
          </p:cNvPicPr>
          <p:nvPr/>
        </p:nvPicPr>
        <p:blipFill>
          <a:blip r:embed="rId3">
            <a:extLst>
              <a:ext uri="{28A0092B-C50C-407E-A947-70E740481C1C}">
                <a14:useLocalDpi xmlns:a14="http://schemas.microsoft.com/office/drawing/2010/main" val="0"/>
              </a:ext>
            </a:extLst>
          </a:blip>
          <a:srcRect l="40741" r="1852"/>
          <a:stretch>
            <a:fillRect/>
          </a:stretch>
        </p:blipFill>
        <p:spPr bwMode="auto">
          <a:xfrm>
            <a:off x="-8021" y="1143000"/>
            <a:ext cx="2362200"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Rectangle 9"/>
          <p:cNvSpPr>
            <a:spLocks noChangeArrowheads="1"/>
          </p:cNvSpPr>
          <p:nvPr/>
        </p:nvSpPr>
        <p:spPr bwMode="auto">
          <a:xfrm>
            <a:off x="457200" y="152400"/>
            <a:ext cx="8229600" cy="6397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ltLang="zh-CN" sz="2800" b="1" dirty="0">
                <a:solidFill>
                  <a:schemeClr val="bg1"/>
                </a:solidFill>
                <a:ea typeface="宋体" pitchFamily="2" charset="-122"/>
              </a:rPr>
              <a:t>2B-10 Archimedes II</a:t>
            </a:r>
          </a:p>
        </p:txBody>
      </p:sp>
      <p:sp>
        <p:nvSpPr>
          <p:cNvPr id="3" name="TextBox 2"/>
          <p:cNvSpPr txBox="1"/>
          <p:nvPr/>
        </p:nvSpPr>
        <p:spPr>
          <a:xfrm>
            <a:off x="2354179" y="990600"/>
            <a:ext cx="6332621" cy="5093702"/>
          </a:xfrm>
          <a:prstGeom prst="rect">
            <a:avLst/>
          </a:prstGeom>
          <a:noFill/>
        </p:spPr>
        <p:txBody>
          <a:bodyPr wrap="square" rtlCol="0">
            <a:spAutoFit/>
          </a:bodyPr>
          <a:lstStyle/>
          <a:p>
            <a:r>
              <a:rPr lang="en-US" sz="2500" dirty="0">
                <a:solidFill>
                  <a:schemeClr val="accent1"/>
                </a:solidFill>
              </a:rPr>
              <a:t>Take the 1</a:t>
            </a:r>
            <a:r>
              <a:rPr lang="en-US" sz="2500" baseline="30000" dirty="0">
                <a:solidFill>
                  <a:schemeClr val="accent1"/>
                </a:solidFill>
              </a:rPr>
              <a:t>st</a:t>
            </a:r>
            <a:r>
              <a:rPr lang="en-US" sz="2500" dirty="0">
                <a:solidFill>
                  <a:schemeClr val="accent1"/>
                </a:solidFill>
              </a:rPr>
              <a:t> reading before put the object into large beaker  where the water level is just at the overflow point. </a:t>
            </a:r>
          </a:p>
          <a:p>
            <a:r>
              <a:rPr lang="en-US" sz="2500" dirty="0">
                <a:solidFill>
                  <a:schemeClr val="accent1"/>
                </a:solidFill>
              </a:rPr>
              <a:t>One then submerge the object into the water while the displaced water is caught in a small beaker.  Take  the 2</a:t>
            </a:r>
            <a:r>
              <a:rPr lang="en-US" sz="2500" baseline="30000" dirty="0">
                <a:solidFill>
                  <a:schemeClr val="accent1"/>
                </a:solidFill>
              </a:rPr>
              <a:t>nd</a:t>
            </a:r>
            <a:r>
              <a:rPr lang="en-US" sz="2500" dirty="0">
                <a:solidFill>
                  <a:schemeClr val="accent1"/>
                </a:solidFill>
              </a:rPr>
              <a:t> reading on the scale. </a:t>
            </a:r>
            <a:endParaRPr lang="en-US" altLang="zh-CN" sz="2500" dirty="0">
              <a:solidFill>
                <a:schemeClr val="accent1"/>
              </a:solidFill>
            </a:endParaRPr>
          </a:p>
          <a:p>
            <a:r>
              <a:rPr lang="en-US" sz="2500" dirty="0">
                <a:solidFill>
                  <a:schemeClr val="accent1"/>
                </a:solidFill>
              </a:rPr>
              <a:t>One then  put the overflowed water to the copper container, take the 3</a:t>
            </a:r>
            <a:r>
              <a:rPr lang="en-US" sz="2500" baseline="30000" dirty="0">
                <a:solidFill>
                  <a:schemeClr val="accent1"/>
                </a:solidFill>
              </a:rPr>
              <a:t>rd</a:t>
            </a:r>
            <a:r>
              <a:rPr lang="en-US" sz="2500" dirty="0">
                <a:solidFill>
                  <a:schemeClr val="accent1"/>
                </a:solidFill>
              </a:rPr>
              <a:t> reading. The 3</a:t>
            </a:r>
            <a:r>
              <a:rPr lang="en-US" sz="2500" baseline="30000" dirty="0">
                <a:solidFill>
                  <a:schemeClr val="accent1"/>
                </a:solidFill>
              </a:rPr>
              <a:t>rd</a:t>
            </a:r>
            <a:r>
              <a:rPr lang="en-US" sz="2500" dirty="0">
                <a:solidFill>
                  <a:schemeClr val="accent1"/>
                </a:solidFill>
              </a:rPr>
              <a:t>  reading of the scale will </a:t>
            </a:r>
          </a:p>
          <a:p>
            <a:endParaRPr lang="en-US" sz="2500" dirty="0"/>
          </a:p>
          <a:p>
            <a:pPr marL="342900" indent="-342900">
              <a:buAutoNum type="alphaUcPeriod"/>
            </a:pPr>
            <a:r>
              <a:rPr lang="en-US" sz="2500" dirty="0"/>
              <a:t>Be the same as the 2</a:t>
            </a:r>
            <a:r>
              <a:rPr lang="en-US" sz="2500" baseline="30000" dirty="0"/>
              <a:t>nd</a:t>
            </a:r>
            <a:r>
              <a:rPr lang="en-US" sz="2500" dirty="0"/>
              <a:t> reading.  </a:t>
            </a:r>
          </a:p>
          <a:p>
            <a:pPr marL="342900" indent="-342900">
              <a:buAutoNum type="alphaUcPeriod"/>
            </a:pPr>
            <a:r>
              <a:rPr lang="en-US" sz="2500" dirty="0"/>
              <a:t>Be the same as the 1</a:t>
            </a:r>
            <a:r>
              <a:rPr lang="en-US" sz="2500" baseline="30000" dirty="0"/>
              <a:t>st</a:t>
            </a:r>
            <a:r>
              <a:rPr lang="en-US" sz="2500" dirty="0"/>
              <a:t> reading </a:t>
            </a:r>
          </a:p>
          <a:p>
            <a:pPr marL="342900" indent="-342900">
              <a:buAutoNum type="alphaUcPeriod"/>
            </a:pPr>
            <a:r>
              <a:rPr lang="en-US" sz="2500" dirty="0"/>
              <a:t>Be smaller than the 1</a:t>
            </a:r>
            <a:r>
              <a:rPr lang="en-US" sz="2500" baseline="30000" dirty="0"/>
              <a:t>st</a:t>
            </a:r>
            <a:r>
              <a:rPr lang="en-US" sz="2500" dirty="0"/>
              <a:t> reading. </a:t>
            </a:r>
          </a:p>
        </p:txBody>
      </p:sp>
    </p:spTree>
    <p:extLst>
      <p:ext uri="{BB962C8B-B14F-4D97-AF65-F5344CB8AC3E}">
        <p14:creationId xmlns:p14="http://schemas.microsoft.com/office/powerpoint/2010/main" val="487539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37C62E6-8041-4A37-89F3-D5E6887EB2E8}" type="slidenum">
              <a:rPr lang="en-US"/>
              <a:pPr eaLnBrk="1" hangingPunct="1"/>
              <a:t>6</a:t>
            </a:fld>
            <a:endParaRPr lang="en-US" dirty="0"/>
          </a:p>
        </p:txBody>
      </p:sp>
      <p:pic>
        <p:nvPicPr>
          <p:cNvPr id="24581" name="Picture 2" descr="2B-10_sized"/>
          <p:cNvPicPr>
            <a:picLocks noChangeAspect="1" noChangeArrowheads="1"/>
          </p:cNvPicPr>
          <p:nvPr/>
        </p:nvPicPr>
        <p:blipFill>
          <a:blip r:embed="rId3">
            <a:extLst>
              <a:ext uri="{28A0092B-C50C-407E-A947-70E740481C1C}">
                <a14:useLocalDpi xmlns:a14="http://schemas.microsoft.com/office/drawing/2010/main" val="0"/>
              </a:ext>
            </a:extLst>
          </a:blip>
          <a:srcRect l="40741" r="1852"/>
          <a:stretch>
            <a:fillRect/>
          </a:stretch>
        </p:blipFill>
        <p:spPr bwMode="auto">
          <a:xfrm>
            <a:off x="1752600" y="1600200"/>
            <a:ext cx="2362200"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Rectangle 9"/>
          <p:cNvSpPr>
            <a:spLocks noChangeArrowheads="1"/>
          </p:cNvSpPr>
          <p:nvPr/>
        </p:nvSpPr>
        <p:spPr bwMode="auto">
          <a:xfrm>
            <a:off x="457200" y="152400"/>
            <a:ext cx="8229600" cy="6397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ltLang="zh-CN" sz="2800" b="1" dirty="0">
                <a:solidFill>
                  <a:schemeClr val="bg1"/>
                </a:solidFill>
                <a:ea typeface="宋体" pitchFamily="2" charset="-122"/>
              </a:rPr>
              <a:t>2B-10 Archimedes II</a:t>
            </a:r>
          </a:p>
        </p:txBody>
      </p:sp>
      <p:pic>
        <p:nvPicPr>
          <p:cNvPr id="24583" name="Picture 10" descr="2B-10_sized"/>
          <p:cNvPicPr>
            <a:picLocks noChangeAspect="1" noChangeArrowheads="1"/>
          </p:cNvPicPr>
          <p:nvPr/>
        </p:nvPicPr>
        <p:blipFill>
          <a:blip r:embed="rId3">
            <a:extLst>
              <a:ext uri="{28A0092B-C50C-407E-A947-70E740481C1C}">
                <a14:useLocalDpi xmlns:a14="http://schemas.microsoft.com/office/drawing/2010/main" val="0"/>
              </a:ext>
            </a:extLst>
          </a:blip>
          <a:srcRect l="1852" r="61111"/>
          <a:stretch>
            <a:fillRect/>
          </a:stretch>
        </p:blipFill>
        <p:spPr bwMode="auto">
          <a:xfrm>
            <a:off x="304800" y="1600200"/>
            <a:ext cx="1524000"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33" name="Text Box 29"/>
          <p:cNvSpPr txBox="1">
            <a:spLocks noChangeArrowheads="1"/>
          </p:cNvSpPr>
          <p:nvPr/>
        </p:nvSpPr>
        <p:spPr bwMode="auto">
          <a:xfrm>
            <a:off x="457200" y="4290344"/>
            <a:ext cx="8305800" cy="1474788"/>
          </a:xfrm>
          <a:prstGeom prst="rect">
            <a:avLst/>
          </a:prstGeom>
          <a:solidFill>
            <a:srgbClr val="A0FEB9"/>
          </a:solidFill>
          <a:ln w="9525">
            <a:solidFill>
              <a:srgbClr val="FFC1C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zh-CN" b="1" dirty="0">
                <a:solidFill>
                  <a:srgbClr val="CC0000"/>
                </a:solidFill>
                <a:ea typeface="宋体" pitchFamily="2" charset="-122"/>
              </a:rPr>
              <a:t> </a:t>
            </a:r>
            <a:r>
              <a:rPr lang="en-US" altLang="zh-CN" b="1" i="1" dirty="0">
                <a:solidFill>
                  <a:srgbClr val="CC0000"/>
                </a:solidFill>
                <a:ea typeface="宋体" pitchFamily="2" charset="-122"/>
              </a:rPr>
              <a:t>  </a:t>
            </a:r>
            <a:r>
              <a:rPr lang="en-US" altLang="zh-CN" b="1" dirty="0">
                <a:solidFill>
                  <a:srgbClr val="FF3300"/>
                </a:solidFill>
                <a:ea typeface="宋体" pitchFamily="2" charset="-122"/>
              </a:rPr>
              <a:t>A. The block is not immersed                                      </a:t>
            </a:r>
            <a:r>
              <a:rPr lang="en-US" altLang="zh-CN" b="1" i="1" dirty="0">
                <a:solidFill>
                  <a:srgbClr val="FF3300"/>
                </a:solidFill>
                <a:ea typeface="宋体" pitchFamily="2" charset="-122"/>
              </a:rPr>
              <a:t>T</a:t>
            </a:r>
            <a:r>
              <a:rPr lang="en-US" altLang="zh-CN" b="1" i="1" baseline="-25000" dirty="0">
                <a:solidFill>
                  <a:srgbClr val="FF3300"/>
                </a:solidFill>
                <a:ea typeface="宋体" pitchFamily="2" charset="-122"/>
              </a:rPr>
              <a:t>1</a:t>
            </a:r>
            <a:r>
              <a:rPr lang="en-US" altLang="zh-CN" b="1" i="1" dirty="0">
                <a:solidFill>
                  <a:srgbClr val="FF3300"/>
                </a:solidFill>
                <a:ea typeface="宋体" pitchFamily="2" charset="-122"/>
              </a:rPr>
              <a:t> = Mg  </a:t>
            </a:r>
          </a:p>
          <a:p>
            <a:pPr eaLnBrk="1" hangingPunct="1"/>
            <a:r>
              <a:rPr lang="en-US" altLang="zh-CN" b="1" i="1" dirty="0">
                <a:solidFill>
                  <a:srgbClr val="FF3300"/>
                </a:solidFill>
                <a:ea typeface="宋体" pitchFamily="2" charset="-122"/>
              </a:rPr>
              <a:t>   </a:t>
            </a:r>
            <a:r>
              <a:rPr lang="en-US" altLang="zh-CN" b="1" dirty="0">
                <a:solidFill>
                  <a:srgbClr val="FF3300"/>
                </a:solidFill>
                <a:ea typeface="宋体" pitchFamily="2" charset="-122"/>
              </a:rPr>
              <a:t>B. The block is immersed but the liquid runs out      T</a:t>
            </a:r>
            <a:r>
              <a:rPr lang="en-US" altLang="zh-CN" b="1" baseline="-25000" dirty="0">
                <a:solidFill>
                  <a:srgbClr val="FF3300"/>
                </a:solidFill>
                <a:ea typeface="宋体" pitchFamily="2" charset="-122"/>
              </a:rPr>
              <a:t>2</a:t>
            </a:r>
            <a:r>
              <a:rPr lang="en-US" altLang="zh-CN" b="1" dirty="0">
                <a:solidFill>
                  <a:srgbClr val="FF3300"/>
                </a:solidFill>
                <a:ea typeface="宋体" pitchFamily="2" charset="-122"/>
              </a:rPr>
              <a:t> = Mg – F</a:t>
            </a:r>
            <a:r>
              <a:rPr lang="en-US" altLang="zh-CN" b="1" baseline="-25000" dirty="0">
                <a:solidFill>
                  <a:srgbClr val="FF3300"/>
                </a:solidFill>
                <a:ea typeface="宋体" pitchFamily="2" charset="-122"/>
              </a:rPr>
              <a:t>B</a:t>
            </a:r>
            <a:r>
              <a:rPr lang="en-US" altLang="zh-CN" b="1" dirty="0">
                <a:solidFill>
                  <a:srgbClr val="FF3300"/>
                </a:solidFill>
                <a:ea typeface="宋体" pitchFamily="2" charset="-122"/>
              </a:rPr>
              <a:t>    </a:t>
            </a:r>
          </a:p>
          <a:p>
            <a:pPr eaLnBrk="1" hangingPunct="1"/>
            <a:r>
              <a:rPr lang="en-US" altLang="zh-CN" b="1" dirty="0">
                <a:solidFill>
                  <a:srgbClr val="FF3300"/>
                </a:solidFill>
                <a:ea typeface="宋体" pitchFamily="2" charset="-122"/>
              </a:rPr>
              <a:t>    C. The displaced liquid is poured into the can          T</a:t>
            </a:r>
            <a:r>
              <a:rPr lang="en-US" altLang="zh-CN" b="1" baseline="-25000" dirty="0">
                <a:solidFill>
                  <a:srgbClr val="FF3300"/>
                </a:solidFill>
                <a:ea typeface="宋体" pitchFamily="2" charset="-122"/>
              </a:rPr>
              <a:t>3</a:t>
            </a:r>
            <a:r>
              <a:rPr lang="en-US" altLang="zh-CN" b="1" dirty="0">
                <a:solidFill>
                  <a:srgbClr val="FF3300"/>
                </a:solidFill>
                <a:ea typeface="宋体" pitchFamily="2" charset="-122"/>
              </a:rPr>
              <a:t> = Mg – F</a:t>
            </a:r>
            <a:r>
              <a:rPr lang="en-US" altLang="zh-CN" b="1" baseline="-25000" dirty="0">
                <a:solidFill>
                  <a:srgbClr val="FF3300"/>
                </a:solidFill>
                <a:ea typeface="宋体" pitchFamily="2" charset="-122"/>
              </a:rPr>
              <a:t>B</a:t>
            </a:r>
            <a:r>
              <a:rPr lang="en-US" altLang="zh-CN" dirty="0">
                <a:solidFill>
                  <a:srgbClr val="FF3300"/>
                </a:solidFill>
                <a:ea typeface="宋体" pitchFamily="2" charset="-122"/>
              </a:rPr>
              <a:t> </a:t>
            </a:r>
            <a:r>
              <a:rPr lang="en-US" altLang="zh-CN" b="1" dirty="0">
                <a:solidFill>
                  <a:srgbClr val="FF3300"/>
                </a:solidFill>
                <a:ea typeface="宋体" pitchFamily="2" charset="-122"/>
              </a:rPr>
              <a:t>+ W</a:t>
            </a:r>
            <a:r>
              <a:rPr lang="en-US" altLang="zh-CN" b="1" baseline="-25000" dirty="0">
                <a:solidFill>
                  <a:srgbClr val="FF3300"/>
                </a:solidFill>
                <a:ea typeface="宋体" pitchFamily="2" charset="-122"/>
              </a:rPr>
              <a:t>DF</a:t>
            </a:r>
            <a:endParaRPr lang="en-US" altLang="zh-CN" b="1" dirty="0">
              <a:solidFill>
                <a:srgbClr val="FF3300"/>
              </a:solidFill>
              <a:ea typeface="宋体" pitchFamily="2" charset="-122"/>
            </a:endParaRPr>
          </a:p>
          <a:p>
            <a:pPr eaLnBrk="1" hangingPunct="1"/>
            <a:r>
              <a:rPr lang="en-US" altLang="zh-CN" b="1" dirty="0">
                <a:solidFill>
                  <a:srgbClr val="FF3300"/>
                </a:solidFill>
                <a:ea typeface="宋体" pitchFamily="2" charset="-122"/>
              </a:rPr>
              <a:t>   T</a:t>
            </a:r>
            <a:r>
              <a:rPr lang="en-US" altLang="zh-CN" b="1" baseline="-25000" dirty="0">
                <a:solidFill>
                  <a:srgbClr val="FF3300"/>
                </a:solidFill>
                <a:ea typeface="宋体" pitchFamily="2" charset="-122"/>
              </a:rPr>
              <a:t>1</a:t>
            </a:r>
            <a:r>
              <a:rPr lang="en-US" altLang="zh-CN" b="1" dirty="0">
                <a:solidFill>
                  <a:srgbClr val="FF3300"/>
                </a:solidFill>
                <a:ea typeface="宋体" pitchFamily="2" charset="-122"/>
              </a:rPr>
              <a:t> is found to equal T</a:t>
            </a:r>
            <a:r>
              <a:rPr lang="en-US" altLang="zh-CN" b="1" baseline="-25000" dirty="0">
                <a:solidFill>
                  <a:srgbClr val="FF3300"/>
                </a:solidFill>
                <a:ea typeface="宋体" pitchFamily="2" charset="-122"/>
              </a:rPr>
              <a:t>3</a:t>
            </a:r>
            <a:r>
              <a:rPr lang="en-US" altLang="zh-CN" b="1" dirty="0">
                <a:solidFill>
                  <a:srgbClr val="FF3300"/>
                </a:solidFill>
                <a:ea typeface="宋体" pitchFamily="2" charset="-122"/>
              </a:rPr>
              <a:t> which means that the </a:t>
            </a:r>
            <a:r>
              <a:rPr lang="en-US" altLang="zh-CN" b="1" dirty="0" err="1">
                <a:solidFill>
                  <a:srgbClr val="FF3300"/>
                </a:solidFill>
                <a:ea typeface="宋体" pitchFamily="2" charset="-122"/>
              </a:rPr>
              <a:t>bouyant</a:t>
            </a:r>
            <a:r>
              <a:rPr lang="en-US" altLang="zh-CN" b="1" dirty="0">
                <a:solidFill>
                  <a:srgbClr val="FF3300"/>
                </a:solidFill>
                <a:ea typeface="宋体" pitchFamily="2" charset="-122"/>
              </a:rPr>
              <a:t> force     FB is</a:t>
            </a:r>
          </a:p>
          <a:p>
            <a:pPr eaLnBrk="1" hangingPunct="1"/>
            <a:r>
              <a:rPr lang="en-US" altLang="zh-CN" b="1" dirty="0">
                <a:solidFill>
                  <a:srgbClr val="FF3300"/>
                </a:solidFill>
                <a:ea typeface="宋体" pitchFamily="2" charset="-122"/>
              </a:rPr>
              <a:t> equal to W</a:t>
            </a:r>
            <a:r>
              <a:rPr lang="en-US" altLang="zh-CN" b="1" baseline="-25000" dirty="0">
                <a:solidFill>
                  <a:srgbClr val="FF3300"/>
                </a:solidFill>
                <a:ea typeface="宋体" pitchFamily="2" charset="-122"/>
              </a:rPr>
              <a:t>DF</a:t>
            </a:r>
            <a:r>
              <a:rPr lang="en-US" altLang="zh-CN" b="1" dirty="0">
                <a:solidFill>
                  <a:srgbClr val="FF3300"/>
                </a:solidFill>
                <a:ea typeface="宋体" pitchFamily="2" charset="-122"/>
              </a:rPr>
              <a:t> the Weight of the displaced Fluid</a:t>
            </a:r>
            <a:endParaRPr lang="en-US" b="1" dirty="0">
              <a:solidFill>
                <a:srgbClr val="FF3300"/>
              </a:solidFill>
              <a:ea typeface="宋体" pitchFamily="2" charset="-122"/>
            </a:endParaRPr>
          </a:p>
        </p:txBody>
      </p:sp>
      <p:sp>
        <p:nvSpPr>
          <p:cNvPr id="123935" name="Rectangle 31"/>
          <p:cNvSpPr>
            <a:spLocks noChangeArrowheads="1"/>
          </p:cNvSpPr>
          <p:nvPr/>
        </p:nvSpPr>
        <p:spPr bwMode="auto">
          <a:xfrm>
            <a:off x="228600" y="5765132"/>
            <a:ext cx="8915400" cy="381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altLang="zh-CN" b="1" dirty="0">
                <a:solidFill>
                  <a:schemeClr val="bg1"/>
                </a:solidFill>
                <a:ea typeface="宋体" pitchFamily="2" charset="-122"/>
              </a:rPr>
              <a:t>THE BUOYANT FORCE IS EQUAL TO THE WEIGHT OF THE FLUID DISPLACED.</a:t>
            </a:r>
          </a:p>
        </p:txBody>
      </p:sp>
      <p:sp>
        <p:nvSpPr>
          <p:cNvPr id="24586" name="Text Box 32"/>
          <p:cNvSpPr txBox="1">
            <a:spLocks noChangeArrowheads="1"/>
          </p:cNvSpPr>
          <p:nvPr/>
        </p:nvSpPr>
        <p:spPr bwMode="auto">
          <a:xfrm>
            <a:off x="1981200" y="838200"/>
            <a:ext cx="6705600" cy="581025"/>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600" b="1">
                <a:solidFill>
                  <a:srgbClr val="669900"/>
                </a:solidFill>
                <a:ea typeface="宋体" pitchFamily="2" charset="-122"/>
              </a:rPr>
              <a:t>Use a scale to establish the relationship between the Buoyant Force on an object and the Weight of Fluid Displaced by the object</a:t>
            </a:r>
          </a:p>
        </p:txBody>
      </p:sp>
      <p:grpSp>
        <p:nvGrpSpPr>
          <p:cNvPr id="2" name="Group 36"/>
          <p:cNvGrpSpPr>
            <a:grpSpLocks/>
          </p:cNvGrpSpPr>
          <p:nvPr/>
        </p:nvGrpSpPr>
        <p:grpSpPr bwMode="auto">
          <a:xfrm>
            <a:off x="4556125" y="1447800"/>
            <a:ext cx="1181100" cy="2165350"/>
            <a:chOff x="2870" y="912"/>
            <a:chExt cx="744" cy="1364"/>
          </a:xfrm>
        </p:grpSpPr>
        <p:grpSp>
          <p:nvGrpSpPr>
            <p:cNvPr id="24610" name="Group 3"/>
            <p:cNvGrpSpPr>
              <a:grpSpLocks/>
            </p:cNvGrpSpPr>
            <p:nvPr/>
          </p:nvGrpSpPr>
          <p:grpSpPr bwMode="auto">
            <a:xfrm>
              <a:off x="3072" y="912"/>
              <a:ext cx="542" cy="1364"/>
              <a:chOff x="3071" y="1248"/>
              <a:chExt cx="542" cy="1364"/>
            </a:xfrm>
          </p:grpSpPr>
          <p:sp>
            <p:nvSpPr>
              <p:cNvPr id="24612" name="Rectangle 4"/>
              <p:cNvSpPr>
                <a:spLocks noChangeArrowheads="1"/>
              </p:cNvSpPr>
              <p:nvPr/>
            </p:nvSpPr>
            <p:spPr bwMode="auto">
              <a:xfrm>
                <a:off x="3168" y="1872"/>
                <a:ext cx="288" cy="288"/>
              </a:xfrm>
              <a:prstGeom prst="rect">
                <a:avLst/>
              </a:prstGeom>
              <a:solidFill>
                <a:srgbClr val="993300"/>
              </a:solidFill>
              <a:ln w="9525" algn="ctr">
                <a:solidFill>
                  <a:srgbClr val="000000"/>
                </a:solidFill>
                <a:miter lim="800000"/>
                <a:headEnd/>
                <a:tailEnd/>
              </a:ln>
            </p:spPr>
            <p:txBody>
              <a:bodyPr wrap="none" anchor="ctr"/>
              <a:lstStyle/>
              <a:p>
                <a:endParaRPr lang="en-US"/>
              </a:p>
            </p:txBody>
          </p:sp>
          <p:sp>
            <p:nvSpPr>
              <p:cNvPr id="24613" name="Line 5"/>
              <p:cNvSpPr>
                <a:spLocks noChangeShapeType="1"/>
              </p:cNvSpPr>
              <p:nvPr/>
            </p:nvSpPr>
            <p:spPr bwMode="auto">
              <a:xfrm>
                <a:off x="3312" y="2016"/>
                <a:ext cx="0" cy="528"/>
              </a:xfrm>
              <a:prstGeom prst="line">
                <a:avLst/>
              </a:prstGeom>
              <a:noFill/>
              <a:ln w="9525">
                <a:solidFill>
                  <a:srgbClr val="0000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14" name="Line 6"/>
              <p:cNvSpPr>
                <a:spLocks noChangeShapeType="1"/>
              </p:cNvSpPr>
              <p:nvPr/>
            </p:nvSpPr>
            <p:spPr bwMode="auto">
              <a:xfrm flipV="1">
                <a:off x="3312" y="1296"/>
                <a:ext cx="0" cy="57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15" name="Text Box 7"/>
              <p:cNvSpPr txBox="1">
                <a:spLocks noChangeArrowheads="1"/>
              </p:cNvSpPr>
              <p:nvPr/>
            </p:nvSpPr>
            <p:spPr bwMode="auto">
              <a:xfrm>
                <a:off x="3071" y="1248"/>
                <a:ext cx="24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zh-CN" sz="1600" b="1">
                    <a:solidFill>
                      <a:srgbClr val="000000"/>
                    </a:solidFill>
                    <a:ea typeface="宋体" pitchFamily="2" charset="-122"/>
                  </a:rPr>
                  <a:t>T</a:t>
                </a:r>
                <a:r>
                  <a:rPr lang="en-US" altLang="zh-CN" sz="1600" b="1" baseline="-25000">
                    <a:solidFill>
                      <a:srgbClr val="000000"/>
                    </a:solidFill>
                    <a:ea typeface="宋体" pitchFamily="2" charset="-122"/>
                  </a:rPr>
                  <a:t>1</a:t>
                </a:r>
              </a:p>
            </p:txBody>
          </p:sp>
          <p:sp>
            <p:nvSpPr>
              <p:cNvPr id="24616" name="Text Box 8"/>
              <p:cNvSpPr txBox="1">
                <a:spLocks noChangeArrowheads="1"/>
              </p:cNvSpPr>
              <p:nvPr/>
            </p:nvSpPr>
            <p:spPr bwMode="auto">
              <a:xfrm>
                <a:off x="3312" y="2400"/>
                <a:ext cx="3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zh-CN" sz="1600" b="1">
                    <a:solidFill>
                      <a:srgbClr val="000000"/>
                    </a:solidFill>
                    <a:ea typeface="宋体" pitchFamily="2" charset="-122"/>
                  </a:rPr>
                  <a:t>Mg</a:t>
                </a:r>
              </a:p>
            </p:txBody>
          </p:sp>
        </p:grpSp>
        <p:sp>
          <p:nvSpPr>
            <p:cNvPr id="24611" name="Text Box 33"/>
            <p:cNvSpPr txBox="1">
              <a:spLocks noChangeArrowheads="1"/>
            </p:cNvSpPr>
            <p:nvPr/>
          </p:nvSpPr>
          <p:spPr bwMode="auto">
            <a:xfrm>
              <a:off x="2870" y="1303"/>
              <a:ext cx="23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a:solidFill>
                    <a:srgbClr val="FF3300"/>
                  </a:solidFill>
                </a:rPr>
                <a:t>A</a:t>
              </a:r>
            </a:p>
          </p:txBody>
        </p:sp>
      </p:grpSp>
      <p:grpSp>
        <p:nvGrpSpPr>
          <p:cNvPr id="4" name="Group 37"/>
          <p:cNvGrpSpPr>
            <a:grpSpLocks/>
          </p:cNvGrpSpPr>
          <p:nvPr/>
        </p:nvGrpSpPr>
        <p:grpSpPr bwMode="auto">
          <a:xfrm>
            <a:off x="5943600" y="1524000"/>
            <a:ext cx="1189038" cy="1936750"/>
            <a:chOff x="3744" y="960"/>
            <a:chExt cx="749" cy="1220"/>
          </a:xfrm>
        </p:grpSpPr>
        <p:grpSp>
          <p:nvGrpSpPr>
            <p:cNvPr id="24601" name="Group 11"/>
            <p:cNvGrpSpPr>
              <a:grpSpLocks/>
            </p:cNvGrpSpPr>
            <p:nvPr/>
          </p:nvGrpSpPr>
          <p:grpSpPr bwMode="auto">
            <a:xfrm>
              <a:off x="3888" y="960"/>
              <a:ext cx="605" cy="1220"/>
              <a:chOff x="3776" y="1392"/>
              <a:chExt cx="605" cy="1220"/>
            </a:xfrm>
          </p:grpSpPr>
          <p:sp>
            <p:nvSpPr>
              <p:cNvPr id="24603" name="Rectangle 12"/>
              <p:cNvSpPr>
                <a:spLocks noChangeArrowheads="1"/>
              </p:cNvSpPr>
              <p:nvPr/>
            </p:nvSpPr>
            <p:spPr bwMode="auto">
              <a:xfrm>
                <a:off x="3936" y="1872"/>
                <a:ext cx="288" cy="288"/>
              </a:xfrm>
              <a:prstGeom prst="rect">
                <a:avLst/>
              </a:prstGeom>
              <a:solidFill>
                <a:srgbClr val="993300"/>
              </a:solidFill>
              <a:ln w="9525" algn="ctr">
                <a:solidFill>
                  <a:srgbClr val="000000"/>
                </a:solidFill>
                <a:miter lim="800000"/>
                <a:headEnd/>
                <a:tailEnd/>
              </a:ln>
            </p:spPr>
            <p:txBody>
              <a:bodyPr wrap="none" anchor="ctr"/>
              <a:lstStyle/>
              <a:p>
                <a:endParaRPr lang="en-US"/>
              </a:p>
            </p:txBody>
          </p:sp>
          <p:sp>
            <p:nvSpPr>
              <p:cNvPr id="24604" name="Line 13"/>
              <p:cNvSpPr>
                <a:spLocks noChangeShapeType="1"/>
              </p:cNvSpPr>
              <p:nvPr/>
            </p:nvSpPr>
            <p:spPr bwMode="auto">
              <a:xfrm>
                <a:off x="4080" y="2016"/>
                <a:ext cx="0" cy="528"/>
              </a:xfrm>
              <a:prstGeom prst="line">
                <a:avLst/>
              </a:prstGeom>
              <a:noFill/>
              <a:ln w="9525">
                <a:solidFill>
                  <a:srgbClr val="0000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5" name="Line 14"/>
              <p:cNvSpPr>
                <a:spLocks noChangeShapeType="1"/>
              </p:cNvSpPr>
              <p:nvPr/>
            </p:nvSpPr>
            <p:spPr bwMode="auto">
              <a:xfrm flipV="1">
                <a:off x="4080" y="1488"/>
                <a:ext cx="0" cy="38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6" name="Text Box 15"/>
              <p:cNvSpPr txBox="1">
                <a:spLocks noChangeArrowheads="1"/>
              </p:cNvSpPr>
              <p:nvPr/>
            </p:nvSpPr>
            <p:spPr bwMode="auto">
              <a:xfrm>
                <a:off x="4031" y="1392"/>
                <a:ext cx="24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zh-CN" sz="1600" b="1">
                    <a:solidFill>
                      <a:srgbClr val="000000"/>
                    </a:solidFill>
                    <a:ea typeface="宋体" pitchFamily="2" charset="-122"/>
                  </a:rPr>
                  <a:t>T</a:t>
                </a:r>
                <a:r>
                  <a:rPr lang="en-US" altLang="zh-CN" sz="1600" b="1" baseline="-25000">
                    <a:solidFill>
                      <a:srgbClr val="000000"/>
                    </a:solidFill>
                    <a:ea typeface="宋体" pitchFamily="2" charset="-122"/>
                  </a:rPr>
                  <a:t>2</a:t>
                </a:r>
              </a:p>
            </p:txBody>
          </p:sp>
          <p:sp>
            <p:nvSpPr>
              <p:cNvPr id="24607" name="Text Box 16"/>
              <p:cNvSpPr txBox="1">
                <a:spLocks noChangeArrowheads="1"/>
              </p:cNvSpPr>
              <p:nvPr/>
            </p:nvSpPr>
            <p:spPr bwMode="auto">
              <a:xfrm>
                <a:off x="4080" y="2400"/>
                <a:ext cx="3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zh-CN" sz="1600" b="1">
                    <a:solidFill>
                      <a:srgbClr val="000000"/>
                    </a:solidFill>
                    <a:ea typeface="宋体" pitchFamily="2" charset="-122"/>
                  </a:rPr>
                  <a:t>Mg</a:t>
                </a:r>
              </a:p>
            </p:txBody>
          </p:sp>
          <p:sp>
            <p:nvSpPr>
              <p:cNvPr id="24608" name="Line 17"/>
              <p:cNvSpPr>
                <a:spLocks noChangeShapeType="1"/>
              </p:cNvSpPr>
              <p:nvPr/>
            </p:nvSpPr>
            <p:spPr bwMode="auto">
              <a:xfrm flipV="1">
                <a:off x="4032" y="1632"/>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9" name="Text Box 18"/>
              <p:cNvSpPr txBox="1">
                <a:spLocks noChangeArrowheads="1"/>
              </p:cNvSpPr>
              <p:nvPr/>
            </p:nvSpPr>
            <p:spPr bwMode="auto">
              <a:xfrm>
                <a:off x="3776" y="1536"/>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zh-CN" sz="1600" b="1">
                    <a:solidFill>
                      <a:srgbClr val="000000"/>
                    </a:solidFill>
                    <a:ea typeface="宋体" pitchFamily="2" charset="-122"/>
                  </a:rPr>
                  <a:t>F</a:t>
                </a:r>
                <a:r>
                  <a:rPr lang="en-US" altLang="zh-CN" sz="1600" b="1" baseline="-25000">
                    <a:solidFill>
                      <a:srgbClr val="000000"/>
                    </a:solidFill>
                    <a:ea typeface="宋体" pitchFamily="2" charset="-122"/>
                  </a:rPr>
                  <a:t>B</a:t>
                </a:r>
              </a:p>
            </p:txBody>
          </p:sp>
        </p:grpSp>
        <p:sp>
          <p:nvSpPr>
            <p:cNvPr id="24602" name="Text Box 34"/>
            <p:cNvSpPr txBox="1">
              <a:spLocks noChangeArrowheads="1"/>
            </p:cNvSpPr>
            <p:nvPr/>
          </p:nvSpPr>
          <p:spPr bwMode="auto">
            <a:xfrm>
              <a:off x="3744" y="1296"/>
              <a:ext cx="23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a:solidFill>
                    <a:srgbClr val="FF3300"/>
                  </a:solidFill>
                </a:rPr>
                <a:t>B</a:t>
              </a:r>
            </a:p>
          </p:txBody>
        </p:sp>
      </p:grpSp>
      <p:grpSp>
        <p:nvGrpSpPr>
          <p:cNvPr id="6" name="Group 38"/>
          <p:cNvGrpSpPr>
            <a:grpSpLocks/>
          </p:cNvGrpSpPr>
          <p:nvPr/>
        </p:nvGrpSpPr>
        <p:grpSpPr bwMode="auto">
          <a:xfrm>
            <a:off x="7162800" y="1447800"/>
            <a:ext cx="1401763" cy="2089150"/>
            <a:chOff x="4512" y="912"/>
            <a:chExt cx="883" cy="1316"/>
          </a:xfrm>
        </p:grpSpPr>
        <p:grpSp>
          <p:nvGrpSpPr>
            <p:cNvPr id="24590" name="Group 19"/>
            <p:cNvGrpSpPr>
              <a:grpSpLocks/>
            </p:cNvGrpSpPr>
            <p:nvPr/>
          </p:nvGrpSpPr>
          <p:grpSpPr bwMode="auto">
            <a:xfrm>
              <a:off x="4704" y="912"/>
              <a:ext cx="691" cy="1316"/>
              <a:chOff x="4362" y="864"/>
              <a:chExt cx="691" cy="1316"/>
            </a:xfrm>
          </p:grpSpPr>
          <p:sp>
            <p:nvSpPr>
              <p:cNvPr id="24592" name="Rectangle 20"/>
              <p:cNvSpPr>
                <a:spLocks noChangeArrowheads="1"/>
              </p:cNvSpPr>
              <p:nvPr/>
            </p:nvSpPr>
            <p:spPr bwMode="auto">
              <a:xfrm>
                <a:off x="4608" y="1488"/>
                <a:ext cx="288" cy="288"/>
              </a:xfrm>
              <a:prstGeom prst="rect">
                <a:avLst/>
              </a:prstGeom>
              <a:solidFill>
                <a:srgbClr val="993300"/>
              </a:solidFill>
              <a:ln w="9525" algn="ctr">
                <a:solidFill>
                  <a:srgbClr val="000000"/>
                </a:solidFill>
                <a:miter lim="800000"/>
                <a:headEnd/>
                <a:tailEnd/>
              </a:ln>
            </p:spPr>
            <p:txBody>
              <a:bodyPr wrap="none" anchor="ctr"/>
              <a:lstStyle/>
              <a:p>
                <a:endParaRPr lang="en-US"/>
              </a:p>
            </p:txBody>
          </p:sp>
          <p:sp>
            <p:nvSpPr>
              <p:cNvPr id="24593" name="Line 21"/>
              <p:cNvSpPr>
                <a:spLocks noChangeShapeType="1"/>
              </p:cNvSpPr>
              <p:nvPr/>
            </p:nvSpPr>
            <p:spPr bwMode="auto">
              <a:xfrm>
                <a:off x="4752" y="1632"/>
                <a:ext cx="0" cy="528"/>
              </a:xfrm>
              <a:prstGeom prst="line">
                <a:avLst/>
              </a:prstGeom>
              <a:noFill/>
              <a:ln w="9525">
                <a:solidFill>
                  <a:srgbClr val="000000"/>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94" name="Text Box 22"/>
              <p:cNvSpPr txBox="1">
                <a:spLocks noChangeArrowheads="1"/>
              </p:cNvSpPr>
              <p:nvPr/>
            </p:nvSpPr>
            <p:spPr bwMode="auto">
              <a:xfrm>
                <a:off x="4752" y="864"/>
                <a:ext cx="24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zh-CN" sz="1600" b="1">
                    <a:solidFill>
                      <a:srgbClr val="000000"/>
                    </a:solidFill>
                    <a:ea typeface="宋体" pitchFamily="2" charset="-122"/>
                  </a:rPr>
                  <a:t>T</a:t>
                </a:r>
                <a:r>
                  <a:rPr lang="en-US" altLang="zh-CN" sz="1600" b="1" baseline="-25000">
                    <a:solidFill>
                      <a:srgbClr val="000000"/>
                    </a:solidFill>
                    <a:ea typeface="宋体" pitchFamily="2" charset="-122"/>
                  </a:rPr>
                  <a:t>3</a:t>
                </a:r>
              </a:p>
            </p:txBody>
          </p:sp>
          <p:sp>
            <p:nvSpPr>
              <p:cNvPr id="24595" name="Text Box 23"/>
              <p:cNvSpPr txBox="1">
                <a:spLocks noChangeArrowheads="1"/>
              </p:cNvSpPr>
              <p:nvPr/>
            </p:nvSpPr>
            <p:spPr bwMode="auto">
              <a:xfrm>
                <a:off x="4752" y="1968"/>
                <a:ext cx="3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zh-CN" sz="1600" b="1">
                    <a:solidFill>
                      <a:srgbClr val="000000"/>
                    </a:solidFill>
                    <a:ea typeface="宋体" pitchFamily="2" charset="-122"/>
                  </a:rPr>
                  <a:t>Mg</a:t>
                </a:r>
              </a:p>
            </p:txBody>
          </p:sp>
          <p:sp>
            <p:nvSpPr>
              <p:cNvPr id="24596" name="Line 24"/>
              <p:cNvSpPr>
                <a:spLocks noChangeShapeType="1"/>
              </p:cNvSpPr>
              <p:nvPr/>
            </p:nvSpPr>
            <p:spPr bwMode="auto">
              <a:xfrm flipV="1">
                <a:off x="4704" y="1248"/>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97" name="Text Box 25"/>
              <p:cNvSpPr txBox="1">
                <a:spLocks noChangeArrowheads="1"/>
              </p:cNvSpPr>
              <p:nvPr/>
            </p:nvSpPr>
            <p:spPr bwMode="auto">
              <a:xfrm>
                <a:off x="4448" y="1152"/>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zh-CN" sz="1600" b="1">
                    <a:solidFill>
                      <a:srgbClr val="000000"/>
                    </a:solidFill>
                    <a:ea typeface="宋体" pitchFamily="2" charset="-122"/>
                  </a:rPr>
                  <a:t>F</a:t>
                </a:r>
                <a:r>
                  <a:rPr lang="en-US" altLang="zh-CN" sz="1600" b="1" baseline="-25000">
                    <a:solidFill>
                      <a:srgbClr val="000000"/>
                    </a:solidFill>
                    <a:ea typeface="宋体" pitchFamily="2" charset="-122"/>
                  </a:rPr>
                  <a:t>B</a:t>
                </a:r>
              </a:p>
            </p:txBody>
          </p:sp>
          <p:sp>
            <p:nvSpPr>
              <p:cNvPr id="24598" name="Line 26"/>
              <p:cNvSpPr>
                <a:spLocks noChangeShapeType="1"/>
              </p:cNvSpPr>
              <p:nvPr/>
            </p:nvSpPr>
            <p:spPr bwMode="auto">
              <a:xfrm flipV="1">
                <a:off x="4752" y="912"/>
                <a:ext cx="0" cy="57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99" name="Line 27"/>
              <p:cNvSpPr>
                <a:spLocks noChangeShapeType="1"/>
              </p:cNvSpPr>
              <p:nvPr/>
            </p:nvSpPr>
            <p:spPr bwMode="auto">
              <a:xfrm>
                <a:off x="4704" y="1776"/>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0" name="Text Box 28"/>
              <p:cNvSpPr txBox="1">
                <a:spLocks noChangeArrowheads="1"/>
              </p:cNvSpPr>
              <p:nvPr/>
            </p:nvSpPr>
            <p:spPr bwMode="auto">
              <a:xfrm>
                <a:off x="4362" y="1872"/>
                <a:ext cx="35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zh-CN" sz="1600" b="1">
                    <a:solidFill>
                      <a:srgbClr val="000000"/>
                    </a:solidFill>
                    <a:ea typeface="宋体" pitchFamily="2" charset="-122"/>
                  </a:rPr>
                  <a:t>W</a:t>
                </a:r>
                <a:r>
                  <a:rPr lang="en-US" altLang="zh-CN" sz="1600" b="1" baseline="-25000">
                    <a:solidFill>
                      <a:srgbClr val="000000"/>
                    </a:solidFill>
                    <a:ea typeface="宋体" pitchFamily="2" charset="-122"/>
                  </a:rPr>
                  <a:t>DF</a:t>
                </a:r>
              </a:p>
            </p:txBody>
          </p:sp>
        </p:grpSp>
        <p:sp>
          <p:nvSpPr>
            <p:cNvPr id="24591" name="Text Box 35"/>
            <p:cNvSpPr txBox="1">
              <a:spLocks noChangeArrowheads="1"/>
            </p:cNvSpPr>
            <p:nvPr/>
          </p:nvSpPr>
          <p:spPr bwMode="auto">
            <a:xfrm>
              <a:off x="4512" y="1296"/>
              <a:ext cx="23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a:solidFill>
                    <a:srgbClr val="FF3300"/>
                  </a:solidFill>
                </a:rPr>
                <a:t>C</a:t>
              </a:r>
            </a:p>
          </p:txBody>
        </p:sp>
      </p:grpSp>
    </p:spTree>
    <p:extLst>
      <p:ext uri="{BB962C8B-B14F-4D97-AF65-F5344CB8AC3E}">
        <p14:creationId xmlns:p14="http://schemas.microsoft.com/office/powerpoint/2010/main" val="4239724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007ED0-AA74-4C7B-AF96-1EC64CAA46C3}" type="slidenum">
              <a:rPr lang="en-US"/>
              <a:pPr eaLnBrk="1" hangingPunct="1"/>
              <a:t>7</a:t>
            </a:fld>
            <a:endParaRPr lang="en-US"/>
          </a:p>
        </p:txBody>
      </p:sp>
      <p:sp>
        <p:nvSpPr>
          <p:cNvPr id="43013" name="Rectangle 2"/>
          <p:cNvSpPr>
            <a:spLocks noGrp="1" noChangeArrowheads="1"/>
          </p:cNvSpPr>
          <p:nvPr>
            <p:ph type="title"/>
          </p:nvPr>
        </p:nvSpPr>
        <p:spPr>
          <a:xfrm>
            <a:off x="0" y="533400"/>
            <a:ext cx="8991600" cy="1143000"/>
          </a:xfrm>
        </p:spPr>
        <p:txBody>
          <a:bodyPr>
            <a:noAutofit/>
          </a:bodyPr>
          <a:lstStyle/>
          <a:p>
            <a:pPr>
              <a:spcBef>
                <a:spcPct val="20000"/>
              </a:spcBef>
            </a:pPr>
            <a:r>
              <a:rPr lang="en-US" sz="3000" dirty="0">
                <a:solidFill>
                  <a:srgbClr val="FF0000"/>
                </a:solidFill>
              </a:rPr>
              <a:t>Quiz</a:t>
            </a:r>
            <a:r>
              <a:rPr lang="en-US" sz="3000" dirty="0">
                <a:solidFill>
                  <a:schemeClr val="accent1"/>
                </a:solidFill>
              </a:rPr>
              <a:t>: Boat displaces 2.5 m</a:t>
            </a:r>
            <a:r>
              <a:rPr lang="en-US" sz="3000" baseline="30000" dirty="0">
                <a:solidFill>
                  <a:schemeClr val="accent1"/>
                </a:solidFill>
              </a:rPr>
              <a:t>3</a:t>
            </a:r>
            <a:r>
              <a:rPr lang="en-US" sz="3000" dirty="0">
                <a:solidFill>
                  <a:schemeClr val="accent1"/>
                </a:solidFill>
              </a:rPr>
              <a:t> of water. </a:t>
            </a:r>
            <a:r>
              <a:rPr lang="en-US" sz="3000" dirty="0">
                <a:solidFill>
                  <a:schemeClr val="accent1"/>
                </a:solidFill>
                <a:sym typeface="Symbol" pitchFamily="18" charset="2"/>
              </a:rPr>
              <a:t>Density of water </a:t>
            </a:r>
            <a:r>
              <a:rPr lang="en-US" sz="3000" baseline="-25000" dirty="0">
                <a:solidFill>
                  <a:schemeClr val="accent1"/>
                </a:solidFill>
                <a:sym typeface="Symbol" pitchFamily="18" charset="2"/>
              </a:rPr>
              <a:t>H2O</a:t>
            </a:r>
            <a:r>
              <a:rPr lang="en-US" sz="3000" dirty="0">
                <a:solidFill>
                  <a:schemeClr val="accent1"/>
                </a:solidFill>
                <a:sym typeface="Symbol" pitchFamily="18" charset="2"/>
              </a:rPr>
              <a:t> = 1000 kg/m</a:t>
            </a:r>
            <a:r>
              <a:rPr lang="en-US" sz="3000" baseline="30000" dirty="0">
                <a:solidFill>
                  <a:schemeClr val="accent1"/>
                </a:solidFill>
                <a:sym typeface="Symbol" pitchFamily="18" charset="2"/>
              </a:rPr>
              <a:t>3</a:t>
            </a:r>
            <a:r>
              <a:rPr lang="en-US" sz="3000" dirty="0">
                <a:solidFill>
                  <a:schemeClr val="accent1"/>
                </a:solidFill>
                <a:sym typeface="Symbol" pitchFamily="18" charset="2"/>
              </a:rPr>
              <a:t>.  What is the mass of water displaced? What is the buoyant force?</a:t>
            </a:r>
            <a:br>
              <a:rPr lang="en-US" sz="3000" dirty="0">
                <a:solidFill>
                  <a:schemeClr val="accent1"/>
                </a:solidFill>
                <a:sym typeface="Symbol" pitchFamily="18" charset="2"/>
              </a:rPr>
            </a:br>
            <a:endParaRPr lang="en-US" sz="3000" dirty="0">
              <a:solidFill>
                <a:schemeClr val="accent1"/>
              </a:solidFill>
            </a:endParaRPr>
          </a:p>
        </p:txBody>
      </p:sp>
      <p:sp>
        <p:nvSpPr>
          <p:cNvPr id="102404" name="Text Box 4"/>
          <p:cNvSpPr txBox="1">
            <a:spLocks noChangeArrowheads="1"/>
          </p:cNvSpPr>
          <p:nvPr/>
        </p:nvSpPr>
        <p:spPr bwMode="auto">
          <a:xfrm>
            <a:off x="304800" y="4479925"/>
            <a:ext cx="6324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eaLnBrk="1" hangingPunct="1"/>
            <a:r>
              <a:rPr lang="en-US" sz="2000" b="1" dirty="0">
                <a:sym typeface="Symbol" pitchFamily="18" charset="2"/>
              </a:rPr>
              <a:t>Mass of fluid displaced </a:t>
            </a:r>
          </a:p>
          <a:p>
            <a:pPr eaLnBrk="1" hangingPunct="1">
              <a:buFont typeface="Symbol" pitchFamily="18" charset="2"/>
              <a:buNone/>
            </a:pPr>
            <a:r>
              <a:rPr lang="en-US" sz="2000" b="1" dirty="0">
                <a:sym typeface="Symbol" pitchFamily="18" charset="2"/>
              </a:rPr>
              <a:t>   (</a:t>
            </a:r>
            <a:r>
              <a:rPr lang="en-US" sz="2000" b="1" dirty="0" err="1">
                <a:sym typeface="Symbol" pitchFamily="18" charset="2"/>
              </a:rPr>
              <a:t>m</a:t>
            </a:r>
            <a:r>
              <a:rPr lang="en-US" sz="2000" b="1" baseline="-25000" dirty="0" err="1">
                <a:sym typeface="Symbol" pitchFamily="18" charset="2"/>
              </a:rPr>
              <a:t>FD</a:t>
            </a:r>
            <a:r>
              <a:rPr lang="en-US" sz="2000" b="1" dirty="0">
                <a:sym typeface="Symbol" pitchFamily="18" charset="2"/>
              </a:rPr>
              <a:t>) = volume x density of fluid.</a:t>
            </a:r>
          </a:p>
          <a:p>
            <a:pPr eaLnBrk="1" hangingPunct="1">
              <a:buFont typeface="Symbol" pitchFamily="18" charset="2"/>
              <a:buNone/>
            </a:pPr>
            <a:r>
              <a:rPr lang="en-US" sz="2000" b="1" dirty="0">
                <a:sym typeface="Symbol" pitchFamily="18" charset="2"/>
              </a:rPr>
              <a:t>	M</a:t>
            </a:r>
            <a:r>
              <a:rPr lang="en-US" sz="2000" b="1" baseline="-25000" dirty="0">
                <a:sym typeface="Symbol" pitchFamily="18" charset="2"/>
              </a:rPr>
              <a:t>FD</a:t>
            </a:r>
            <a:r>
              <a:rPr lang="en-US" sz="2000" b="1" dirty="0">
                <a:sym typeface="Symbol" pitchFamily="18" charset="2"/>
              </a:rPr>
              <a:t> = V</a:t>
            </a:r>
            <a:r>
              <a:rPr lang="en-US" sz="2000" b="1" baseline="-25000" dirty="0">
                <a:sym typeface="Symbol" pitchFamily="18" charset="2"/>
              </a:rPr>
              <a:t>FD</a:t>
            </a:r>
            <a:r>
              <a:rPr lang="en-US" sz="2000" b="1" dirty="0">
                <a:sym typeface="Symbol" pitchFamily="18" charset="2"/>
              </a:rPr>
              <a:t></a:t>
            </a:r>
            <a:r>
              <a:rPr lang="en-US" sz="2000" b="1" baseline="-25000" dirty="0">
                <a:sym typeface="Symbol" pitchFamily="18" charset="2"/>
              </a:rPr>
              <a:t>H2O</a:t>
            </a:r>
            <a:r>
              <a:rPr lang="en-US" sz="2000" b="1" dirty="0">
                <a:sym typeface="Symbol" pitchFamily="18" charset="2"/>
              </a:rPr>
              <a:t> = (2.5 m</a:t>
            </a:r>
            <a:r>
              <a:rPr lang="en-US" sz="2000" b="1" baseline="30000" dirty="0">
                <a:sym typeface="Symbol" pitchFamily="18" charset="2"/>
              </a:rPr>
              <a:t>3</a:t>
            </a:r>
            <a:r>
              <a:rPr lang="en-US" sz="2000" b="1" dirty="0">
                <a:sym typeface="Symbol" pitchFamily="18" charset="2"/>
              </a:rPr>
              <a:t>)(1000 kg/m</a:t>
            </a:r>
            <a:r>
              <a:rPr lang="en-US" sz="2000" b="1" baseline="30000" dirty="0">
                <a:sym typeface="Symbol" pitchFamily="18" charset="2"/>
              </a:rPr>
              <a:t>3</a:t>
            </a:r>
            <a:r>
              <a:rPr lang="en-US" sz="2000" b="1" dirty="0">
                <a:sym typeface="Symbol" pitchFamily="18" charset="2"/>
              </a:rPr>
              <a:t>) </a:t>
            </a:r>
            <a:r>
              <a:rPr lang="en-US" sz="2000" b="1" dirty="0">
                <a:solidFill>
                  <a:srgbClr val="FF3300"/>
                </a:solidFill>
                <a:sym typeface="Symbol" pitchFamily="18" charset="2"/>
              </a:rPr>
              <a:t>= 2500 kg</a:t>
            </a:r>
          </a:p>
        </p:txBody>
      </p:sp>
      <p:sp>
        <p:nvSpPr>
          <p:cNvPr id="102405" name="Text Box 5"/>
          <p:cNvSpPr txBox="1">
            <a:spLocks noChangeArrowheads="1"/>
          </p:cNvSpPr>
          <p:nvPr/>
        </p:nvSpPr>
        <p:spPr bwMode="auto">
          <a:xfrm>
            <a:off x="304800" y="5775325"/>
            <a:ext cx="631775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eaLnBrk="1" hangingPunct="1"/>
            <a:r>
              <a:rPr lang="en-US" sz="2000" b="1" dirty="0">
                <a:sym typeface="Symbol" pitchFamily="18" charset="2"/>
              </a:rPr>
              <a:t>Buoyant force equals weight of fluid displaced.</a:t>
            </a:r>
          </a:p>
          <a:p>
            <a:pPr eaLnBrk="1" hangingPunct="1">
              <a:buFont typeface="Symbol" pitchFamily="18" charset="2"/>
              <a:buNone/>
            </a:pPr>
            <a:r>
              <a:rPr lang="en-US" sz="2000" b="1" dirty="0">
                <a:sym typeface="Symbol" pitchFamily="18" charset="2"/>
              </a:rPr>
              <a:t>	</a:t>
            </a:r>
            <a:r>
              <a:rPr lang="en-US" sz="2000" b="1" dirty="0" err="1">
                <a:sym typeface="Symbol" pitchFamily="18" charset="2"/>
              </a:rPr>
              <a:t>F</a:t>
            </a:r>
            <a:r>
              <a:rPr lang="en-US" sz="2000" b="1" baseline="-25000" dirty="0" err="1">
                <a:sym typeface="Symbol" pitchFamily="18" charset="2"/>
              </a:rPr>
              <a:t>b</a:t>
            </a:r>
            <a:r>
              <a:rPr lang="en-US" sz="2000" b="1" dirty="0">
                <a:sym typeface="Symbol" pitchFamily="18" charset="2"/>
              </a:rPr>
              <a:t> = W</a:t>
            </a:r>
            <a:r>
              <a:rPr lang="en-US" sz="2000" b="1" baseline="-25000" dirty="0">
                <a:sym typeface="Symbol" pitchFamily="18" charset="2"/>
              </a:rPr>
              <a:t>FD</a:t>
            </a:r>
            <a:r>
              <a:rPr lang="en-US" sz="2000" b="1" dirty="0">
                <a:sym typeface="Symbol" pitchFamily="18" charset="2"/>
              </a:rPr>
              <a:t> = </a:t>
            </a:r>
            <a:r>
              <a:rPr lang="en-US" sz="2000" b="1" dirty="0" err="1">
                <a:sym typeface="Symbol" pitchFamily="18" charset="2"/>
              </a:rPr>
              <a:t>m</a:t>
            </a:r>
            <a:r>
              <a:rPr lang="en-US" sz="2000" b="1" baseline="-25000" dirty="0" err="1">
                <a:sym typeface="Symbol" pitchFamily="18" charset="2"/>
              </a:rPr>
              <a:t>FD</a:t>
            </a:r>
            <a:r>
              <a:rPr lang="en-US" sz="2000" b="1" dirty="0">
                <a:sym typeface="Symbol" pitchFamily="18" charset="2"/>
              </a:rPr>
              <a:t> g = (2500 kg)(9.8 m/s</a:t>
            </a:r>
            <a:r>
              <a:rPr lang="en-US" sz="2000" b="1" baseline="30000" dirty="0">
                <a:sym typeface="Symbol" pitchFamily="18" charset="2"/>
              </a:rPr>
              <a:t>2</a:t>
            </a:r>
            <a:r>
              <a:rPr lang="en-US" sz="2000" b="1" dirty="0">
                <a:sym typeface="Symbol" pitchFamily="18" charset="2"/>
              </a:rPr>
              <a:t>) </a:t>
            </a:r>
            <a:r>
              <a:rPr lang="en-US" sz="2000" b="1" dirty="0">
                <a:solidFill>
                  <a:srgbClr val="FF3300"/>
                </a:solidFill>
                <a:sym typeface="Symbol" pitchFamily="18" charset="2"/>
              </a:rPr>
              <a:t>= 24500 N</a:t>
            </a:r>
          </a:p>
        </p:txBody>
      </p:sp>
      <p:grpSp>
        <p:nvGrpSpPr>
          <p:cNvPr id="2" name="Group 6"/>
          <p:cNvGrpSpPr>
            <a:grpSpLocks/>
          </p:cNvGrpSpPr>
          <p:nvPr/>
        </p:nvGrpSpPr>
        <p:grpSpPr bwMode="auto">
          <a:xfrm>
            <a:off x="5638800" y="2590800"/>
            <a:ext cx="3124200" cy="2149475"/>
            <a:chOff x="3552" y="1632"/>
            <a:chExt cx="1968" cy="1354"/>
          </a:xfrm>
        </p:grpSpPr>
        <p:grpSp>
          <p:nvGrpSpPr>
            <p:cNvPr id="43018" name="Group 7"/>
            <p:cNvGrpSpPr>
              <a:grpSpLocks/>
            </p:cNvGrpSpPr>
            <p:nvPr/>
          </p:nvGrpSpPr>
          <p:grpSpPr bwMode="auto">
            <a:xfrm>
              <a:off x="3552" y="1632"/>
              <a:ext cx="1968" cy="792"/>
              <a:chOff x="3360" y="1584"/>
              <a:chExt cx="1968" cy="792"/>
            </a:xfrm>
          </p:grpSpPr>
          <p:sp>
            <p:nvSpPr>
              <p:cNvPr id="43021" name="Freeform 8"/>
              <p:cNvSpPr>
                <a:spLocks/>
              </p:cNvSpPr>
              <p:nvPr/>
            </p:nvSpPr>
            <p:spPr bwMode="auto">
              <a:xfrm>
                <a:off x="3360" y="2064"/>
                <a:ext cx="720" cy="96"/>
              </a:xfrm>
              <a:custGeom>
                <a:avLst/>
                <a:gdLst>
                  <a:gd name="T0" fmla="*/ 0 w 720"/>
                  <a:gd name="T1" fmla="*/ 96 h 96"/>
                  <a:gd name="T2" fmla="*/ 96 w 720"/>
                  <a:gd name="T3" fmla="*/ 0 h 96"/>
                  <a:gd name="T4" fmla="*/ 192 w 720"/>
                  <a:gd name="T5" fmla="*/ 96 h 96"/>
                  <a:gd name="T6" fmla="*/ 288 w 720"/>
                  <a:gd name="T7" fmla="*/ 0 h 96"/>
                  <a:gd name="T8" fmla="*/ 384 w 720"/>
                  <a:gd name="T9" fmla="*/ 96 h 96"/>
                  <a:gd name="T10" fmla="*/ 480 w 720"/>
                  <a:gd name="T11" fmla="*/ 0 h 96"/>
                  <a:gd name="T12" fmla="*/ 624 w 720"/>
                  <a:gd name="T13" fmla="*/ 96 h 96"/>
                  <a:gd name="T14" fmla="*/ 720 w 720"/>
                  <a:gd name="T15" fmla="*/ 0 h 96"/>
                  <a:gd name="T16" fmla="*/ 0 60000 65536"/>
                  <a:gd name="T17" fmla="*/ 0 60000 65536"/>
                  <a:gd name="T18" fmla="*/ 0 60000 65536"/>
                  <a:gd name="T19" fmla="*/ 0 60000 65536"/>
                  <a:gd name="T20" fmla="*/ 0 60000 65536"/>
                  <a:gd name="T21" fmla="*/ 0 60000 65536"/>
                  <a:gd name="T22" fmla="*/ 0 60000 65536"/>
                  <a:gd name="T23" fmla="*/ 0 60000 65536"/>
                  <a:gd name="T24" fmla="*/ 0 w 720"/>
                  <a:gd name="T25" fmla="*/ 0 h 96"/>
                  <a:gd name="T26" fmla="*/ 720 w 720"/>
                  <a:gd name="T27" fmla="*/ 96 h 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20" h="96">
                    <a:moveTo>
                      <a:pt x="0" y="96"/>
                    </a:moveTo>
                    <a:cubicBezTo>
                      <a:pt x="16" y="80"/>
                      <a:pt x="64" y="0"/>
                      <a:pt x="96" y="0"/>
                    </a:cubicBezTo>
                    <a:cubicBezTo>
                      <a:pt x="128" y="0"/>
                      <a:pt x="160" y="96"/>
                      <a:pt x="192" y="96"/>
                    </a:cubicBezTo>
                    <a:cubicBezTo>
                      <a:pt x="224" y="96"/>
                      <a:pt x="256" y="0"/>
                      <a:pt x="288" y="0"/>
                    </a:cubicBezTo>
                    <a:cubicBezTo>
                      <a:pt x="320" y="0"/>
                      <a:pt x="352" y="96"/>
                      <a:pt x="384" y="96"/>
                    </a:cubicBezTo>
                    <a:cubicBezTo>
                      <a:pt x="416" y="96"/>
                      <a:pt x="440" y="0"/>
                      <a:pt x="480" y="0"/>
                    </a:cubicBezTo>
                    <a:cubicBezTo>
                      <a:pt x="520" y="0"/>
                      <a:pt x="584" y="96"/>
                      <a:pt x="624" y="96"/>
                    </a:cubicBezTo>
                    <a:cubicBezTo>
                      <a:pt x="664" y="96"/>
                      <a:pt x="704" y="16"/>
                      <a:pt x="720" y="0"/>
                    </a:cubicBezTo>
                  </a:path>
                </a:pathLst>
              </a:custGeom>
              <a:noFill/>
              <a:ln w="25400">
                <a:solidFill>
                  <a:srgbClr val="33CCCC"/>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22" name="Freeform 9"/>
              <p:cNvSpPr>
                <a:spLocks/>
              </p:cNvSpPr>
              <p:nvPr/>
            </p:nvSpPr>
            <p:spPr bwMode="auto">
              <a:xfrm>
                <a:off x="4656" y="2064"/>
                <a:ext cx="672" cy="96"/>
              </a:xfrm>
              <a:custGeom>
                <a:avLst/>
                <a:gdLst>
                  <a:gd name="T0" fmla="*/ 0 w 672"/>
                  <a:gd name="T1" fmla="*/ 0 h 96"/>
                  <a:gd name="T2" fmla="*/ 96 w 672"/>
                  <a:gd name="T3" fmla="*/ 96 h 96"/>
                  <a:gd name="T4" fmla="*/ 192 w 672"/>
                  <a:gd name="T5" fmla="*/ 0 h 96"/>
                  <a:gd name="T6" fmla="*/ 288 w 672"/>
                  <a:gd name="T7" fmla="*/ 96 h 96"/>
                  <a:gd name="T8" fmla="*/ 384 w 672"/>
                  <a:gd name="T9" fmla="*/ 0 h 96"/>
                  <a:gd name="T10" fmla="*/ 480 w 672"/>
                  <a:gd name="T11" fmla="*/ 96 h 96"/>
                  <a:gd name="T12" fmla="*/ 576 w 672"/>
                  <a:gd name="T13" fmla="*/ 0 h 96"/>
                  <a:gd name="T14" fmla="*/ 672 w 672"/>
                  <a:gd name="T15" fmla="*/ 96 h 96"/>
                  <a:gd name="T16" fmla="*/ 0 60000 65536"/>
                  <a:gd name="T17" fmla="*/ 0 60000 65536"/>
                  <a:gd name="T18" fmla="*/ 0 60000 65536"/>
                  <a:gd name="T19" fmla="*/ 0 60000 65536"/>
                  <a:gd name="T20" fmla="*/ 0 60000 65536"/>
                  <a:gd name="T21" fmla="*/ 0 60000 65536"/>
                  <a:gd name="T22" fmla="*/ 0 60000 65536"/>
                  <a:gd name="T23" fmla="*/ 0 60000 65536"/>
                  <a:gd name="T24" fmla="*/ 0 w 672"/>
                  <a:gd name="T25" fmla="*/ 0 h 96"/>
                  <a:gd name="T26" fmla="*/ 672 w 672"/>
                  <a:gd name="T27" fmla="*/ 96 h 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72" h="96">
                    <a:moveTo>
                      <a:pt x="0" y="0"/>
                    </a:moveTo>
                    <a:cubicBezTo>
                      <a:pt x="32" y="48"/>
                      <a:pt x="64" y="96"/>
                      <a:pt x="96" y="96"/>
                    </a:cubicBezTo>
                    <a:cubicBezTo>
                      <a:pt x="128" y="96"/>
                      <a:pt x="160" y="0"/>
                      <a:pt x="192" y="0"/>
                    </a:cubicBezTo>
                    <a:cubicBezTo>
                      <a:pt x="224" y="0"/>
                      <a:pt x="256" y="96"/>
                      <a:pt x="288" y="96"/>
                    </a:cubicBezTo>
                    <a:cubicBezTo>
                      <a:pt x="320" y="96"/>
                      <a:pt x="352" y="0"/>
                      <a:pt x="384" y="0"/>
                    </a:cubicBezTo>
                    <a:cubicBezTo>
                      <a:pt x="416" y="0"/>
                      <a:pt x="448" y="96"/>
                      <a:pt x="480" y="96"/>
                    </a:cubicBezTo>
                    <a:cubicBezTo>
                      <a:pt x="512" y="96"/>
                      <a:pt x="544" y="0"/>
                      <a:pt x="576" y="0"/>
                    </a:cubicBezTo>
                    <a:cubicBezTo>
                      <a:pt x="608" y="0"/>
                      <a:pt x="656" y="80"/>
                      <a:pt x="672" y="96"/>
                    </a:cubicBezTo>
                  </a:path>
                </a:pathLst>
              </a:custGeom>
              <a:noFill/>
              <a:ln w="28575">
                <a:solidFill>
                  <a:srgbClr val="33CCCC"/>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23" name="AutoShape 10"/>
              <p:cNvSpPr>
                <a:spLocks noChangeArrowheads="1"/>
              </p:cNvSpPr>
              <p:nvPr/>
            </p:nvSpPr>
            <p:spPr bwMode="auto">
              <a:xfrm rot="-5587128">
                <a:off x="4164" y="1884"/>
                <a:ext cx="360" cy="624"/>
              </a:xfrm>
              <a:prstGeom prst="moon">
                <a:avLst>
                  <a:gd name="adj" fmla="val 87500"/>
                </a:avLst>
              </a:prstGeom>
              <a:solidFill>
                <a:srgbClr val="FF0000"/>
              </a:solidFill>
              <a:ln w="19050">
                <a:solidFill>
                  <a:schemeClr val="tx1"/>
                </a:solidFill>
                <a:miter lim="800000"/>
                <a:headEnd/>
                <a:tailEnd/>
              </a:ln>
            </p:spPr>
            <p:txBody>
              <a:bodyPr wrap="none" anchor="ctr"/>
              <a:lstStyle/>
              <a:p>
                <a:endParaRPr lang="en-US"/>
              </a:p>
            </p:txBody>
          </p:sp>
          <p:sp>
            <p:nvSpPr>
              <p:cNvPr id="43024" name="Line 11"/>
              <p:cNvSpPr>
                <a:spLocks noChangeShapeType="1"/>
              </p:cNvSpPr>
              <p:nvPr/>
            </p:nvSpPr>
            <p:spPr bwMode="auto">
              <a:xfrm flipV="1">
                <a:off x="4320" y="1584"/>
                <a:ext cx="0" cy="4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5" name="AutoShape 12"/>
              <p:cNvSpPr>
                <a:spLocks noChangeArrowheads="1"/>
              </p:cNvSpPr>
              <p:nvPr/>
            </p:nvSpPr>
            <p:spPr bwMode="auto">
              <a:xfrm rot="5400000">
                <a:off x="4320" y="1584"/>
                <a:ext cx="288" cy="288"/>
              </a:xfrm>
              <a:prstGeom prst="triangle">
                <a:avLst>
                  <a:gd name="adj" fmla="val 48440"/>
                </a:avLst>
              </a:prstGeom>
              <a:solidFill>
                <a:srgbClr val="FFCC99"/>
              </a:solidFill>
              <a:ln w="19050">
                <a:solidFill>
                  <a:schemeClr val="tx1"/>
                </a:solidFill>
                <a:miter lim="800000"/>
                <a:headEnd/>
                <a:tailEnd/>
              </a:ln>
            </p:spPr>
            <p:txBody>
              <a:bodyPr wrap="none" anchor="ctr"/>
              <a:lstStyle/>
              <a:p>
                <a:endParaRPr lang="en-US"/>
              </a:p>
            </p:txBody>
          </p:sp>
        </p:grpSp>
        <p:sp>
          <p:nvSpPr>
            <p:cNvPr id="43019" name="Text Box 13"/>
            <p:cNvSpPr txBox="1">
              <a:spLocks noChangeArrowheads="1"/>
            </p:cNvSpPr>
            <p:nvPr/>
          </p:nvSpPr>
          <p:spPr bwMode="auto">
            <a:xfrm>
              <a:off x="4368" y="2736"/>
              <a:ext cx="11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t>F</a:t>
              </a:r>
              <a:r>
                <a:rPr lang="en-US" sz="2000" b="1" baseline="-25000"/>
                <a:t>b</a:t>
              </a:r>
              <a:r>
                <a:rPr lang="en-US" sz="2000" b="1"/>
                <a:t> = W</a:t>
              </a:r>
              <a:r>
                <a:rPr lang="en-US" sz="2000" b="1" baseline="-25000"/>
                <a:t>FD</a:t>
              </a:r>
              <a:endParaRPr lang="en-US" sz="2000" b="1"/>
            </a:p>
          </p:txBody>
        </p:sp>
        <p:sp>
          <p:nvSpPr>
            <p:cNvPr id="43020" name="Line 14"/>
            <p:cNvSpPr>
              <a:spLocks noChangeShapeType="1"/>
            </p:cNvSpPr>
            <p:nvPr/>
          </p:nvSpPr>
          <p:spPr bwMode="auto">
            <a:xfrm flipV="1">
              <a:off x="4560" y="2400"/>
              <a:ext cx="0" cy="288"/>
            </a:xfrm>
            <a:prstGeom prst="line">
              <a:avLst/>
            </a:prstGeom>
            <a:noFill/>
            <a:ln w="38100">
              <a:solidFill>
                <a:srgbClr val="FF0000"/>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sp>
        <p:nvSpPr>
          <p:cNvPr id="3" name="TextBox 2"/>
          <p:cNvSpPr txBox="1"/>
          <p:nvPr/>
        </p:nvSpPr>
        <p:spPr>
          <a:xfrm>
            <a:off x="152400" y="2286000"/>
            <a:ext cx="5029200" cy="1938992"/>
          </a:xfrm>
          <a:prstGeom prst="rect">
            <a:avLst/>
          </a:prstGeom>
          <a:noFill/>
        </p:spPr>
        <p:txBody>
          <a:bodyPr wrap="square" rtlCol="0">
            <a:spAutoFit/>
          </a:bodyPr>
          <a:lstStyle/>
          <a:p>
            <a:r>
              <a:rPr lang="en-US" sz="2000" dirty="0"/>
              <a:t>A). Mass = 2500 kg,   buoyant force = 24500N</a:t>
            </a:r>
          </a:p>
          <a:p>
            <a:r>
              <a:rPr lang="en-US" sz="2000" dirty="0"/>
              <a:t>B). Mass = 250 kg,   buoyant force = 2450N</a:t>
            </a:r>
          </a:p>
          <a:p>
            <a:r>
              <a:rPr lang="en-US" sz="2000" dirty="0"/>
              <a:t>C). Mass = 25 kg,   buoyant force = 245N</a:t>
            </a:r>
          </a:p>
          <a:p>
            <a:r>
              <a:rPr lang="en-US" sz="2000" dirty="0"/>
              <a:t>D). Mass = 2500 kg,   buoyant force = 2450N</a:t>
            </a:r>
          </a:p>
          <a:p>
            <a:r>
              <a:rPr lang="en-US" sz="2000" dirty="0"/>
              <a:t>E). Mass = 2500 kg,   buoyant force = 245N</a:t>
            </a:r>
          </a:p>
          <a:p>
            <a:endParaRPr lang="en-US" sz="2000" dirty="0"/>
          </a:p>
        </p:txBody>
      </p:sp>
    </p:spTree>
    <p:extLst>
      <p:ext uri="{BB962C8B-B14F-4D97-AF65-F5344CB8AC3E}">
        <p14:creationId xmlns:p14="http://schemas.microsoft.com/office/powerpoint/2010/main" val="19477128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04"/>
                                        </p:tgtEl>
                                        <p:attrNameLst>
                                          <p:attrName>style.visibility</p:attrName>
                                        </p:attrNameLst>
                                      </p:cBhvr>
                                      <p:to>
                                        <p:strVal val="visible"/>
                                      </p:to>
                                    </p:set>
                                    <p:anim calcmode="lin" valueType="num">
                                      <p:cBhvr additive="base">
                                        <p:cTn id="7" dur="500" fill="hold"/>
                                        <p:tgtEl>
                                          <p:spTgt spid="102404"/>
                                        </p:tgtEl>
                                        <p:attrNameLst>
                                          <p:attrName>ppt_x</p:attrName>
                                        </p:attrNameLst>
                                      </p:cBhvr>
                                      <p:tavLst>
                                        <p:tav tm="0">
                                          <p:val>
                                            <p:strVal val="#ppt_x"/>
                                          </p:val>
                                        </p:tav>
                                        <p:tav tm="100000">
                                          <p:val>
                                            <p:strVal val="#ppt_x"/>
                                          </p:val>
                                        </p:tav>
                                      </p:tavLst>
                                    </p:anim>
                                    <p:anim calcmode="lin" valueType="num">
                                      <p:cBhvr additive="base">
                                        <p:cTn id="8" dur="500" fill="hold"/>
                                        <p:tgtEl>
                                          <p:spTgt spid="10240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2405"/>
                                        </p:tgtEl>
                                        <p:attrNameLst>
                                          <p:attrName>style.visibility</p:attrName>
                                        </p:attrNameLst>
                                      </p:cBhvr>
                                      <p:to>
                                        <p:strVal val="visible"/>
                                      </p:to>
                                    </p:set>
                                    <p:anim calcmode="lin" valueType="num">
                                      <p:cBhvr additive="base">
                                        <p:cTn id="11" dur="500" fill="hold"/>
                                        <p:tgtEl>
                                          <p:spTgt spid="102405"/>
                                        </p:tgtEl>
                                        <p:attrNameLst>
                                          <p:attrName>ppt_x</p:attrName>
                                        </p:attrNameLst>
                                      </p:cBhvr>
                                      <p:tavLst>
                                        <p:tav tm="0">
                                          <p:val>
                                            <p:strVal val="#ppt_x"/>
                                          </p:val>
                                        </p:tav>
                                        <p:tav tm="100000">
                                          <p:val>
                                            <p:strVal val="#ppt_x"/>
                                          </p:val>
                                        </p:tav>
                                      </p:tavLst>
                                    </p:anim>
                                    <p:anim calcmode="lin" valueType="num">
                                      <p:cBhvr additive="base">
                                        <p:cTn id="12" dur="500" fill="hold"/>
                                        <p:tgtEl>
                                          <p:spTgt spid="1024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4" grpId="0"/>
      <p:bldP spid="10240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9E31D87-4DD5-42B4-A494-EF1C02FDCA65}" type="slidenum">
              <a:rPr lang="en-US"/>
              <a:pPr eaLnBrk="1" hangingPunct="1"/>
              <a:t>8</a:t>
            </a:fld>
            <a:endParaRPr lang="en-US"/>
          </a:p>
        </p:txBody>
      </p:sp>
      <p:pic>
        <p:nvPicPr>
          <p:cNvPr id="25605" name="Picture 2" descr="2A-08_p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990600"/>
            <a:ext cx="24765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Rectangle 4"/>
          <p:cNvSpPr>
            <a:spLocks noChangeArrowheads="1"/>
          </p:cNvSpPr>
          <p:nvPr/>
        </p:nvSpPr>
        <p:spPr bwMode="auto">
          <a:xfrm>
            <a:off x="457200" y="228600"/>
            <a:ext cx="8229600" cy="6397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ltLang="zh-CN" sz="2800" b="1" dirty="0">
                <a:solidFill>
                  <a:schemeClr val="bg1"/>
                </a:solidFill>
                <a:ea typeface="宋体" pitchFamily="2" charset="-122"/>
              </a:rPr>
              <a:t>2A-08 Buoyancy of Air</a:t>
            </a:r>
          </a:p>
        </p:txBody>
      </p:sp>
      <p:sp>
        <p:nvSpPr>
          <p:cNvPr id="131077" name="Rectangle 5"/>
          <p:cNvSpPr>
            <a:spLocks noChangeArrowheads="1"/>
          </p:cNvSpPr>
          <p:nvPr/>
        </p:nvSpPr>
        <p:spPr bwMode="auto">
          <a:xfrm>
            <a:off x="685800" y="5638800"/>
            <a:ext cx="8229600" cy="762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altLang="zh-CN" sz="2000" b="1" dirty="0">
                <a:solidFill>
                  <a:schemeClr val="bg1"/>
                </a:solidFill>
                <a:ea typeface="宋体" pitchFamily="2" charset="-122"/>
              </a:rPr>
              <a:t>IF SENSITIVE WEIGHING OF AN OBJECT IS REQUIRED, UNEQUAL BUOYANT FORCES COULD AFFECT THE RESULTS.</a:t>
            </a:r>
            <a:r>
              <a:rPr lang="en-US" altLang="zh-CN" sz="2400" dirty="0">
                <a:solidFill>
                  <a:schemeClr val="bg1"/>
                </a:solidFill>
                <a:ea typeface="宋体" pitchFamily="2" charset="-122"/>
              </a:rPr>
              <a:t> </a:t>
            </a:r>
          </a:p>
        </p:txBody>
      </p:sp>
      <p:grpSp>
        <p:nvGrpSpPr>
          <p:cNvPr id="2" name="Group 6"/>
          <p:cNvGrpSpPr>
            <a:grpSpLocks/>
          </p:cNvGrpSpPr>
          <p:nvPr/>
        </p:nvGrpSpPr>
        <p:grpSpPr bwMode="auto">
          <a:xfrm>
            <a:off x="5181600" y="1295400"/>
            <a:ext cx="3505200" cy="1966913"/>
            <a:chOff x="3408" y="768"/>
            <a:chExt cx="2208" cy="1239"/>
          </a:xfrm>
        </p:grpSpPr>
        <p:grpSp>
          <p:nvGrpSpPr>
            <p:cNvPr id="25612" name="Group 7"/>
            <p:cNvGrpSpPr>
              <a:grpSpLocks/>
            </p:cNvGrpSpPr>
            <p:nvPr/>
          </p:nvGrpSpPr>
          <p:grpSpPr bwMode="auto">
            <a:xfrm>
              <a:off x="3648" y="960"/>
              <a:ext cx="1824" cy="960"/>
              <a:chOff x="3216" y="1728"/>
              <a:chExt cx="1824" cy="960"/>
            </a:xfrm>
          </p:grpSpPr>
          <p:grpSp>
            <p:nvGrpSpPr>
              <p:cNvPr id="25617" name="Group 8"/>
              <p:cNvGrpSpPr>
                <a:grpSpLocks/>
              </p:cNvGrpSpPr>
              <p:nvPr/>
            </p:nvGrpSpPr>
            <p:grpSpPr bwMode="auto">
              <a:xfrm>
                <a:off x="3312" y="2016"/>
                <a:ext cx="1440" cy="672"/>
                <a:chOff x="3312" y="2016"/>
                <a:chExt cx="1440" cy="672"/>
              </a:xfrm>
            </p:grpSpPr>
            <p:sp>
              <p:nvSpPr>
                <p:cNvPr id="25624" name="AutoShape 9"/>
                <p:cNvSpPr>
                  <a:spLocks noChangeArrowheads="1"/>
                </p:cNvSpPr>
                <p:nvPr/>
              </p:nvSpPr>
              <p:spPr bwMode="auto">
                <a:xfrm>
                  <a:off x="3984" y="2016"/>
                  <a:ext cx="144" cy="672"/>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25625" name="Line 10"/>
                <p:cNvSpPr>
                  <a:spLocks noChangeShapeType="1"/>
                </p:cNvSpPr>
                <p:nvPr/>
              </p:nvSpPr>
              <p:spPr bwMode="auto">
                <a:xfrm>
                  <a:off x="3312" y="2016"/>
                  <a:ext cx="1440" cy="2"/>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5618" name="Oval 11"/>
              <p:cNvSpPr>
                <a:spLocks noChangeArrowheads="1"/>
              </p:cNvSpPr>
              <p:nvPr/>
            </p:nvSpPr>
            <p:spPr bwMode="auto">
              <a:xfrm>
                <a:off x="3216" y="1968"/>
                <a:ext cx="192" cy="192"/>
              </a:xfrm>
              <a:prstGeom prst="ellipse">
                <a:avLst/>
              </a:prstGeom>
              <a:solidFill>
                <a:srgbClr val="FFFF00"/>
              </a:solidFill>
              <a:ln w="9525">
                <a:solidFill>
                  <a:schemeClr val="tx1"/>
                </a:solidFill>
                <a:round/>
                <a:headEnd/>
                <a:tailEnd/>
              </a:ln>
            </p:spPr>
            <p:txBody>
              <a:bodyPr wrap="none" anchor="ctr"/>
              <a:lstStyle/>
              <a:p>
                <a:endParaRPr lang="en-US"/>
              </a:p>
            </p:txBody>
          </p:sp>
          <p:sp>
            <p:nvSpPr>
              <p:cNvPr id="25619" name="Oval 12"/>
              <p:cNvSpPr>
                <a:spLocks noChangeArrowheads="1"/>
              </p:cNvSpPr>
              <p:nvPr/>
            </p:nvSpPr>
            <p:spPr bwMode="auto">
              <a:xfrm>
                <a:off x="4656" y="1968"/>
                <a:ext cx="384" cy="384"/>
              </a:xfrm>
              <a:prstGeom prst="ellipse">
                <a:avLst/>
              </a:prstGeom>
              <a:solidFill>
                <a:srgbClr val="C0C0C0"/>
              </a:solidFill>
              <a:ln w="9525">
                <a:solidFill>
                  <a:schemeClr val="tx1"/>
                </a:solidFill>
                <a:round/>
                <a:headEnd/>
                <a:tailEnd/>
              </a:ln>
            </p:spPr>
            <p:txBody>
              <a:bodyPr wrap="none" anchor="ctr"/>
              <a:lstStyle/>
              <a:p>
                <a:endParaRPr lang="en-US"/>
              </a:p>
            </p:txBody>
          </p:sp>
          <p:sp>
            <p:nvSpPr>
              <p:cNvPr id="25620" name="Line 13"/>
              <p:cNvSpPr>
                <a:spLocks noChangeShapeType="1"/>
              </p:cNvSpPr>
              <p:nvPr/>
            </p:nvSpPr>
            <p:spPr bwMode="auto">
              <a:xfrm flipV="1">
                <a:off x="3312" y="1824"/>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21" name="Line 14"/>
              <p:cNvSpPr>
                <a:spLocks noChangeShapeType="1"/>
              </p:cNvSpPr>
              <p:nvPr/>
            </p:nvSpPr>
            <p:spPr bwMode="auto">
              <a:xfrm>
                <a:off x="3312" y="216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22" name="Line 15"/>
              <p:cNvSpPr>
                <a:spLocks noChangeShapeType="1"/>
              </p:cNvSpPr>
              <p:nvPr/>
            </p:nvSpPr>
            <p:spPr bwMode="auto">
              <a:xfrm>
                <a:off x="4848" y="2352"/>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23" name="Line 16"/>
              <p:cNvSpPr>
                <a:spLocks noChangeShapeType="1"/>
              </p:cNvSpPr>
              <p:nvPr/>
            </p:nvSpPr>
            <p:spPr bwMode="auto">
              <a:xfrm flipV="1">
                <a:off x="4848" y="1728"/>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5613" name="Text Box 17"/>
            <p:cNvSpPr txBox="1">
              <a:spLocks noChangeArrowheads="1"/>
            </p:cNvSpPr>
            <p:nvPr/>
          </p:nvSpPr>
          <p:spPr bwMode="auto">
            <a:xfrm>
              <a:off x="5088" y="1776"/>
              <a:ext cx="4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i="1"/>
                <a:t>m</a:t>
              </a:r>
              <a:r>
                <a:rPr lang="en-US" i="1" baseline="-25000"/>
                <a:t>b</a:t>
              </a:r>
              <a:r>
                <a:rPr lang="en-US" i="1"/>
                <a:t>g</a:t>
              </a:r>
            </a:p>
          </p:txBody>
        </p:sp>
        <p:sp>
          <p:nvSpPr>
            <p:cNvPr id="25614" name="Text Box 18"/>
            <p:cNvSpPr txBox="1">
              <a:spLocks noChangeArrowheads="1"/>
            </p:cNvSpPr>
            <p:nvPr/>
          </p:nvSpPr>
          <p:spPr bwMode="auto">
            <a:xfrm>
              <a:off x="3504" y="1584"/>
              <a:ext cx="4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i="1"/>
                <a:t>m</a:t>
              </a:r>
              <a:r>
                <a:rPr lang="en-US" i="1" baseline="-25000"/>
                <a:t>a</a:t>
              </a:r>
              <a:r>
                <a:rPr lang="en-US" i="1"/>
                <a:t>g</a:t>
              </a:r>
            </a:p>
          </p:txBody>
        </p:sp>
        <p:sp>
          <p:nvSpPr>
            <p:cNvPr id="25615" name="Text Box 19"/>
            <p:cNvSpPr txBox="1">
              <a:spLocks noChangeArrowheads="1"/>
            </p:cNvSpPr>
            <p:nvPr/>
          </p:nvSpPr>
          <p:spPr bwMode="auto">
            <a:xfrm>
              <a:off x="4944" y="768"/>
              <a:ext cx="6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l-GR" i="1">
                  <a:cs typeface="Arial" charset="0"/>
                </a:rPr>
                <a:t>ρ</a:t>
              </a:r>
              <a:r>
                <a:rPr lang="en-US" i="1" baseline="-25000">
                  <a:cs typeface="Arial" charset="0"/>
                </a:rPr>
                <a:t>air</a:t>
              </a:r>
              <a:r>
                <a:rPr lang="en-US" i="1">
                  <a:cs typeface="Arial" charset="0"/>
                </a:rPr>
                <a:t>g</a:t>
              </a:r>
              <a:r>
                <a:rPr lang="en-US" i="1"/>
                <a:t>V</a:t>
              </a:r>
              <a:r>
                <a:rPr lang="en-US" i="1" baseline="-25000"/>
                <a:t>b</a:t>
              </a:r>
            </a:p>
          </p:txBody>
        </p:sp>
        <p:sp>
          <p:nvSpPr>
            <p:cNvPr id="25616" name="Text Box 20"/>
            <p:cNvSpPr txBox="1">
              <a:spLocks noChangeArrowheads="1"/>
            </p:cNvSpPr>
            <p:nvPr/>
          </p:nvSpPr>
          <p:spPr bwMode="auto">
            <a:xfrm>
              <a:off x="3408" y="864"/>
              <a:ext cx="6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l-GR" i="1">
                  <a:cs typeface="Arial" charset="0"/>
                </a:rPr>
                <a:t>ρ</a:t>
              </a:r>
              <a:r>
                <a:rPr lang="en-US" i="1" baseline="-25000">
                  <a:cs typeface="Arial" charset="0"/>
                </a:rPr>
                <a:t>air</a:t>
              </a:r>
              <a:r>
                <a:rPr lang="en-US" i="1">
                  <a:cs typeface="Arial" charset="0"/>
                </a:rPr>
                <a:t>g</a:t>
              </a:r>
              <a:r>
                <a:rPr lang="en-US" i="1"/>
                <a:t>V</a:t>
              </a:r>
              <a:r>
                <a:rPr lang="en-US" i="1" baseline="-25000"/>
                <a:t>a</a:t>
              </a:r>
            </a:p>
          </p:txBody>
        </p:sp>
      </p:grpSp>
      <p:sp>
        <p:nvSpPr>
          <p:cNvPr id="131093" name="Text Box 21"/>
          <p:cNvSpPr txBox="1">
            <a:spLocks noChangeArrowheads="1"/>
          </p:cNvSpPr>
          <p:nvPr/>
        </p:nvSpPr>
        <p:spPr bwMode="auto">
          <a:xfrm>
            <a:off x="2667000" y="3581400"/>
            <a:ext cx="5715000" cy="2024063"/>
          </a:xfrm>
          <a:prstGeom prst="rect">
            <a:avLst/>
          </a:prstGeom>
          <a:solidFill>
            <a:srgbClr val="CCFF99"/>
          </a:solidFill>
          <a:ln w="9525">
            <a:solidFill>
              <a:srgbClr val="FFC1C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zh-CN" b="1" dirty="0">
                <a:ea typeface="宋体" pitchFamily="2" charset="-122"/>
              </a:rPr>
              <a:t>Setting the sum of torques on </a:t>
            </a:r>
            <a:r>
              <a:rPr lang="en-US" altLang="zh-CN" b="1" i="1" dirty="0">
                <a:ea typeface="宋体" pitchFamily="2" charset="-122"/>
              </a:rPr>
              <a:t>equal-arm </a:t>
            </a:r>
            <a:r>
              <a:rPr lang="en-US" altLang="zh-CN" b="1" dirty="0">
                <a:ea typeface="宋体" pitchFamily="2" charset="-122"/>
              </a:rPr>
              <a:t>balance about pivot equal to zero, we have in the presence of air:</a:t>
            </a:r>
          </a:p>
          <a:p>
            <a:pPr eaLnBrk="1" hangingPunct="1"/>
            <a:r>
              <a:rPr lang="en-US" b="1" i="1" dirty="0">
                <a:solidFill>
                  <a:srgbClr val="CC0000"/>
                </a:solidFill>
              </a:rPr>
              <a:t>   </a:t>
            </a:r>
            <a:r>
              <a:rPr lang="en-US" b="1" dirty="0">
                <a:solidFill>
                  <a:srgbClr val="CC0000"/>
                </a:solidFill>
              </a:rPr>
              <a:t>m</a:t>
            </a:r>
            <a:r>
              <a:rPr lang="en-US" b="1" baseline="-25000" dirty="0">
                <a:solidFill>
                  <a:srgbClr val="CC0000"/>
                </a:solidFill>
              </a:rPr>
              <a:t>a</a:t>
            </a:r>
            <a:r>
              <a:rPr lang="en-US" b="1" dirty="0">
                <a:solidFill>
                  <a:srgbClr val="CC0000"/>
                </a:solidFill>
              </a:rPr>
              <a:t>g –</a:t>
            </a:r>
            <a:r>
              <a:rPr lang="en-US" altLang="zh-CN" b="1" dirty="0">
                <a:solidFill>
                  <a:srgbClr val="CC0000"/>
                </a:solidFill>
                <a:ea typeface="宋体" pitchFamily="2" charset="-122"/>
              </a:rPr>
              <a:t> </a:t>
            </a:r>
            <a:r>
              <a:rPr lang="el-GR" b="1" dirty="0">
                <a:solidFill>
                  <a:srgbClr val="CC0000"/>
                </a:solidFill>
                <a:cs typeface="Arial" charset="0"/>
              </a:rPr>
              <a:t>ρ</a:t>
            </a:r>
            <a:r>
              <a:rPr lang="en-US" b="1" baseline="-25000" dirty="0" err="1">
                <a:solidFill>
                  <a:srgbClr val="CC0000"/>
                </a:solidFill>
                <a:cs typeface="Arial" charset="0"/>
              </a:rPr>
              <a:t>air</a:t>
            </a:r>
            <a:r>
              <a:rPr lang="en-US" b="1" dirty="0" err="1">
                <a:solidFill>
                  <a:srgbClr val="CC0000"/>
                </a:solidFill>
                <a:cs typeface="Arial" charset="0"/>
              </a:rPr>
              <a:t>g</a:t>
            </a:r>
            <a:r>
              <a:rPr lang="en-US" b="1" dirty="0" err="1">
                <a:solidFill>
                  <a:srgbClr val="CC0000"/>
                </a:solidFill>
              </a:rPr>
              <a:t>V</a:t>
            </a:r>
            <a:r>
              <a:rPr lang="en-US" b="1" baseline="-25000" dirty="0" err="1">
                <a:solidFill>
                  <a:srgbClr val="CC0000"/>
                </a:solidFill>
              </a:rPr>
              <a:t>a</a:t>
            </a:r>
            <a:r>
              <a:rPr lang="en-US" b="1" dirty="0">
                <a:solidFill>
                  <a:srgbClr val="CC0000"/>
                </a:solidFill>
              </a:rPr>
              <a:t> = </a:t>
            </a:r>
            <a:r>
              <a:rPr lang="el-GR" b="1" dirty="0">
                <a:solidFill>
                  <a:srgbClr val="CC0000"/>
                </a:solidFill>
                <a:cs typeface="Arial" charset="0"/>
              </a:rPr>
              <a:t>ρ</a:t>
            </a:r>
            <a:r>
              <a:rPr lang="en-US" b="1" baseline="-25000" dirty="0" err="1">
                <a:solidFill>
                  <a:srgbClr val="CC0000"/>
                </a:solidFill>
                <a:cs typeface="Arial" charset="0"/>
              </a:rPr>
              <a:t>air</a:t>
            </a:r>
            <a:r>
              <a:rPr lang="en-US" b="1" dirty="0" err="1">
                <a:solidFill>
                  <a:srgbClr val="CC0000"/>
                </a:solidFill>
                <a:cs typeface="Arial" charset="0"/>
              </a:rPr>
              <a:t>g</a:t>
            </a:r>
            <a:r>
              <a:rPr lang="en-US" b="1" dirty="0" err="1">
                <a:solidFill>
                  <a:srgbClr val="CC0000"/>
                </a:solidFill>
              </a:rPr>
              <a:t>V</a:t>
            </a:r>
            <a:r>
              <a:rPr lang="en-US" b="1" baseline="-25000" dirty="0" err="1">
                <a:solidFill>
                  <a:srgbClr val="CC0000"/>
                </a:solidFill>
              </a:rPr>
              <a:t>b</a:t>
            </a:r>
            <a:r>
              <a:rPr lang="en-US" b="1" dirty="0">
                <a:solidFill>
                  <a:srgbClr val="CC0000"/>
                </a:solidFill>
              </a:rPr>
              <a:t> – m</a:t>
            </a:r>
            <a:r>
              <a:rPr lang="en-US" b="1" baseline="-25000" dirty="0">
                <a:solidFill>
                  <a:srgbClr val="CC0000"/>
                </a:solidFill>
              </a:rPr>
              <a:t>a</a:t>
            </a:r>
            <a:r>
              <a:rPr lang="en-US" b="1" dirty="0">
                <a:solidFill>
                  <a:srgbClr val="CC0000"/>
                </a:solidFill>
              </a:rPr>
              <a:t>g</a:t>
            </a:r>
          </a:p>
          <a:p>
            <a:pPr eaLnBrk="1" hangingPunct="1"/>
            <a:endParaRPr lang="en-US" b="1" dirty="0">
              <a:solidFill>
                <a:srgbClr val="CC0000"/>
              </a:solidFill>
            </a:endParaRPr>
          </a:p>
          <a:p>
            <a:pPr eaLnBrk="1" hangingPunct="1"/>
            <a:r>
              <a:rPr lang="en-US" b="1" i="1" dirty="0">
                <a:solidFill>
                  <a:srgbClr val="CC0000"/>
                </a:solidFill>
              </a:rPr>
              <a:t>   </a:t>
            </a:r>
            <a:r>
              <a:rPr lang="en-US" b="1" i="1" dirty="0" err="1">
                <a:solidFill>
                  <a:srgbClr val="CC0000"/>
                </a:solidFill>
              </a:rPr>
              <a:t>V</a:t>
            </a:r>
            <a:r>
              <a:rPr lang="en-US" b="1" i="1" baseline="-25000" dirty="0" err="1">
                <a:solidFill>
                  <a:srgbClr val="CC0000"/>
                </a:solidFill>
              </a:rPr>
              <a:t>b</a:t>
            </a:r>
            <a:r>
              <a:rPr lang="en-US" b="1" i="1" baseline="-25000" dirty="0">
                <a:solidFill>
                  <a:srgbClr val="CC0000"/>
                </a:solidFill>
              </a:rPr>
              <a:t> </a:t>
            </a:r>
            <a:r>
              <a:rPr lang="en-US" b="1" i="1" dirty="0">
                <a:solidFill>
                  <a:srgbClr val="CC0000"/>
                </a:solidFill>
              </a:rPr>
              <a:t>&gt; </a:t>
            </a:r>
            <a:r>
              <a:rPr lang="en-US" b="1" i="1" dirty="0" err="1">
                <a:solidFill>
                  <a:srgbClr val="CC0000"/>
                </a:solidFill>
              </a:rPr>
              <a:t>V</a:t>
            </a:r>
            <a:r>
              <a:rPr lang="en-US" b="1" i="1" baseline="-25000" dirty="0" err="1">
                <a:solidFill>
                  <a:srgbClr val="CC0000"/>
                </a:solidFill>
              </a:rPr>
              <a:t>a</a:t>
            </a:r>
            <a:r>
              <a:rPr lang="en-US" b="1" i="1" dirty="0">
                <a:solidFill>
                  <a:srgbClr val="CC0000"/>
                </a:solidFill>
              </a:rPr>
              <a:t> </a:t>
            </a:r>
            <a:r>
              <a:rPr lang="en-US" b="1" dirty="0"/>
              <a:t>implies </a:t>
            </a:r>
            <a:r>
              <a:rPr lang="en-US" b="1" i="1" dirty="0" err="1">
                <a:solidFill>
                  <a:srgbClr val="CC0000"/>
                </a:solidFill>
              </a:rPr>
              <a:t>m</a:t>
            </a:r>
            <a:r>
              <a:rPr lang="en-US" b="1" i="1" baseline="-25000" dirty="0" err="1">
                <a:solidFill>
                  <a:srgbClr val="CC0000"/>
                </a:solidFill>
              </a:rPr>
              <a:t>b</a:t>
            </a:r>
            <a:r>
              <a:rPr lang="en-US" b="1" i="1" baseline="-25000" dirty="0">
                <a:solidFill>
                  <a:srgbClr val="CC0000"/>
                </a:solidFill>
              </a:rPr>
              <a:t> </a:t>
            </a:r>
            <a:r>
              <a:rPr lang="en-US" b="1" i="1" dirty="0">
                <a:solidFill>
                  <a:srgbClr val="CC0000"/>
                </a:solidFill>
              </a:rPr>
              <a:t>&gt;</a:t>
            </a:r>
            <a:r>
              <a:rPr lang="en-US" b="1" i="1" baseline="-25000" dirty="0">
                <a:solidFill>
                  <a:srgbClr val="CC0000"/>
                </a:solidFill>
              </a:rPr>
              <a:t> </a:t>
            </a:r>
            <a:r>
              <a:rPr lang="en-US" b="1" i="1" dirty="0">
                <a:solidFill>
                  <a:srgbClr val="CC0000"/>
                </a:solidFill>
              </a:rPr>
              <a:t>m</a:t>
            </a:r>
            <a:r>
              <a:rPr lang="en-US" b="1" i="1" baseline="-25000" dirty="0">
                <a:solidFill>
                  <a:srgbClr val="CC0000"/>
                </a:solidFill>
              </a:rPr>
              <a:t>a</a:t>
            </a:r>
            <a:r>
              <a:rPr lang="en-US" b="1" i="1" dirty="0"/>
              <a:t> </a:t>
            </a:r>
            <a:r>
              <a:rPr lang="en-US" b="1" dirty="0"/>
              <a:t>which is demonstrated in vacuum</a:t>
            </a:r>
            <a:endParaRPr lang="en-US" b="1" baseline="-25000" dirty="0">
              <a:solidFill>
                <a:srgbClr val="CC0000"/>
              </a:solidFill>
            </a:endParaRPr>
          </a:p>
        </p:txBody>
      </p:sp>
      <p:sp>
        <p:nvSpPr>
          <p:cNvPr id="25611" name="Text Box 22"/>
          <p:cNvSpPr txBox="1">
            <a:spLocks noChangeArrowheads="1"/>
          </p:cNvSpPr>
          <p:nvPr/>
        </p:nvSpPr>
        <p:spPr bwMode="auto">
          <a:xfrm>
            <a:off x="3505200" y="914400"/>
            <a:ext cx="5181600" cy="33655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600" b="1">
                <a:solidFill>
                  <a:srgbClr val="669900"/>
                </a:solidFill>
                <a:ea typeface="宋体" pitchFamily="2" charset="-122"/>
              </a:rPr>
              <a:t>Investigating the Buoyant force resulting from Air</a:t>
            </a:r>
          </a:p>
        </p:txBody>
      </p:sp>
      <p:sp>
        <p:nvSpPr>
          <p:cNvPr id="3" name="TextBox 2"/>
          <p:cNvSpPr txBox="1"/>
          <p:nvPr/>
        </p:nvSpPr>
        <p:spPr>
          <a:xfrm>
            <a:off x="2819400" y="1224677"/>
            <a:ext cx="2705100" cy="2585323"/>
          </a:xfrm>
          <a:prstGeom prst="rect">
            <a:avLst/>
          </a:prstGeom>
          <a:noFill/>
        </p:spPr>
        <p:txBody>
          <a:bodyPr wrap="square" rtlCol="0">
            <a:spAutoFit/>
          </a:bodyPr>
          <a:lstStyle/>
          <a:p>
            <a:r>
              <a:rPr lang="en-US" dirty="0"/>
              <a:t>After air being pumped out</a:t>
            </a:r>
          </a:p>
          <a:p>
            <a:pPr marL="342900" indent="-342900">
              <a:buAutoNum type="alphaUcPeriod"/>
            </a:pPr>
            <a:r>
              <a:rPr lang="en-US" dirty="0" err="1"/>
              <a:t>m</a:t>
            </a:r>
            <a:r>
              <a:rPr lang="en-US" baseline="-25000" dirty="0" err="1"/>
              <a:t>b</a:t>
            </a:r>
            <a:r>
              <a:rPr lang="en-US" dirty="0"/>
              <a:t> will move downward </a:t>
            </a:r>
          </a:p>
          <a:p>
            <a:pPr marL="342900" indent="-342900">
              <a:buAutoNum type="alphaUcPeriod"/>
            </a:pPr>
            <a:r>
              <a:rPr lang="en-US" dirty="0"/>
              <a:t>m</a:t>
            </a:r>
            <a:r>
              <a:rPr lang="en-US" baseline="-25000" dirty="0"/>
              <a:t>a</a:t>
            </a:r>
            <a:r>
              <a:rPr lang="en-US" dirty="0"/>
              <a:t> will move downward </a:t>
            </a:r>
          </a:p>
          <a:p>
            <a:pPr marL="342900" indent="-342900">
              <a:buAutoNum type="alphaUcPeriod"/>
            </a:pPr>
            <a:r>
              <a:rPr lang="en-US" dirty="0"/>
              <a:t>Apparatus remain balanced</a:t>
            </a:r>
          </a:p>
          <a:p>
            <a:pPr marL="342900" indent="-342900">
              <a:buAutoNum type="alphaUcPeriod"/>
            </a:pPr>
            <a:endParaRPr lang="en-US" dirty="0"/>
          </a:p>
        </p:txBody>
      </p:sp>
    </p:spTree>
    <p:extLst>
      <p:ext uri="{BB962C8B-B14F-4D97-AF65-F5344CB8AC3E}">
        <p14:creationId xmlns:p14="http://schemas.microsoft.com/office/powerpoint/2010/main" val="1387623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1093"/>
                                        </p:tgtEl>
                                        <p:attrNameLst>
                                          <p:attrName>style.visibility</p:attrName>
                                        </p:attrNameLst>
                                      </p:cBhvr>
                                      <p:to>
                                        <p:strVal val="visible"/>
                                      </p:to>
                                    </p:set>
                                    <p:animEffect transition="in" filter="randombar(horizontal)">
                                      <p:cBhvr>
                                        <p:cTn id="7" dur="500"/>
                                        <p:tgtEl>
                                          <p:spTgt spid="13109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31077"/>
                                        </p:tgtEl>
                                        <p:attrNameLst>
                                          <p:attrName>style.visibility</p:attrName>
                                        </p:attrNameLst>
                                      </p:cBhvr>
                                      <p:to>
                                        <p:strVal val="visible"/>
                                      </p:to>
                                    </p:set>
                                    <p:animEffect transition="in" filter="randombar(horizontal)">
                                      <p:cBhvr>
                                        <p:cTn id="10" dur="500"/>
                                        <p:tgtEl>
                                          <p:spTgt spid="131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7" grpId="0" animBg="1"/>
      <p:bldP spid="13109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TotalTime>
  <Words>1275</Words>
  <Application>Microsoft Office PowerPoint</Application>
  <PresentationFormat>On-screen Show (4:3)</PresentationFormat>
  <Paragraphs>115</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Symbol</vt:lpstr>
      <vt:lpstr>Times New Roman</vt:lpstr>
      <vt:lpstr>Office Theme</vt:lpstr>
      <vt:lpstr>PowerPoint Presentation</vt:lpstr>
      <vt:lpstr>PowerPoint Presentation</vt:lpstr>
      <vt:lpstr>Archimedes’ Principle</vt:lpstr>
      <vt:lpstr>PowerPoint Presentation</vt:lpstr>
      <vt:lpstr>PowerPoint Presentation</vt:lpstr>
      <vt:lpstr>PowerPoint Presentation</vt:lpstr>
      <vt:lpstr>Quiz: Boat displaces 2.5 m3 of water. Density of water H2O = 1000 kg/m3.  What is the mass of water displaced? What is the buoyant force?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wxie</dc:creator>
  <cp:lastModifiedBy>James Goddard</cp:lastModifiedBy>
  <cp:revision>171</cp:revision>
  <dcterms:created xsi:type="dcterms:W3CDTF">2011-02-27T16:24:33Z</dcterms:created>
  <dcterms:modified xsi:type="dcterms:W3CDTF">2021-09-10T02:45:15Z</dcterms:modified>
</cp:coreProperties>
</file>