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308" r:id="rId2"/>
    <p:sldId id="322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25" r:id="rId14"/>
    <p:sldId id="326" r:id="rId15"/>
    <p:sldId id="327" r:id="rId16"/>
    <p:sldId id="329" r:id="rId17"/>
    <p:sldId id="296" r:id="rId18"/>
    <p:sldId id="321" r:id="rId19"/>
    <p:sldId id="297" r:id="rId20"/>
    <p:sldId id="302" r:id="rId21"/>
    <p:sldId id="340" r:id="rId22"/>
    <p:sldId id="341" r:id="rId23"/>
    <p:sldId id="342" r:id="rId24"/>
    <p:sldId id="32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C3C"/>
    <a:srgbClr val="D8DE9E"/>
    <a:srgbClr val="C0C0C0"/>
    <a:srgbClr val="DDDDDD"/>
    <a:srgbClr val="EAEAEA"/>
    <a:srgbClr val="658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2773" autoAdjust="0"/>
  </p:normalViewPr>
  <p:slideViewPr>
    <p:cSldViewPr>
      <p:cViewPr>
        <p:scale>
          <a:sx n="83" d="100"/>
          <a:sy n="83" d="100"/>
        </p:scale>
        <p:origin x="-11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F78A07-620C-4691-874E-D7862CA85AA5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0D16A5-1423-4BAC-964F-E6A693129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75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5A280CA-9598-4C99-B250-BE6B8B92FC7E}" type="slidenum">
              <a:rPr lang="en-US" sz="1200">
                <a:latin typeface="Times New Roman" pitchFamily="18" charset="0"/>
              </a:rPr>
              <a:pPr/>
              <a:t>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5E89081-3049-4F9D-8489-9B2D916EAD0B}" type="slidenum">
              <a:rPr lang="en-US" sz="1200">
                <a:latin typeface="Times New Roman" pitchFamily="18" charset="0"/>
              </a:rPr>
              <a:pPr/>
              <a:t>18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BE1E24-858F-4286-8F1E-32B447CD3AAF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5709303-280C-45BA-822F-D33B302E5B2D}" type="slidenum">
              <a:rPr lang="en-US" sz="1200">
                <a:latin typeface="Times New Roman" pitchFamily="18" charset="0"/>
              </a:rPr>
              <a:pPr/>
              <a:t>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0D9DB10-D1D6-441E-A3C8-4F5DD3080985}" type="slidenum">
              <a:rPr lang="en-US" sz="1200">
                <a:latin typeface="Times New Roman" pitchFamily="18" charset="0"/>
              </a:rPr>
              <a:pPr/>
              <a:t>6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0D9E216-A296-4309-A013-4439BA8F02A0}" type="slidenum">
              <a:rPr lang="en-US" sz="1200">
                <a:latin typeface="Times New Roman" pitchFamily="18" charset="0"/>
              </a:rPr>
              <a:pPr/>
              <a:t>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8F02A7F-EFF2-4375-AA63-ADB5007BFC40}" type="slidenum">
              <a:rPr lang="en-US" sz="1200">
                <a:latin typeface="Times New Roman" pitchFamily="18" charset="0"/>
              </a:rPr>
              <a:pPr/>
              <a:t>8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CBE93EA-FA15-42F0-AE60-155FF7C01874}" type="slidenum">
              <a:rPr lang="en-US" sz="1200">
                <a:latin typeface="Times New Roman" pitchFamily="18" charset="0"/>
              </a:rPr>
              <a:pPr/>
              <a:t>9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8087B2B-2E1B-4BF0-9789-F77F87ADB684}" type="slidenum">
              <a:rPr lang="en-US" sz="1200">
                <a:latin typeface="Times New Roman" pitchFamily="18" charset="0"/>
              </a:rPr>
              <a:pPr/>
              <a:t>10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10BC3DE-1FFA-4BC5-8D54-4EBD3CA4F042}" type="slidenum">
              <a:rPr lang="en-US" sz="1200">
                <a:latin typeface="Times New Roman" pitchFamily="18" charset="0"/>
              </a:rPr>
              <a:pPr/>
              <a:t>11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6B63BBC-6093-4567-8F64-253891230FE0}" type="slidenum">
              <a:rPr lang="en-US" sz="1200">
                <a:latin typeface="Times New Roman" pitchFamily="18" charset="0"/>
              </a:rPr>
              <a:pPr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2464"/>
            <a:ext cx="5028579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FF6F-DC24-4CFA-83FD-E7E40D1F6A7F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7837-7B16-4A18-9EB2-2643FF3719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8B07-E058-487E-8CDC-5C251D286802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FF225-4F76-4E6F-8F6D-41276A4D6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F25DB-C998-4F3C-A703-D9875F5AD341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B1A6A-78C3-439C-9C59-DB86B8F7F4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EC3D-93C2-47E8-A49B-505CFFA01C30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0390E-D500-4BC1-85DC-5278FBF9B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-152400" y="274638"/>
            <a:ext cx="9448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104E-8A63-4334-972D-42DF2338C4A2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C2514-477A-4375-B60C-CF3AE2D7B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5400000">
            <a:off x="648494" y="3161506"/>
            <a:ext cx="5867400" cy="1588"/>
          </a:xfrm>
          <a:prstGeom prst="line">
            <a:avLst/>
          </a:prstGeom>
          <a:ln w="635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lIns="91440"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079A5-853E-4AD0-8E1E-55BB71FA13B8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Goes Here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DB07-D6E7-4426-A353-F4E19DCBA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381000" y="15240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smtClean="0">
                <a:latin typeface="Franklin Gothic Book" pitchFamily="34" charset="0"/>
              </a:rPr>
              <a:t>Click to edit Master subtitle style</a:t>
            </a:r>
            <a:endParaRPr lang="en-US" sz="3200" dirty="0">
              <a:latin typeface="Franklin Gothic Book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1143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81000" y="8382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800" b="1" baseline="0">
                <a:solidFill>
                  <a:srgbClr val="D8DE9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0C5F3-8FE2-4D9D-9D23-B5ADB980009E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152AD-70DC-4F73-A99D-1AD8633905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-152400" y="5029200"/>
            <a:ext cx="9448800" cy="11430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75000"/>
                  <a:lumOff val="25000"/>
                </a:schemeClr>
              </a:gs>
              <a:gs pos="61000">
                <a:schemeClr val="tx1">
                  <a:lumMod val="65000"/>
                  <a:lumOff val="35000"/>
                </a:schemeClr>
              </a:gs>
              <a:gs pos="100000">
                <a:srgbClr val="EAEAEA"/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908E-0C72-4CCF-AFF1-A951EB214572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AF8D-D536-4BD2-84F9-804364BFA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19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52400" y="4541838"/>
            <a:ext cx="9448800" cy="1143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81000" y="51054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800" b="1" baseline="0">
                <a:solidFill>
                  <a:srgbClr val="D8DE9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0B2E-4E76-435E-8404-35509835865F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FBD5D-0E0C-4932-ABF2-DF1BC633A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 rot="5400000">
            <a:off x="2361407" y="3886994"/>
            <a:ext cx="4572000" cy="1587"/>
          </a:xfrm>
          <a:prstGeom prst="line">
            <a:avLst/>
          </a:prstGeom>
          <a:ln w="635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 rot="5400000">
            <a:off x="2209007" y="3885406"/>
            <a:ext cx="4572000" cy="1587"/>
          </a:xfrm>
          <a:prstGeom prst="line">
            <a:avLst/>
          </a:prstGeom>
          <a:ln w="635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96FB-E567-46E0-8D70-17C54DF1AA7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E782-4FAC-4FB0-B7AC-5BDDE76E0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 userDrawn="1"/>
        </p:nvCxnSpPr>
        <p:spPr>
          <a:xfrm rot="5400000">
            <a:off x="2361407" y="3886994"/>
            <a:ext cx="4572000" cy="1587"/>
          </a:xfrm>
          <a:prstGeom prst="line">
            <a:avLst/>
          </a:prstGeom>
          <a:ln w="635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038600" cy="2514600"/>
          </a:xfr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1600200"/>
            <a:ext cx="4038600" cy="1828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1143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4"/>
          </p:nvPr>
        </p:nvSpPr>
        <p:spPr>
          <a:xfrm>
            <a:off x="381000" y="8382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800" b="1" baseline="0">
                <a:solidFill>
                  <a:srgbClr val="D8DE9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0C9D9-FF96-466B-91D4-3893470BA06B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F3BED-1738-4726-A2F8-C5158A16A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 userDrawn="1"/>
        </p:nvCxnSpPr>
        <p:spPr>
          <a:xfrm rot="5400000">
            <a:off x="2285207" y="3809206"/>
            <a:ext cx="4572000" cy="1587"/>
          </a:xfrm>
          <a:prstGeom prst="line">
            <a:avLst/>
          </a:prstGeom>
          <a:ln w="635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0AEC-E202-4D2B-A453-4BA3AE2607F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D17B-4886-4B18-927D-62079C5C1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E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F923-EC66-4772-9305-61700D5011BA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F4C9-94AD-477A-9483-E6080406DD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83217-98B3-418D-BB34-8257D782B9A4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C6D83-9172-4AF6-AAAB-DE6303C935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11430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75000"/>
                  <a:lumOff val="25000"/>
                </a:schemeClr>
              </a:gs>
              <a:gs pos="61000">
                <a:schemeClr val="tx1">
                  <a:lumMod val="65000"/>
                  <a:lumOff val="35000"/>
                </a:schemeClr>
              </a:gs>
              <a:gs pos="100000">
                <a:srgbClr val="EAEAEA"/>
              </a:gs>
            </a:gsLst>
            <a:lin ang="5400000" scaled="1"/>
            <a:tileRect/>
          </a:gradFill>
        </p:spPr>
        <p:txBody>
          <a:bodyPr vert="horz" wrap="square" lIns="54864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D537B2-3798-46C9-A183-C9E48B3F1695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73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309435-3159-436B-AD18-6B72370D0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50" r:id="rId2"/>
    <p:sldLayoutId id="2147483742" r:id="rId3"/>
    <p:sldLayoutId id="2147483743" r:id="rId4"/>
    <p:sldLayoutId id="2147483751" r:id="rId5"/>
    <p:sldLayoutId id="2147483752" r:id="rId6"/>
    <p:sldLayoutId id="214748375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Franklin Gothic Dem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Franklin Gothic Dem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Franklin Gothic Dem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Franklin Gothic Dem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2626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62626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cturrel@need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2486025" cy="1885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981200"/>
            <a:ext cx="723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Energy from the Sun Workshop</a:t>
            </a:r>
          </a:p>
          <a:p>
            <a:pPr algn="ctr"/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0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Introduction </a:t>
            </a:r>
            <a:r>
              <a:rPr lang="en-US" sz="4000" i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Energy</a:t>
            </a:r>
            <a:endParaRPr lang="en-US" sz="4000" i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rds.yahoo.com/_ylt=A0S020vrXldILoMAfsyjzbkF/SIG=12cl6aem3/EXP=1213771883/**http%3A/sol.sci.uop.edu/~jfalward/wavessound/ears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2590800"/>
            <a:ext cx="4873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11"/>
          <p:cNvSpPr>
            <a:spLocks noChangeArrowheads="1"/>
          </p:cNvSpPr>
          <p:nvPr/>
        </p:nvSpPr>
        <p:spPr bwMode="auto">
          <a:xfrm>
            <a:off x="914400" y="2362200"/>
            <a:ext cx="3200400" cy="32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u="sng" dirty="0"/>
              <a:t>Sound Energy </a:t>
            </a:r>
            <a:r>
              <a:rPr lang="en-US" sz="2800" dirty="0" smtClean="0"/>
              <a:t>Movement </a:t>
            </a:r>
            <a:r>
              <a:rPr lang="en-US" sz="2800" dirty="0"/>
              <a:t>of energy through substances in the form of </a:t>
            </a:r>
            <a:r>
              <a:rPr lang="en-US" sz="2800" dirty="0" smtClean="0"/>
              <a:t>longitudinal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(compression) </a:t>
            </a:r>
            <a:r>
              <a:rPr lang="en-US" sz="2800" dirty="0"/>
              <a:t>waves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Kinetic 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584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rds.yahoo.com/_ylt=A0S020qlX1dI3.8AX4mjzbkF/SIG=13a9pp40h/EXP=1213772069/**http%3A/www.phschool.com/atschool/science_activity_library/images/greenhouse_eff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3561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11"/>
          <p:cNvSpPr>
            <a:spLocks noChangeArrowheads="1"/>
          </p:cNvSpPr>
          <p:nvPr/>
        </p:nvSpPr>
        <p:spPr bwMode="auto">
          <a:xfrm>
            <a:off x="838200" y="2590800"/>
            <a:ext cx="3733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/>
              <a:t>Radiant Energy</a:t>
            </a:r>
            <a:r>
              <a:rPr lang="en-US" sz="2800" dirty="0"/>
              <a:t> </a:t>
            </a:r>
            <a:r>
              <a:rPr lang="en-US" sz="2800" dirty="0" smtClean="0"/>
              <a:t> Electromagnetic </a:t>
            </a:r>
            <a:r>
              <a:rPr lang="en-US" sz="2800" dirty="0"/>
              <a:t>energy that travels in transverse waves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Kinetic 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33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Kinetic Energy</a:t>
            </a:r>
          </a:p>
        </p:txBody>
      </p:sp>
      <p:pic>
        <p:nvPicPr>
          <p:cNvPr id="31749" name="Picture 2" descr="http://rds.yahoo.com/_ylt=A0S020pNYFdI3.8AY9SjzbkF/SIG=124s7dn65/EXP=1213772237/**http%3A/www.ebibleteacher.com/images/campf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2"/>
          <p:cNvSpPr>
            <a:spLocks noChangeArrowheads="1"/>
          </p:cNvSpPr>
          <p:nvPr/>
        </p:nvSpPr>
        <p:spPr bwMode="auto">
          <a:xfrm>
            <a:off x="762000" y="2514600"/>
            <a:ext cx="4038600" cy="331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/>
              <a:t>Thermal </a:t>
            </a:r>
            <a:r>
              <a:rPr lang="en-US" sz="3200" b="1" u="sng" dirty="0" smtClean="0"/>
              <a:t>Energy (a.k.a. Heat) </a:t>
            </a:r>
            <a:r>
              <a:rPr lang="en-US" sz="2800" dirty="0" smtClean="0"/>
              <a:t> </a:t>
            </a:r>
          </a:p>
          <a:p>
            <a:pPr>
              <a:spcBef>
                <a:spcPct val="20000"/>
              </a:spcBef>
            </a:pPr>
            <a:r>
              <a:rPr lang="en-US" sz="2800" dirty="0" smtClean="0"/>
              <a:t>Internal </a:t>
            </a:r>
            <a:r>
              <a:rPr lang="en-US" sz="2800" dirty="0"/>
              <a:t>energy of a substance due to the vibration of atoms and molecules making up the substance</a:t>
            </a:r>
          </a:p>
        </p:txBody>
      </p:sp>
    </p:spTree>
    <p:extLst>
      <p:ext uri="{BB962C8B-B14F-4D97-AF65-F5344CB8AC3E}">
        <p14:creationId xmlns:p14="http://schemas.microsoft.com/office/powerpoint/2010/main" val="31657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solidFill>
                  <a:srgbClr val="800080"/>
                </a:solidFill>
                <a:latin typeface="Tahoma" pitchFamily="34" charset="0"/>
              </a:rPr>
              <a:t>Science of Energy</a:t>
            </a:r>
            <a:endParaRPr lang="en-US" sz="4400" b="1" dirty="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8195" name="Picture 3" descr="mistation3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2286000" y="20574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4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istation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457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 noGrp="1"/>
          </p:cNvSpPr>
          <p:nvPr>
            <p:ph type="title"/>
          </p:nvPr>
        </p:nvSpPr>
        <p:spPr bwMode="auto">
          <a:xfrm>
            <a:off x="76200" y="762000"/>
            <a:ext cx="9448800" cy="914400"/>
          </a:xfrm>
          <a:noFill/>
        </p:spPr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Why study the Science of Energy?</a:t>
            </a:r>
            <a:r>
              <a:rPr lang="en-US" sz="3400" b="1" dirty="0" smtClean="0">
                <a:solidFill>
                  <a:schemeClr val="tx1"/>
                </a:solidFill>
                <a:latin typeface="PosterBodoni BT" pitchFamily="18" charset="0"/>
              </a:rPr>
              <a:t/>
            </a:r>
            <a:br>
              <a:rPr lang="en-US" sz="3400" b="1" dirty="0" smtClean="0">
                <a:solidFill>
                  <a:schemeClr val="tx1"/>
                </a:solidFill>
                <a:latin typeface="PosterBodoni BT" pitchFamily="18" charset="0"/>
              </a:rPr>
            </a:br>
            <a:endParaRPr lang="en-US" sz="3400" b="1" dirty="0" smtClean="0">
              <a:solidFill>
                <a:schemeClr val="tx1"/>
              </a:solidFill>
              <a:latin typeface="PosterBodoni BT" pitchFamily="18" charset="0"/>
            </a:endParaRPr>
          </a:p>
        </p:txBody>
      </p:sp>
      <p:sp>
        <p:nvSpPr>
          <p:cNvPr id="11268" name="Rectangle 4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772400" cy="4191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Develop understanding of the science behind energy usage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NEED kit allows hands-on learning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Kids teaching kids. First they learn their own station and then teach it to their classmates (Jigsaw). </a:t>
            </a:r>
          </a:p>
        </p:txBody>
      </p:sp>
    </p:spTree>
    <p:extLst>
      <p:ext uri="{BB962C8B-B14F-4D97-AF65-F5344CB8AC3E}">
        <p14:creationId xmlns:p14="http://schemas.microsoft.com/office/powerpoint/2010/main" val="342322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istation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457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09600" y="167640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Clarendon Condensed" pitchFamily="18" charset="0"/>
            </a:endParaRPr>
          </a:p>
        </p:txBody>
      </p:sp>
      <p:sp>
        <p:nvSpPr>
          <p:cNvPr id="79876" name="Rectangle 4"/>
          <p:cNvSpPr>
            <a:spLocks noGrp="1"/>
          </p:cNvSpPr>
          <p:nvPr>
            <p:ph type="title"/>
          </p:nvPr>
        </p:nvSpPr>
        <p:spPr bwMode="auto">
          <a:xfrm>
            <a:off x="76200" y="685800"/>
            <a:ext cx="8458200" cy="1143000"/>
          </a:xfrm>
          <a:noFill/>
        </p:spPr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How Does Science of Energy Work?</a:t>
            </a:r>
            <a:r>
              <a:rPr lang="en-US" sz="3400" b="1" smtClean="0">
                <a:solidFill>
                  <a:schemeClr val="tx1"/>
                </a:solidFill>
                <a:latin typeface="PosterBodoni BT" pitchFamily="18" charset="0"/>
              </a:rPr>
              <a:t/>
            </a:r>
            <a:br>
              <a:rPr lang="en-US" sz="3400" b="1" smtClean="0">
                <a:solidFill>
                  <a:schemeClr val="tx1"/>
                </a:solidFill>
                <a:latin typeface="PosterBodoni BT" pitchFamily="18" charset="0"/>
              </a:rPr>
            </a:br>
            <a:endParaRPr lang="en-US" sz="3400" b="1" smtClean="0">
              <a:solidFill>
                <a:schemeClr val="tx1"/>
              </a:solidFill>
              <a:latin typeface="PosterBodoni BT" pitchFamily="18" charset="0"/>
            </a:endParaRPr>
          </a:p>
        </p:txBody>
      </p:sp>
      <p:sp>
        <p:nvSpPr>
          <p:cNvPr id="12293" name="Rectangle 5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>
              <a:solidFill>
                <a:srgbClr val="262626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Teacher demonstration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Six student lab stations</a:t>
            </a:r>
          </a:p>
          <a:p>
            <a:pPr eaLnBrk="1" hangingPunct="1">
              <a:spcBef>
                <a:spcPts val="600"/>
              </a:spcBef>
            </a:pPr>
            <a:r>
              <a:rPr lang="en-US" dirty="0">
                <a:solidFill>
                  <a:srgbClr val="262626"/>
                </a:solidFill>
              </a:rPr>
              <a:t>Step-by-step teacher guides with background information.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Emphasis </a:t>
            </a:r>
            <a:r>
              <a:rPr lang="en-US" dirty="0">
                <a:solidFill>
                  <a:srgbClr val="262626"/>
                </a:solidFill>
              </a:rPr>
              <a:t>is placed on observations, measurements and comparisons</a:t>
            </a:r>
            <a:r>
              <a:rPr lang="en-US" dirty="0" smtClean="0">
                <a:solidFill>
                  <a:srgbClr val="262626"/>
                </a:solidFill>
              </a:rPr>
              <a:t>.</a:t>
            </a: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istation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457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Grp="1"/>
          </p:cNvSpPr>
          <p:nvPr>
            <p:ph type="title"/>
          </p:nvPr>
        </p:nvSpPr>
        <p:spPr bwMode="auto">
          <a:xfrm>
            <a:off x="152400" y="381000"/>
            <a:ext cx="9448800" cy="1143000"/>
          </a:xfrm>
          <a:noFill/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Objectives</a:t>
            </a:r>
          </a:p>
        </p:txBody>
      </p:sp>
      <p:sp>
        <p:nvSpPr>
          <p:cNvPr id="14340" name="Rectangle 4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Explain what energy enables us to do.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Differentiate between forms and sources of energy.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Demonstrate how energy is stored in the major energy sources.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Describe the main forms of energy and give examples.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Explain energy transformations.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Trace the flow of an energy system.</a:t>
            </a:r>
          </a:p>
        </p:txBody>
      </p:sp>
    </p:spTree>
    <p:extLst>
      <p:ext uri="{BB962C8B-B14F-4D97-AF65-F5344CB8AC3E}">
        <p14:creationId xmlns:p14="http://schemas.microsoft.com/office/powerpoint/2010/main" val="2674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RMSofENER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572000" cy="610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ChangeArrowheads="1"/>
          </p:cNvSpPr>
          <p:nvPr/>
        </p:nvSpPr>
        <p:spPr bwMode="auto">
          <a:xfrm>
            <a:off x="457200" y="1676400"/>
            <a:ext cx="81534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Franklin Gothic Book" pitchFamily="34" charset="0"/>
              </a:rPr>
              <a:t>Energy </a:t>
            </a:r>
            <a:r>
              <a:rPr lang="en-US" sz="3200" dirty="0">
                <a:latin typeface="Franklin Gothic Book" pitchFamily="34" charset="0"/>
              </a:rPr>
              <a:t>can not be created nor destroyed, only changed.</a:t>
            </a:r>
          </a:p>
          <a:p>
            <a:pPr marL="914400" lvl="1" indent="-4572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3200" dirty="0">
                <a:latin typeface="Franklin Gothic Book" pitchFamily="34" charset="0"/>
              </a:rPr>
              <a:t>Law of Conservation of Energy</a:t>
            </a:r>
          </a:p>
          <a:p>
            <a:pPr marL="914400" lvl="1" indent="-4572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3200" dirty="0">
                <a:latin typeface="Franklin Gothic Book" pitchFamily="34" charset="0"/>
              </a:rPr>
              <a:t>First Law of Thermodynamics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Franklin Gothic Book" pitchFamily="34" charset="0"/>
              </a:rPr>
              <a:t>Energy </a:t>
            </a:r>
            <a:r>
              <a:rPr lang="en-US" sz="3200" dirty="0">
                <a:latin typeface="Franklin Gothic Book" pitchFamily="34" charset="0"/>
              </a:rPr>
              <a:t>will always transfer from high to low.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Franklin Gothic Book" pitchFamily="34" charset="0"/>
              </a:rPr>
              <a:t>No </a:t>
            </a:r>
            <a:r>
              <a:rPr lang="en-US" sz="3200" dirty="0">
                <a:latin typeface="Franklin Gothic Book" pitchFamily="34" charset="0"/>
              </a:rPr>
              <a:t>energy transfer is 100% efficient.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Energy Transfers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2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3276600" y="2667000"/>
            <a:ext cx="1447800" cy="2971800"/>
          </a:xfrm>
          <a:prstGeom prst="can">
            <a:avLst>
              <a:gd name="adj" fmla="val 5131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5410200" y="2667000"/>
            <a:ext cx="1447800" cy="2971800"/>
          </a:xfrm>
          <a:prstGeom prst="can">
            <a:avLst>
              <a:gd name="adj" fmla="val 5131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300413" y="3581400"/>
            <a:ext cx="1401762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5432425" y="4746625"/>
            <a:ext cx="1401763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7849" name="Group 2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69303215"/>
              </p:ext>
            </p:extLst>
          </p:nvPr>
        </p:nvGraphicFramePr>
        <p:xfrm>
          <a:off x="495300" y="762000"/>
          <a:ext cx="7318375" cy="1554480"/>
        </p:xfrm>
        <a:graphic>
          <a:graphicData uri="http://schemas.openxmlformats.org/drawingml/2006/table">
            <a:tbl>
              <a:tblPr/>
              <a:tblGrid>
                <a:gridCol w="2439988"/>
                <a:gridCol w="2438400"/>
                <a:gridCol w="243998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Before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XX</a:t>
                      </a:r>
                      <a:r>
                        <a:rPr kumimoji="0" lang="en-US" sz="2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YY</a:t>
                      </a:r>
                      <a:r>
                        <a:rPr kumimoji="0" lang="en-US" sz="2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After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XXX</a:t>
                      </a:r>
                      <a:r>
                        <a:rPr kumimoji="0" lang="en-US" sz="2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YYY</a:t>
                      </a:r>
                      <a:r>
                        <a:rPr kumimoji="0" lang="en-US" sz="2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y</a:t>
                      </a:r>
                      <a:r>
                        <a:rPr kumimoji="0" lang="en-US" sz="2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403725" y="5908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NEED Energy Unit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r>
              <a:rPr lang="en-US" dirty="0" smtClean="0"/>
              <a:t>8 Steps</a:t>
            </a:r>
          </a:p>
          <a:p>
            <a:pPr marL="914400" indent="-514350">
              <a:buFont typeface="+mj-lt"/>
              <a:buAutoNum type="arabicPeriod"/>
            </a:pPr>
            <a:r>
              <a:rPr lang="en-US" sz="2400" dirty="0" smtClean="0"/>
              <a:t>Science of Energy</a:t>
            </a:r>
          </a:p>
          <a:p>
            <a:pPr marL="914400" indent="-514350">
              <a:buFont typeface="+mj-lt"/>
              <a:buAutoNum type="arabicPeriod"/>
            </a:pPr>
            <a:r>
              <a:rPr lang="en-US" sz="2400" dirty="0" smtClean="0"/>
              <a:t>Sources of Energy</a:t>
            </a:r>
          </a:p>
          <a:p>
            <a:pPr marL="914400" indent="-514350">
              <a:buFont typeface="+mj-lt"/>
              <a:buAutoNum type="arabicPeriod"/>
            </a:pPr>
            <a:r>
              <a:rPr lang="en-US" sz="2400" dirty="0" smtClean="0"/>
              <a:t>Electricity</a:t>
            </a:r>
          </a:p>
          <a:p>
            <a:pPr marL="914400" indent="-514350">
              <a:buFont typeface="+mj-lt"/>
              <a:buAutoNum type="arabicPeriod"/>
            </a:pPr>
            <a:r>
              <a:rPr lang="en-US" sz="2400" dirty="0" smtClean="0"/>
              <a:t>Transportation</a:t>
            </a:r>
          </a:p>
          <a:p>
            <a:pPr marL="914400" indent="-514350">
              <a:buFont typeface="+mj-lt"/>
              <a:buAutoNum type="arabicPeriod"/>
            </a:pPr>
            <a:r>
              <a:rPr lang="en-US" sz="2400" dirty="0" smtClean="0"/>
              <a:t>Efficiency and Conservation</a:t>
            </a:r>
          </a:p>
          <a:p>
            <a:pPr marL="914400" indent="-514350">
              <a:buFont typeface="+mj-lt"/>
              <a:buAutoNum type="arabicPeriod"/>
            </a:pPr>
            <a:r>
              <a:rPr lang="en-US" sz="2400" dirty="0" smtClean="0"/>
              <a:t>Enrichment and Reinforcement</a:t>
            </a:r>
          </a:p>
          <a:p>
            <a:pPr marL="914400" indent="-514350">
              <a:buFont typeface="+mj-lt"/>
              <a:buAutoNum type="arabicPeriod"/>
            </a:pPr>
            <a:r>
              <a:rPr lang="en-US" sz="2400" dirty="0" smtClean="0"/>
              <a:t>Evaluation</a:t>
            </a:r>
          </a:p>
          <a:p>
            <a:pPr marL="914400" indent="-514350">
              <a:buFont typeface="+mj-lt"/>
              <a:buAutoNum type="arabicPeriod"/>
            </a:pPr>
            <a:r>
              <a:rPr lang="en-US" sz="2400" dirty="0" smtClean="0"/>
              <a:t>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Easily Adaptable</a:t>
            </a:r>
          </a:p>
          <a:p>
            <a:r>
              <a:rPr lang="en-US" dirty="0"/>
              <a:t>Statistics updated annually</a:t>
            </a:r>
          </a:p>
          <a:p>
            <a:r>
              <a:rPr lang="en-US" dirty="0"/>
              <a:t>Curriculum units updated on rotating, periodic basis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467711" y="383218"/>
            <a:ext cx="80772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62626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62626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62626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62626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62626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lvl="0" indent="-384048" eaLnBrk="1" fontAlgn="auto" hangingPunct="1">
              <a:spcAft>
                <a:spcPts val="42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First Rotation</a:t>
            </a:r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1111" y="1069018"/>
            <a:ext cx="7162800" cy="2286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Sj03883720000[1].wav">
            <a:hlinkClick r:id="" action="ppaction://media"/>
          </p:cNvPr>
          <p:cNvPicPr>
            <a:picLocks noRot="1" noChangeAspect="1"/>
          </p:cNvPicPr>
          <p:nvPr>
            <a:wavAudioFile r:embed="rId1" name="MSj03883720000[1].wav"/>
          </p:nvPr>
        </p:nvPicPr>
        <p:blipFill>
          <a:blip r:embed="rId3" cstate="print"/>
          <a:stretch>
            <a:fillRect/>
          </a:stretch>
        </p:blipFill>
        <p:spPr>
          <a:xfrm>
            <a:off x="8468711" y="1069018"/>
            <a:ext cx="304800" cy="30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1111" y="2059618"/>
            <a:ext cx="7162800" cy="2286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01111" y="3126418"/>
            <a:ext cx="7162800" cy="2286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1111" y="4193218"/>
            <a:ext cx="7162800" cy="2286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1111" y="5183818"/>
            <a:ext cx="7162800" cy="2286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01111" y="6250618"/>
            <a:ext cx="7162800" cy="2286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MSj03883720000[1].wav">
            <a:hlinkClick r:id="" action="ppaction://media"/>
          </p:cNvPr>
          <p:cNvPicPr>
            <a:picLocks noRot="1" noChangeAspect="1"/>
          </p:cNvPicPr>
          <p:nvPr>
            <a:wavAudioFile r:embed="rId1" name="MSj03883720000[1].wav"/>
          </p:nvPr>
        </p:nvPicPr>
        <p:blipFill>
          <a:blip r:embed="rId3" cstate="print"/>
          <a:stretch>
            <a:fillRect/>
          </a:stretch>
        </p:blipFill>
        <p:spPr>
          <a:xfrm>
            <a:off x="8468711" y="2059618"/>
            <a:ext cx="304800" cy="304800"/>
          </a:xfrm>
          <a:prstGeom prst="rect">
            <a:avLst/>
          </a:prstGeom>
        </p:spPr>
      </p:pic>
      <p:pic>
        <p:nvPicPr>
          <p:cNvPr id="13" name="MSj03883720000[1].wav">
            <a:hlinkClick r:id="" action="ppaction://media"/>
          </p:cNvPr>
          <p:cNvPicPr>
            <a:picLocks noRot="1" noChangeAspect="1"/>
          </p:cNvPicPr>
          <p:nvPr>
            <a:wavAudioFile r:embed="rId1" name="MSj03883720000[1].wav"/>
          </p:nvPr>
        </p:nvPicPr>
        <p:blipFill>
          <a:blip r:embed="rId3" cstate="print"/>
          <a:stretch>
            <a:fillRect/>
          </a:stretch>
        </p:blipFill>
        <p:spPr>
          <a:xfrm>
            <a:off x="8468711" y="3126418"/>
            <a:ext cx="304800" cy="304800"/>
          </a:xfrm>
          <a:prstGeom prst="rect">
            <a:avLst/>
          </a:prstGeom>
        </p:spPr>
      </p:pic>
      <p:pic>
        <p:nvPicPr>
          <p:cNvPr id="14" name="MSj03883720000[1].wav">
            <a:hlinkClick r:id="" action="ppaction://media"/>
          </p:cNvPr>
          <p:cNvPicPr>
            <a:picLocks noRot="1" noChangeAspect="1"/>
          </p:cNvPicPr>
          <p:nvPr>
            <a:wavAudioFile r:embed="rId1" name="MSj03883720000[1].wav"/>
          </p:nvPr>
        </p:nvPicPr>
        <p:blipFill>
          <a:blip r:embed="rId3" cstate="print"/>
          <a:stretch>
            <a:fillRect/>
          </a:stretch>
        </p:blipFill>
        <p:spPr>
          <a:xfrm>
            <a:off x="8468711" y="4193218"/>
            <a:ext cx="304800" cy="304800"/>
          </a:xfrm>
          <a:prstGeom prst="rect">
            <a:avLst/>
          </a:prstGeom>
        </p:spPr>
      </p:pic>
      <p:pic>
        <p:nvPicPr>
          <p:cNvPr id="15" name="MSj03883720000[1].wav">
            <a:hlinkClick r:id="" action="ppaction://media"/>
          </p:cNvPr>
          <p:cNvPicPr>
            <a:picLocks noRot="1" noChangeAspect="1"/>
          </p:cNvPicPr>
          <p:nvPr>
            <a:wavAudioFile r:embed="rId1" name="MSj03883720000[1].wav"/>
          </p:nvPr>
        </p:nvPicPr>
        <p:blipFill>
          <a:blip r:embed="rId3" cstate="print"/>
          <a:stretch>
            <a:fillRect/>
          </a:stretch>
        </p:blipFill>
        <p:spPr>
          <a:xfrm>
            <a:off x="8392511" y="5183818"/>
            <a:ext cx="304800" cy="304800"/>
          </a:xfrm>
          <a:prstGeom prst="rect">
            <a:avLst/>
          </a:prstGeom>
        </p:spPr>
      </p:pic>
      <p:pic>
        <p:nvPicPr>
          <p:cNvPr id="16" name="MSj03883720000[1].wav">
            <a:hlinkClick r:id="" action="ppaction://media"/>
          </p:cNvPr>
          <p:cNvPicPr>
            <a:picLocks noRot="1" noChangeAspect="1"/>
          </p:cNvPicPr>
          <p:nvPr>
            <a:wavAudioFile r:embed="rId1" name="MSj03883720000[1].wav"/>
          </p:nvPr>
        </p:nvPicPr>
        <p:blipFill>
          <a:blip r:embed="rId3" cstate="print"/>
          <a:stretch>
            <a:fillRect/>
          </a:stretch>
        </p:blipFill>
        <p:spPr>
          <a:xfrm>
            <a:off x="8316311" y="6250618"/>
            <a:ext cx="304800" cy="304800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467711" y="1373818"/>
            <a:ext cx="8077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2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Rotation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67711" y="2440618"/>
            <a:ext cx="8077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2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Rotation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467711" y="3507418"/>
            <a:ext cx="8077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2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Rotation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467711" y="4498018"/>
            <a:ext cx="8077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2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Rotation</a:t>
            </a: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391511" y="5564818"/>
            <a:ext cx="8077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2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Rotation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0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7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4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7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4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00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7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4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7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7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build="p"/>
      <p:bldP spid="5" grpId="0" animBg="1"/>
      <p:bldP spid="5" grpId="1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RMSofENER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5250"/>
            <a:ext cx="495935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/>
          </p:cNvSpPr>
          <p:nvPr/>
        </p:nvSpPr>
        <p:spPr bwMode="auto">
          <a:xfrm>
            <a:off x="5257800" y="1905000"/>
            <a:ext cx="373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262626"/>
                </a:solidFill>
                <a:latin typeface="Franklin Gothic Book" pitchFamily="34" charset="0"/>
              </a:rPr>
              <a:t>Striking a </a:t>
            </a:r>
            <a:r>
              <a:rPr lang="en-US" sz="2800" dirty="0" smtClean="0">
                <a:solidFill>
                  <a:srgbClr val="262626"/>
                </a:solidFill>
                <a:latin typeface="Franklin Gothic Book" pitchFamily="34" charset="0"/>
              </a:rPr>
              <a:t>match</a:t>
            </a:r>
            <a:endParaRPr lang="en-US" sz="2800" dirty="0">
              <a:solidFill>
                <a:srgbClr val="262626"/>
              </a:solidFill>
              <a:latin typeface="Franklin Gothic Book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latin typeface="Franklin Gothic Book" pitchFamily="34" charset="0"/>
              </a:rPr>
              <a:t>Photovoltaic cell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latin typeface="Franklin Gothic Book" pitchFamily="34" charset="0"/>
              </a:rPr>
              <a:t>Photosynthesis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latin typeface="Franklin Gothic Book" pitchFamily="34" charset="0"/>
              </a:rPr>
              <a:t>Movement of the Gulf Stream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latin typeface="Franklin Gothic Book" pitchFamily="34" charset="0"/>
              </a:rPr>
              <a:t>Interior temperature increase of a car</a:t>
            </a:r>
            <a:endParaRPr lang="en-US" sz="2800" dirty="0">
              <a:solidFill>
                <a:srgbClr val="262626"/>
              </a:solidFill>
              <a:latin typeface="Franklin Gothic Book" pitchFamily="34" charset="0"/>
            </a:endParaRPr>
          </a:p>
        </p:txBody>
      </p:sp>
      <p:sp>
        <p:nvSpPr>
          <p:cNvPr id="84996" name="Rectangle 4"/>
          <p:cNvSpPr>
            <a:spLocks/>
          </p:cNvSpPr>
          <p:nvPr/>
        </p:nvSpPr>
        <p:spPr bwMode="auto">
          <a:xfrm>
            <a:off x="4800600" y="609600"/>
            <a:ext cx="403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0" rIns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Describe the Energy Transformations</a:t>
            </a:r>
            <a:r>
              <a:rPr lang="en-US" sz="3200" b="1" dirty="0">
                <a:latin typeface="PosterBodoni BT" pitchFamily="18" charset="0"/>
              </a:rPr>
              <a:t/>
            </a:r>
            <a:br>
              <a:rPr lang="en-US" sz="3200" b="1" dirty="0">
                <a:latin typeface="PosterBodoni BT" pitchFamily="18" charset="0"/>
              </a:rPr>
            </a:br>
            <a:endParaRPr lang="en-US" sz="3200" b="1" dirty="0">
              <a:latin typeface="PosterBodoni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3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r="11170"/>
          <a:stretch/>
        </p:blipFill>
        <p:spPr bwMode="auto">
          <a:xfrm>
            <a:off x="3520441" y="1143000"/>
            <a:ext cx="5623559" cy="399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81000" y="1371600"/>
            <a:ext cx="3276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Forms - How Scientists Classify Energy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Sources - Where We Get the Energy To Make Our Lives More Comfortable, Convenient, &amp; Productive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116205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Transition:</a:t>
            </a:r>
            <a:br>
              <a:rPr lang="en-US" dirty="0" smtClean="0"/>
            </a:br>
            <a:r>
              <a:rPr lang="en-US" dirty="0" smtClean="0"/>
              <a:t>Forms to Sources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9409" y="3728861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chemical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79409" y="3946382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chemical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79409" y="4167163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chemical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77561" y="4648200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chemical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81206" y="3728860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chemical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79409" y="4395756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nuclear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84444" y="3946382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motion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81206" y="4167163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motion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84444" y="4396267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thermal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84444" y="4648199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radiant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3624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07" y="1598519"/>
            <a:ext cx="5814093" cy="373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Transition:  </a:t>
            </a:r>
            <a:br>
              <a:rPr lang="en-US" dirty="0" smtClean="0"/>
            </a:br>
            <a:r>
              <a:rPr lang="en-US" dirty="0" smtClean="0"/>
              <a:t>Forms to 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Forms - How Scientists Classify Energy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Sources - Where We Get the Energy To Make Our Lives More Comfortable, Convenient, &amp; Productive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78630" y="2543227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87.55%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2697298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8.62%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2874821"/>
            <a:ext cx="69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3.50%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303186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0.22%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3312371"/>
            <a:ext cx="682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0.11%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78630" y="3886199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    8.22%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63302" y="4054494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91.78%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530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have questions, we have answers:</a:t>
            </a:r>
          </a:p>
          <a:p>
            <a:r>
              <a:rPr lang="en-US" dirty="0"/>
              <a:t>www.need.org – our website</a:t>
            </a:r>
            <a:endParaRPr lang="en-US" dirty="0">
              <a:hlinkClick r:id=""/>
            </a:endParaRPr>
          </a:p>
          <a:p>
            <a:r>
              <a:rPr lang="en-US" dirty="0">
                <a:hlinkClick r:id=""/>
              </a:rPr>
              <a:t>info@need.org</a:t>
            </a:r>
            <a:r>
              <a:rPr lang="en-US" dirty="0"/>
              <a:t> – questions about NEED</a:t>
            </a:r>
          </a:p>
          <a:p>
            <a:r>
              <a:rPr lang="en-US" dirty="0">
                <a:hlinkClick r:id="rId2"/>
              </a:rPr>
              <a:t>cturrel@need.org</a:t>
            </a:r>
            <a:r>
              <a:rPr lang="en-US" dirty="0"/>
              <a:t> – questions about this workshop</a:t>
            </a:r>
          </a:p>
          <a:p>
            <a:r>
              <a:rPr lang="en-US"/>
              <a:t>1-800-875-5029 – NEED main office phone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Energy?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ability to do work”</a:t>
            </a:r>
          </a:p>
          <a:p>
            <a:r>
              <a:rPr lang="en-US" dirty="0" smtClean="0"/>
              <a:t>Causes changes</a:t>
            </a:r>
          </a:p>
          <a:p>
            <a:r>
              <a:rPr lang="en-US" dirty="0" smtClean="0"/>
              <a:t>Two forms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3962400"/>
            <a:ext cx="31242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3962400"/>
            <a:ext cx="31242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430306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Potential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30306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Kinetic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762000" y="2895600"/>
            <a:ext cx="4191000" cy="239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/>
              <a:t>Gravitational Energy </a:t>
            </a:r>
            <a:r>
              <a:rPr lang="en-US" sz="2800" dirty="0" smtClean="0"/>
              <a:t>The energy an object or substance has because of its position; anything </a:t>
            </a:r>
            <a:r>
              <a:rPr lang="en-US" sz="2800" dirty="0"/>
              <a:t>“up high”</a:t>
            </a:r>
          </a:p>
        </p:txBody>
      </p:sp>
      <p:pic>
        <p:nvPicPr>
          <p:cNvPr id="23555" name="Picture 2" descr="http://rds.yahoo.com/_ylt=A0S020syW1dIaIkAG1.jzbkF/SIG=139qsri2n/EXP=1213770930/**http%3A/www.gowildisland.com/Bronzes/Singing%2520Jenny/Swinging-Jenny-visits-Bang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Potential 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396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457200" y="2503170"/>
            <a:ext cx="4114800" cy="340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/>
              <a:t>Stored Mechanical Energy </a:t>
            </a:r>
            <a:r>
              <a:rPr lang="en-US" sz="2800" dirty="0" smtClean="0"/>
              <a:t> </a:t>
            </a:r>
          </a:p>
          <a:p>
            <a:pPr>
              <a:spcBef>
                <a:spcPct val="20000"/>
              </a:spcBef>
            </a:pPr>
            <a:r>
              <a:rPr lang="en-US" sz="2800" dirty="0" smtClean="0"/>
              <a:t>Energy stored </a:t>
            </a:r>
            <a:r>
              <a:rPr lang="en-US" sz="2800" dirty="0"/>
              <a:t>in an object by the application of force</a:t>
            </a:r>
          </a:p>
          <a:p>
            <a:pPr>
              <a:spcBef>
                <a:spcPct val="20000"/>
              </a:spcBef>
            </a:pPr>
            <a:r>
              <a:rPr lang="en-US" sz="2800" dirty="0"/>
              <a:t>Must push or pull on an object</a:t>
            </a:r>
          </a:p>
        </p:txBody>
      </p:sp>
      <p:pic>
        <p:nvPicPr>
          <p:cNvPr id="24579" name="Picture 2" descr="http://rds.yahoo.com/_ylt=A0S0205hWldIowkAojWjzbkF/SIG=12tprcj0f/EXP=1213770721/**http%3A/www.physics247.com/physics-homework-help/conservationofenerg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3528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Potential 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65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http://rds.yahoo.com/_ylt=A0S0202fW1dIMl8BzIijzbkF/SIG=12ia0f15e/EXP=1213771039/**http%3A/www.galaxynet.com/~corvid/psc/images/psci_carbon_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45037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Potential Energy</a:t>
            </a:r>
            <a:endParaRPr lang="en-US" sz="28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2155191"/>
            <a:ext cx="4114800" cy="24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 smtClean="0"/>
              <a:t>Nuclear Energy </a:t>
            </a:r>
            <a:r>
              <a:rPr lang="en-US" sz="2800" dirty="0" smtClean="0"/>
              <a:t> </a:t>
            </a:r>
          </a:p>
          <a:p>
            <a:pPr>
              <a:spcBef>
                <a:spcPct val="20000"/>
              </a:spcBef>
            </a:pPr>
            <a:r>
              <a:rPr lang="en-US" sz="2800" dirty="0" smtClean="0"/>
              <a:t>Energy stored </a:t>
            </a:r>
            <a:r>
              <a:rPr lang="en-US" sz="2800" dirty="0"/>
              <a:t>in </a:t>
            </a:r>
            <a:r>
              <a:rPr lang="en-US" sz="2800" dirty="0" smtClean="0"/>
              <a:t>the nucleus of the atom</a:t>
            </a:r>
          </a:p>
          <a:p>
            <a:pPr>
              <a:spcBef>
                <a:spcPct val="20000"/>
              </a:spcBef>
            </a:pPr>
            <a:r>
              <a:rPr lang="en-US" sz="2800" dirty="0" smtClean="0"/>
              <a:t>Holds the nucleus together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34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ChangeArrowheads="1"/>
          </p:cNvSpPr>
          <p:nvPr/>
        </p:nvSpPr>
        <p:spPr bwMode="auto">
          <a:xfrm>
            <a:off x="457200" y="2447925"/>
            <a:ext cx="3810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/>
              <a:t>Chemical Energy </a:t>
            </a:r>
            <a:r>
              <a:rPr lang="en-US" sz="2800" dirty="0" smtClean="0"/>
              <a:t> </a:t>
            </a:r>
            <a:r>
              <a:rPr lang="en-US" sz="2800" dirty="0" err="1" smtClean="0"/>
              <a:t>Energy</a:t>
            </a:r>
            <a:r>
              <a:rPr lang="en-US" sz="2800" dirty="0" smtClean="0"/>
              <a:t> </a:t>
            </a:r>
            <a:r>
              <a:rPr lang="en-US" sz="2800" dirty="0"/>
              <a:t>stored in the bonds between atoms</a:t>
            </a:r>
          </a:p>
          <a:p>
            <a:pPr>
              <a:spcBef>
                <a:spcPct val="20000"/>
              </a:spcBef>
            </a:pPr>
            <a:endParaRPr lang="en-US" sz="2800" dirty="0"/>
          </a:p>
          <a:p>
            <a:pPr>
              <a:spcBef>
                <a:spcPct val="20000"/>
              </a:spcBef>
            </a:pPr>
            <a:r>
              <a:rPr lang="en-US" sz="2800" dirty="0"/>
              <a:t>Holds molecules together</a:t>
            </a:r>
          </a:p>
        </p:txBody>
      </p:sp>
      <p:pic>
        <p:nvPicPr>
          <p:cNvPr id="26627" name="Picture 2" descr="http://rds.yahoo.com/_ylt=A0S020tlXFdI540AzWWjzbkF/SIG=12c1l8vt3/EXP=1213771237/**http%3A/www.jersey.net/~raygangi/gccgraphics/methan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7" r="1755"/>
          <a:stretch>
            <a:fillRect/>
          </a:stretch>
        </p:blipFill>
        <p:spPr bwMode="auto">
          <a:xfrm>
            <a:off x="4236720" y="2385695"/>
            <a:ext cx="461645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Potential 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88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ChangeArrowheads="1"/>
          </p:cNvSpPr>
          <p:nvPr/>
        </p:nvSpPr>
        <p:spPr bwMode="auto">
          <a:xfrm>
            <a:off x="762000" y="2667000"/>
            <a:ext cx="40386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/>
              <a:t>Mechanical Energy (Motion) </a:t>
            </a:r>
            <a:r>
              <a:rPr lang="en-US" sz="2800" dirty="0" smtClean="0"/>
              <a:t> </a:t>
            </a:r>
          </a:p>
          <a:p>
            <a:pPr>
              <a:spcBef>
                <a:spcPct val="20000"/>
              </a:spcBef>
            </a:pPr>
            <a:r>
              <a:rPr lang="en-US" sz="2800" dirty="0" smtClean="0"/>
              <a:t>Movement </a:t>
            </a:r>
            <a:r>
              <a:rPr lang="en-US" sz="2800" dirty="0"/>
              <a:t>of objects or substances from one place to another</a:t>
            </a:r>
          </a:p>
        </p:txBody>
      </p:sp>
      <p:pic>
        <p:nvPicPr>
          <p:cNvPr id="27651" name="Picture 4" descr="http://rds.yahoo.com/_ylt=A0S020s8XVdIoIkAtvCjzbkF/SIG=12ab0d54n/EXP=1213771452/**http%3A/www.cruiseco.com/images/Windstar/ws_sai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7338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Kinetic Energy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247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1676400" y="457200"/>
            <a:ext cx="6096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dirty="0">
              <a:latin typeface="Times New Roman" pitchFamily="-112" charset="0"/>
              <a:ea typeface="ＭＳ Ｐゴシック" pitchFamily="-112" charset="-128"/>
              <a:cs typeface="Times New Roman" pitchFamily="-112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Arial" charset="0"/>
                <a:ea typeface="ＭＳ Ｐゴシック" pitchFamily="-112" charset="-128"/>
              </a:rPr>
              <a:t> </a:t>
            </a:r>
            <a:endParaRPr lang="en-US" sz="2400" dirty="0">
              <a:latin typeface="Calibri" pitchFamily="34" charset="0"/>
              <a:ea typeface="ＭＳ Ｐゴシック" pitchFamily="-112" charset="-128"/>
              <a:cs typeface="Times New Roman" pitchFamily="-112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 pitchFamily="-112" charset="-128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-112" charset="0"/>
              <a:ea typeface="ＭＳ Ｐゴシック" pitchFamily="-112" charset="-128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914400" y="2481263"/>
            <a:ext cx="3581400" cy="272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/>
              <a:t>Electrical Energy </a:t>
            </a:r>
            <a:r>
              <a:rPr lang="en-US" sz="2800" dirty="0" smtClean="0"/>
              <a:t> Movement </a:t>
            </a:r>
            <a:r>
              <a:rPr lang="en-US" sz="2800" dirty="0"/>
              <a:t>of </a:t>
            </a:r>
            <a:r>
              <a:rPr lang="en-US" sz="2800" dirty="0" smtClean="0"/>
              <a:t>electrons in one direction</a:t>
            </a:r>
            <a:endParaRPr lang="en-US" sz="2800" dirty="0"/>
          </a:p>
          <a:p>
            <a:pPr>
              <a:spcBef>
                <a:spcPct val="20000"/>
              </a:spcBef>
            </a:pPr>
            <a:endParaRPr lang="en-US" sz="2800" dirty="0"/>
          </a:p>
          <a:p>
            <a:pPr>
              <a:spcBef>
                <a:spcPct val="20000"/>
              </a:spcBef>
            </a:pPr>
            <a:r>
              <a:rPr lang="en-US" dirty="0"/>
              <a:t>NOT AN ELECTRON PARADE!</a:t>
            </a:r>
          </a:p>
        </p:txBody>
      </p:sp>
      <p:pic>
        <p:nvPicPr>
          <p:cNvPr id="28676" name="Picture 2" descr="http://rds.yahoo.com/_ylt=A0S02012XldIBW8BnwKjzbkF/SIG=12qd10pm4/EXP=1213771766/**http%3A/www.affordablehousinginstitute.org/blogs/us/Bohr_atom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4290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Kinetic 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664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7976</TotalTime>
  <Words>553</Words>
  <Application>Microsoft Office PowerPoint</Application>
  <PresentationFormat>On-screen Show (4:3)</PresentationFormat>
  <Paragraphs>141</Paragraphs>
  <Slides>24</Slides>
  <Notes>11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NEED</vt:lpstr>
      <vt:lpstr>PowerPoint Presentation</vt:lpstr>
      <vt:lpstr>A NEED Energy Unit</vt:lpstr>
      <vt:lpstr>What is Energy?</vt:lpstr>
      <vt:lpstr>Potential Energy</vt:lpstr>
      <vt:lpstr>Potential Energy</vt:lpstr>
      <vt:lpstr>Potential Energy</vt:lpstr>
      <vt:lpstr>Potential Energy</vt:lpstr>
      <vt:lpstr>Kinetic Energy </vt:lpstr>
      <vt:lpstr>Kinetic Energy</vt:lpstr>
      <vt:lpstr>Kinetic Energy</vt:lpstr>
      <vt:lpstr>Kinetic Energy</vt:lpstr>
      <vt:lpstr>Kinetic Energy</vt:lpstr>
      <vt:lpstr>PowerPoint Presentation</vt:lpstr>
      <vt:lpstr>Why study the Science of Energy? </vt:lpstr>
      <vt:lpstr>How Does Science of Energy Work? </vt:lpstr>
      <vt:lpstr>Objectives</vt:lpstr>
      <vt:lpstr>PowerPoint Presentation</vt:lpstr>
      <vt:lpstr>Energy Transfers</vt:lpstr>
      <vt:lpstr>PowerPoint Presentation</vt:lpstr>
      <vt:lpstr>PowerPoint Presentation</vt:lpstr>
      <vt:lpstr>PowerPoint Presentation</vt:lpstr>
      <vt:lpstr>Transition: Forms to Sources</vt:lpstr>
      <vt:lpstr>Transition:   Forms to Sources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 Rhoda</dc:creator>
  <cp:lastModifiedBy>Goddard, James</cp:lastModifiedBy>
  <cp:revision>117</cp:revision>
  <dcterms:created xsi:type="dcterms:W3CDTF">2009-07-14T15:09:41Z</dcterms:created>
  <dcterms:modified xsi:type="dcterms:W3CDTF">2015-11-04T23:37:19Z</dcterms:modified>
</cp:coreProperties>
</file>